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9"/>
  </p:notesMasterIdLst>
  <p:sldIdLst>
    <p:sldId id="256" r:id="rId2"/>
    <p:sldId id="257" r:id="rId3"/>
    <p:sldId id="258" r:id="rId4"/>
    <p:sldId id="266" r:id="rId5"/>
    <p:sldId id="267" r:id="rId6"/>
    <p:sldId id="268" r:id="rId7"/>
    <p:sldId id="259" r:id="rId8"/>
    <p:sldId id="269" r:id="rId9"/>
    <p:sldId id="270" r:id="rId10"/>
    <p:sldId id="272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61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285" r:id="rId63"/>
    <p:sldId id="262" r:id="rId64"/>
    <p:sldId id="323" r:id="rId65"/>
    <p:sldId id="324" r:id="rId66"/>
    <p:sldId id="325" r:id="rId67"/>
    <p:sldId id="265" r:id="rId6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image" Target="../media/image45.jpeg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image" Target="../media/image52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image" Target="../media/image45.jpeg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image" Target="../media/image52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75112B-5732-4BC1-8800-1906E008578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49F12FA-7CEC-4AD6-B310-BBE0D278C33F}">
      <dgm:prSet phldrT="[Text]"/>
      <dgm:spPr/>
      <dgm:t>
        <a:bodyPr/>
        <a:lstStyle/>
        <a:p>
          <a:r>
            <a:rPr lang="en-US" dirty="0" smtClean="0"/>
            <a:t>detection of the human user</a:t>
          </a:r>
          <a:endParaRPr lang="hu-HU" dirty="0"/>
        </a:p>
      </dgm:t>
    </dgm:pt>
    <dgm:pt modelId="{0546B1A9-EB1A-456F-8D2C-B6D42E38D247}" type="parTrans" cxnId="{D7DC2478-5EDC-4099-90D8-9836163095A7}">
      <dgm:prSet/>
      <dgm:spPr/>
      <dgm:t>
        <a:bodyPr/>
        <a:lstStyle/>
        <a:p>
          <a:endParaRPr lang="hu-HU"/>
        </a:p>
      </dgm:t>
    </dgm:pt>
    <dgm:pt modelId="{EF0C4677-F515-410B-90F7-D78DB493362F}" type="sibTrans" cxnId="{D7DC2478-5EDC-4099-90D8-9836163095A7}">
      <dgm:prSet/>
      <dgm:spPr/>
      <dgm:t>
        <a:bodyPr/>
        <a:lstStyle/>
        <a:p>
          <a:endParaRPr lang="hu-HU"/>
        </a:p>
      </dgm:t>
    </dgm:pt>
    <dgm:pt modelId="{9D5EF3D2-749F-4C86-8E8E-453AC75B3383}">
      <dgm:prSet phldrT="[Text]"/>
      <dgm:spPr/>
      <dgm:t>
        <a:bodyPr/>
        <a:lstStyle/>
        <a:p>
          <a:r>
            <a:rPr lang="hu-HU" dirty="0" err="1" smtClean="0"/>
            <a:t>extraction</a:t>
          </a:r>
          <a:r>
            <a:rPr lang="hu-HU" dirty="0" smtClean="0"/>
            <a:t> of </a:t>
          </a:r>
          <a:r>
            <a:rPr lang="hu-HU" dirty="0" err="1" smtClean="0"/>
            <a:t>the</a:t>
          </a:r>
          <a:r>
            <a:rPr lang="hu-HU" dirty="0" smtClean="0"/>
            <a:t> </a:t>
          </a:r>
          <a:r>
            <a:rPr lang="hu-HU" dirty="0" err="1" smtClean="0"/>
            <a:t>features</a:t>
          </a:r>
          <a:endParaRPr lang="hu-HU" dirty="0"/>
        </a:p>
      </dgm:t>
    </dgm:pt>
    <dgm:pt modelId="{C09CEF76-7DA7-4C98-965B-F86F07EAFE7C}" type="parTrans" cxnId="{17C255C5-2863-4149-8266-B93FE9367F80}">
      <dgm:prSet/>
      <dgm:spPr/>
      <dgm:t>
        <a:bodyPr/>
        <a:lstStyle/>
        <a:p>
          <a:endParaRPr lang="hu-HU"/>
        </a:p>
      </dgm:t>
    </dgm:pt>
    <dgm:pt modelId="{1B804A6F-BB56-4AEE-B711-A984ACA92609}" type="sibTrans" cxnId="{17C255C5-2863-4149-8266-B93FE9367F80}">
      <dgm:prSet/>
      <dgm:spPr/>
      <dgm:t>
        <a:bodyPr/>
        <a:lstStyle/>
        <a:p>
          <a:endParaRPr lang="hu-HU"/>
        </a:p>
      </dgm:t>
    </dgm:pt>
    <dgm:pt modelId="{C0FF1CDD-FBCC-4EFC-B735-36AC849772CD}">
      <dgm:prSet phldrT="[Text]"/>
      <dgm:spPr/>
      <dgm:t>
        <a:bodyPr/>
        <a:lstStyle/>
        <a:p>
          <a:r>
            <a:rPr lang="hu-HU" dirty="0" err="1" smtClean="0"/>
            <a:t>DTW-warping</a:t>
          </a:r>
          <a:endParaRPr lang="hu-HU" dirty="0"/>
        </a:p>
      </dgm:t>
    </dgm:pt>
    <dgm:pt modelId="{CF7DEE4D-BDCA-4D8D-A963-194FFC6DCBDB}" type="parTrans" cxnId="{2EECEC0F-B413-45B8-9449-0CC07CD53A72}">
      <dgm:prSet/>
      <dgm:spPr/>
      <dgm:t>
        <a:bodyPr/>
        <a:lstStyle/>
        <a:p>
          <a:endParaRPr lang="hu-HU"/>
        </a:p>
      </dgm:t>
    </dgm:pt>
    <dgm:pt modelId="{0700E58D-E0F0-46EA-B652-92D267D5C77D}" type="sibTrans" cxnId="{2EECEC0F-B413-45B8-9449-0CC07CD53A72}">
      <dgm:prSet/>
      <dgm:spPr/>
      <dgm:t>
        <a:bodyPr/>
        <a:lstStyle/>
        <a:p>
          <a:endParaRPr lang="hu-HU"/>
        </a:p>
      </dgm:t>
    </dgm:pt>
    <dgm:pt modelId="{2EE40CF1-F714-4702-81DC-2A5DC210C459}">
      <dgm:prSet phldrT="[Text]"/>
      <dgm:spPr/>
      <dgm:t>
        <a:bodyPr/>
        <a:lstStyle/>
        <a:p>
          <a:r>
            <a:rPr lang="hu-HU" dirty="0" err="1" smtClean="0"/>
            <a:t>gesture</a:t>
          </a:r>
          <a:r>
            <a:rPr lang="hu-HU" dirty="0" smtClean="0"/>
            <a:t> </a:t>
          </a:r>
          <a:r>
            <a:rPr lang="hu-HU" dirty="0" err="1" smtClean="0"/>
            <a:t>recognition</a:t>
          </a:r>
          <a:endParaRPr lang="hu-HU" dirty="0"/>
        </a:p>
      </dgm:t>
    </dgm:pt>
    <dgm:pt modelId="{06D93A15-5B3E-4281-BA51-B914F41043DA}" type="parTrans" cxnId="{0CF8B1AE-4E7A-48AB-BB70-591C89D4F28D}">
      <dgm:prSet/>
      <dgm:spPr/>
      <dgm:t>
        <a:bodyPr/>
        <a:lstStyle/>
        <a:p>
          <a:endParaRPr lang="hu-HU"/>
        </a:p>
      </dgm:t>
    </dgm:pt>
    <dgm:pt modelId="{C7B9678E-F6C9-45A1-9015-4F8B3826C53B}" type="sibTrans" cxnId="{0CF8B1AE-4E7A-48AB-BB70-591C89D4F28D}">
      <dgm:prSet/>
      <dgm:spPr/>
      <dgm:t>
        <a:bodyPr/>
        <a:lstStyle/>
        <a:p>
          <a:endParaRPr lang="hu-HU"/>
        </a:p>
      </dgm:t>
    </dgm:pt>
    <dgm:pt modelId="{5453DD4D-7998-47D0-A52A-CB7794D30E49}">
      <dgm:prSet phldrT="[Text]"/>
      <dgm:spPr/>
      <dgm:t>
        <a:bodyPr/>
        <a:lstStyle/>
        <a:p>
          <a:r>
            <a:rPr lang="hu-HU" dirty="0" err="1" smtClean="0"/>
            <a:t>if</a:t>
          </a:r>
          <a:r>
            <a:rPr lang="hu-HU" dirty="0" smtClean="0"/>
            <a:t> YES</a:t>
          </a:r>
          <a:endParaRPr lang="hu-HU" dirty="0"/>
        </a:p>
      </dgm:t>
    </dgm:pt>
    <dgm:pt modelId="{14B4357C-5B5D-4BD9-A8CA-72F85C90EDF4}" type="parTrans" cxnId="{F40154BA-FAD9-41A0-A911-43F3632F8440}">
      <dgm:prSet/>
      <dgm:spPr/>
      <dgm:t>
        <a:bodyPr/>
        <a:lstStyle/>
        <a:p>
          <a:endParaRPr lang="hu-HU"/>
        </a:p>
      </dgm:t>
    </dgm:pt>
    <dgm:pt modelId="{7BAC675B-9284-4247-872E-6604EC23B6FF}" type="sibTrans" cxnId="{F40154BA-FAD9-41A0-A911-43F3632F8440}">
      <dgm:prSet/>
      <dgm:spPr/>
      <dgm:t>
        <a:bodyPr/>
        <a:lstStyle/>
        <a:p>
          <a:endParaRPr lang="hu-HU"/>
        </a:p>
      </dgm:t>
    </dgm:pt>
    <dgm:pt modelId="{5E8A7509-9EF0-4FCC-A26A-05CD637BE86A}">
      <dgm:prSet phldrT="[Text]"/>
      <dgm:spPr/>
      <dgm:t>
        <a:bodyPr/>
        <a:lstStyle/>
        <a:p>
          <a:r>
            <a:rPr lang="hu-HU" dirty="0" smtClean="0"/>
            <a:t>robot </a:t>
          </a:r>
          <a:r>
            <a:rPr lang="hu-HU" dirty="0" err="1" smtClean="0"/>
            <a:t>action</a:t>
          </a:r>
          <a:endParaRPr lang="hu-HU" dirty="0"/>
        </a:p>
      </dgm:t>
    </dgm:pt>
    <dgm:pt modelId="{7990EE9F-B7EE-4633-AA3B-738FE2D9FC4E}" type="parTrans" cxnId="{495833AE-5FF4-4691-AE61-8C6249D5065A}">
      <dgm:prSet/>
      <dgm:spPr/>
      <dgm:t>
        <a:bodyPr/>
        <a:lstStyle/>
        <a:p>
          <a:endParaRPr lang="hu-HU"/>
        </a:p>
      </dgm:t>
    </dgm:pt>
    <dgm:pt modelId="{82CAA828-7693-4267-AAF5-AE34B31ADF39}" type="sibTrans" cxnId="{495833AE-5FF4-4691-AE61-8C6249D5065A}">
      <dgm:prSet/>
      <dgm:spPr/>
      <dgm:t>
        <a:bodyPr/>
        <a:lstStyle/>
        <a:p>
          <a:endParaRPr lang="hu-HU"/>
        </a:p>
      </dgm:t>
    </dgm:pt>
    <dgm:pt modelId="{AE565950-41B9-43ED-8989-5C097FE0C7A6}">
      <dgm:prSet phldrT="[Text]"/>
      <dgm:spPr/>
      <dgm:t>
        <a:bodyPr/>
        <a:lstStyle/>
        <a:p>
          <a:r>
            <a:rPr lang="hu-HU" dirty="0" err="1" smtClean="0"/>
            <a:t>learning</a:t>
          </a:r>
          <a:r>
            <a:rPr lang="hu-HU" dirty="0" smtClean="0"/>
            <a:t> a </a:t>
          </a:r>
          <a:r>
            <a:rPr lang="hu-HU" dirty="0" err="1" smtClean="0"/>
            <a:t>new</a:t>
          </a:r>
          <a:r>
            <a:rPr lang="hu-HU" dirty="0" smtClean="0"/>
            <a:t> </a:t>
          </a:r>
          <a:r>
            <a:rPr lang="hu-HU" dirty="0" err="1" smtClean="0"/>
            <a:t>task</a:t>
          </a:r>
          <a:endParaRPr lang="hu-HU" dirty="0"/>
        </a:p>
      </dgm:t>
    </dgm:pt>
    <dgm:pt modelId="{DC2CE563-CC39-4077-9ED1-29D5B9869522}" type="parTrans" cxnId="{CB9A37B2-30BE-431A-8B3D-2927F71A016E}">
      <dgm:prSet/>
      <dgm:spPr/>
      <dgm:t>
        <a:bodyPr/>
        <a:lstStyle/>
        <a:p>
          <a:endParaRPr lang="hu-HU"/>
        </a:p>
      </dgm:t>
    </dgm:pt>
    <dgm:pt modelId="{D55205C0-1AB6-480B-B1B9-4D87299EB123}" type="sibTrans" cxnId="{CB9A37B2-30BE-431A-8B3D-2927F71A016E}">
      <dgm:prSet/>
      <dgm:spPr/>
      <dgm:t>
        <a:bodyPr/>
        <a:lstStyle/>
        <a:p>
          <a:endParaRPr lang="hu-HU"/>
        </a:p>
      </dgm:t>
    </dgm:pt>
    <dgm:pt modelId="{9890CBD0-1ABC-47E6-9DF6-7BCD74149123}" type="pres">
      <dgm:prSet presAssocID="{0975112B-5732-4BC1-8800-1906E008578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2F7A9336-F3C0-4830-8C1B-76F18C54093F}" type="pres">
      <dgm:prSet presAssocID="{A49F12FA-7CEC-4AD6-B310-BBE0D278C33F}" presName="comp" presStyleCnt="0"/>
      <dgm:spPr/>
    </dgm:pt>
    <dgm:pt modelId="{3FDAD5BB-5CFC-40F8-A377-525B88FF4585}" type="pres">
      <dgm:prSet presAssocID="{A49F12FA-7CEC-4AD6-B310-BBE0D278C33F}" presName="box" presStyleLbl="node1" presStyleIdx="0" presStyleCnt="7"/>
      <dgm:spPr/>
      <dgm:t>
        <a:bodyPr/>
        <a:lstStyle/>
        <a:p>
          <a:endParaRPr lang="hu-HU"/>
        </a:p>
      </dgm:t>
    </dgm:pt>
    <dgm:pt modelId="{929D2F72-F71A-4ABD-9B17-6D4F86CE611B}" type="pres">
      <dgm:prSet presAssocID="{A49F12FA-7CEC-4AD6-B310-BBE0D278C33F}" presName="img" presStyleLbl="fgImgPlace1" presStyleIdx="0" presStyleCnt="7" custLinFactNeighborX="-4378" custLinFactNeighborY="-36292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081FFF14-41EF-45F1-8954-B406102C796D}" type="pres">
      <dgm:prSet presAssocID="{A49F12FA-7CEC-4AD6-B310-BBE0D278C33F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3C585A3-B7AB-46AF-9C33-795A3B17F26F}" type="pres">
      <dgm:prSet presAssocID="{EF0C4677-F515-410B-90F7-D78DB493362F}" presName="spacer" presStyleCnt="0"/>
      <dgm:spPr/>
    </dgm:pt>
    <dgm:pt modelId="{86F686DD-DF69-4A23-9F1A-2727ACEBEB33}" type="pres">
      <dgm:prSet presAssocID="{9D5EF3D2-749F-4C86-8E8E-453AC75B3383}" presName="comp" presStyleCnt="0"/>
      <dgm:spPr/>
    </dgm:pt>
    <dgm:pt modelId="{AC815322-ED43-4EB6-A620-CCAB88ED1E4E}" type="pres">
      <dgm:prSet presAssocID="{9D5EF3D2-749F-4C86-8E8E-453AC75B3383}" presName="box" presStyleLbl="node1" presStyleIdx="1" presStyleCnt="7"/>
      <dgm:spPr/>
      <dgm:t>
        <a:bodyPr/>
        <a:lstStyle/>
        <a:p>
          <a:endParaRPr lang="hu-HU"/>
        </a:p>
      </dgm:t>
    </dgm:pt>
    <dgm:pt modelId="{D881A3BF-968A-4287-8F7C-F795C0B85082}" type="pres">
      <dgm:prSet presAssocID="{9D5EF3D2-749F-4C86-8E8E-453AC75B3383}" presName="img" presStyleLbl="fgImgPlace1" presStyleIdx="1" presStyleCnt="7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hu-HU"/>
        </a:p>
      </dgm:t>
    </dgm:pt>
    <dgm:pt modelId="{A222B930-5254-4FFA-8545-71DD969ED868}" type="pres">
      <dgm:prSet presAssocID="{9D5EF3D2-749F-4C86-8E8E-453AC75B3383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95E4B76-78DA-4B78-AEAC-0EFB3889D49D}" type="pres">
      <dgm:prSet presAssocID="{1B804A6F-BB56-4AEE-B711-A984ACA92609}" presName="spacer" presStyleCnt="0"/>
      <dgm:spPr/>
    </dgm:pt>
    <dgm:pt modelId="{839B2960-0B50-4B8A-9108-E01ECBF933EB}" type="pres">
      <dgm:prSet presAssocID="{C0FF1CDD-FBCC-4EFC-B735-36AC849772CD}" presName="comp" presStyleCnt="0"/>
      <dgm:spPr/>
    </dgm:pt>
    <dgm:pt modelId="{B28A909F-2F10-4009-AB14-29B36A8FB3D5}" type="pres">
      <dgm:prSet presAssocID="{C0FF1CDD-FBCC-4EFC-B735-36AC849772CD}" presName="box" presStyleLbl="node1" presStyleIdx="2" presStyleCnt="7"/>
      <dgm:spPr/>
      <dgm:t>
        <a:bodyPr/>
        <a:lstStyle/>
        <a:p>
          <a:endParaRPr lang="hu-HU"/>
        </a:p>
      </dgm:t>
    </dgm:pt>
    <dgm:pt modelId="{F52376FA-A487-49B5-8967-125BEB8E1806}" type="pres">
      <dgm:prSet presAssocID="{C0FF1CDD-FBCC-4EFC-B735-36AC849772CD}" presName="img" presStyleLbl="fgImgPlace1" presStyleIdx="2" presStyleCnt="7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hu-HU"/>
        </a:p>
      </dgm:t>
    </dgm:pt>
    <dgm:pt modelId="{52E6B691-D01A-484A-ACA1-4E9B0E359B24}" type="pres">
      <dgm:prSet presAssocID="{C0FF1CDD-FBCC-4EFC-B735-36AC849772CD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25BB1C9-C8E0-4975-863D-5F49801CF380}" type="pres">
      <dgm:prSet presAssocID="{0700E58D-E0F0-46EA-B652-92D267D5C77D}" presName="spacer" presStyleCnt="0"/>
      <dgm:spPr/>
    </dgm:pt>
    <dgm:pt modelId="{0ACB4910-71FB-455C-A29C-68A6CB5A0635}" type="pres">
      <dgm:prSet presAssocID="{2EE40CF1-F714-4702-81DC-2A5DC210C459}" presName="comp" presStyleCnt="0"/>
      <dgm:spPr/>
    </dgm:pt>
    <dgm:pt modelId="{2DC152DD-CC0A-4EF8-8301-A553EA57D241}" type="pres">
      <dgm:prSet presAssocID="{2EE40CF1-F714-4702-81DC-2A5DC210C459}" presName="box" presStyleLbl="node1" presStyleIdx="3" presStyleCnt="7"/>
      <dgm:spPr/>
      <dgm:t>
        <a:bodyPr/>
        <a:lstStyle/>
        <a:p>
          <a:endParaRPr lang="hu-HU"/>
        </a:p>
      </dgm:t>
    </dgm:pt>
    <dgm:pt modelId="{8CC1F4E3-0A85-4D58-BC96-E23CAE5F08C1}" type="pres">
      <dgm:prSet presAssocID="{2EE40CF1-F714-4702-81DC-2A5DC210C459}" presName="img" presStyleLbl="fgImgPlace1" presStyleIdx="3" presStyleCnt="7"/>
      <dgm:spPr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EE4C17D1-58B0-4BEF-8E26-9DF7E8639F7F}" type="pres">
      <dgm:prSet presAssocID="{2EE40CF1-F714-4702-81DC-2A5DC210C459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A6FD70F-F773-48E0-9AA5-49D6F856289C}" type="pres">
      <dgm:prSet presAssocID="{C7B9678E-F6C9-45A1-9015-4F8B3826C53B}" presName="spacer" presStyleCnt="0"/>
      <dgm:spPr/>
    </dgm:pt>
    <dgm:pt modelId="{45D3D306-92EB-49D7-AA70-56255EC46E9B}" type="pres">
      <dgm:prSet presAssocID="{5453DD4D-7998-47D0-A52A-CB7794D30E49}" presName="comp" presStyleCnt="0"/>
      <dgm:spPr/>
    </dgm:pt>
    <dgm:pt modelId="{3672F2FB-FCAC-4318-91EC-B97371E60AA0}" type="pres">
      <dgm:prSet presAssocID="{5453DD4D-7998-47D0-A52A-CB7794D30E49}" presName="box" presStyleLbl="node1" presStyleIdx="4" presStyleCnt="7"/>
      <dgm:spPr/>
      <dgm:t>
        <a:bodyPr/>
        <a:lstStyle/>
        <a:p>
          <a:endParaRPr lang="hu-HU"/>
        </a:p>
      </dgm:t>
    </dgm:pt>
    <dgm:pt modelId="{3EC36938-1EB1-4A90-B389-9B3ED9C3B1CA}" type="pres">
      <dgm:prSet presAssocID="{5453DD4D-7998-47D0-A52A-CB7794D30E49}" presName="img" presStyleLbl="fgImgPlace1" presStyleIdx="4" presStyleCnt="7"/>
      <dgm:spPr>
        <a:prstGeom prst="diamond">
          <a:avLst/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7000" b="-67000"/>
          </a:stretch>
        </a:blipFill>
      </dgm:spPr>
      <dgm:t>
        <a:bodyPr/>
        <a:lstStyle/>
        <a:p>
          <a:endParaRPr lang="hu-HU"/>
        </a:p>
      </dgm:t>
    </dgm:pt>
    <dgm:pt modelId="{A3CDD048-987D-4BD8-830A-507FE26EF4FF}" type="pres">
      <dgm:prSet presAssocID="{5453DD4D-7998-47D0-A52A-CB7794D30E49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AFF9D41-9C41-42A9-9583-65A1A2388BF5}" type="pres">
      <dgm:prSet presAssocID="{7BAC675B-9284-4247-872E-6604EC23B6FF}" presName="spacer" presStyleCnt="0"/>
      <dgm:spPr/>
    </dgm:pt>
    <dgm:pt modelId="{8F545E33-B165-43C2-933E-FCC743E3E6EC}" type="pres">
      <dgm:prSet presAssocID="{5E8A7509-9EF0-4FCC-A26A-05CD637BE86A}" presName="comp" presStyleCnt="0"/>
      <dgm:spPr/>
    </dgm:pt>
    <dgm:pt modelId="{C8761ABC-5C9D-4035-9277-C4DDF72F0CE1}" type="pres">
      <dgm:prSet presAssocID="{5E8A7509-9EF0-4FCC-A26A-05CD637BE86A}" presName="box" presStyleLbl="node1" presStyleIdx="5" presStyleCnt="7" custScaleX="90000" custLinFactNeighborX="3746"/>
      <dgm:spPr/>
      <dgm:t>
        <a:bodyPr/>
        <a:lstStyle/>
        <a:p>
          <a:endParaRPr lang="hu-HU"/>
        </a:p>
      </dgm:t>
    </dgm:pt>
    <dgm:pt modelId="{58528836-505B-464E-A0E3-72B7D2182800}" type="pres">
      <dgm:prSet presAssocID="{5E8A7509-9EF0-4FCC-A26A-05CD637BE86A}" presName="img" presStyleLbl="fgImgPlace1" presStyleIdx="5" presStyleCnt="7" custScaleX="87500" custLinFactNeighborX="37935"/>
      <dgm:spPr>
        <a:blipFill dpi="0"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0" ty="0" sx="100000" sy="100000" flip="none" algn="tl"/>
        </a:blipFill>
      </dgm:spPr>
      <dgm:t>
        <a:bodyPr/>
        <a:lstStyle/>
        <a:p>
          <a:endParaRPr lang="hu-HU"/>
        </a:p>
      </dgm:t>
    </dgm:pt>
    <dgm:pt modelId="{8DE1E867-E430-4FE7-B6EA-BD7A5DA57EE2}" type="pres">
      <dgm:prSet presAssocID="{5E8A7509-9EF0-4FCC-A26A-05CD637BE86A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ED499BD-3315-409D-A72D-A8AC94620B78}" type="pres">
      <dgm:prSet presAssocID="{82CAA828-7693-4267-AAF5-AE34B31ADF39}" presName="spacer" presStyleCnt="0"/>
      <dgm:spPr/>
    </dgm:pt>
    <dgm:pt modelId="{9F5A272D-6374-428C-BF7D-1105CB2EA16D}" type="pres">
      <dgm:prSet presAssocID="{AE565950-41B9-43ED-8989-5C097FE0C7A6}" presName="comp" presStyleCnt="0"/>
      <dgm:spPr/>
    </dgm:pt>
    <dgm:pt modelId="{3FC12D9E-A0E1-49AF-A104-74FBAD1E1017}" type="pres">
      <dgm:prSet presAssocID="{AE565950-41B9-43ED-8989-5C097FE0C7A6}" presName="box" presStyleLbl="node1" presStyleIdx="6" presStyleCnt="7" custScaleX="89649" custLinFactNeighborX="3746"/>
      <dgm:spPr/>
      <dgm:t>
        <a:bodyPr/>
        <a:lstStyle/>
        <a:p>
          <a:endParaRPr lang="hu-HU"/>
        </a:p>
      </dgm:t>
    </dgm:pt>
    <dgm:pt modelId="{1D3E3D20-F00E-4FB5-A35F-5069F4FCD097}" type="pres">
      <dgm:prSet presAssocID="{AE565950-41B9-43ED-8989-5C097FE0C7A6}" presName="img" presStyleLbl="fgImgPlace1" presStyleIdx="6" presStyleCnt="7" custScaleX="87500" custLinFactNeighborX="38416"/>
      <dgm:spPr>
        <a:blipFill>
          <a:blip xmlns:r="http://schemas.openxmlformats.org/officeDocument/2006/relationships"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0FB07354-1F8E-41FF-959E-8A08A88FA9EA}" type="pres">
      <dgm:prSet presAssocID="{AE565950-41B9-43ED-8989-5C097FE0C7A6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75450AA-3924-4A1E-9C3C-E7FC1E604E46}" type="presOf" srcId="{2EE40CF1-F714-4702-81DC-2A5DC210C459}" destId="{2DC152DD-CC0A-4EF8-8301-A553EA57D241}" srcOrd="0" destOrd="0" presId="urn:microsoft.com/office/officeart/2005/8/layout/vList4"/>
    <dgm:cxn modelId="{4DCA0385-88D4-44F0-96F0-1D238567A4DB}" type="presOf" srcId="{A49F12FA-7CEC-4AD6-B310-BBE0D278C33F}" destId="{081FFF14-41EF-45F1-8954-B406102C796D}" srcOrd="1" destOrd="0" presId="urn:microsoft.com/office/officeart/2005/8/layout/vList4"/>
    <dgm:cxn modelId="{CB9A37B2-30BE-431A-8B3D-2927F71A016E}" srcId="{0975112B-5732-4BC1-8800-1906E008578A}" destId="{AE565950-41B9-43ED-8989-5C097FE0C7A6}" srcOrd="6" destOrd="0" parTransId="{DC2CE563-CC39-4077-9ED1-29D5B9869522}" sibTransId="{D55205C0-1AB6-480B-B1B9-4D87299EB123}"/>
    <dgm:cxn modelId="{CF9CFCCF-8F34-446B-8826-AF92286E0E77}" type="presOf" srcId="{C0FF1CDD-FBCC-4EFC-B735-36AC849772CD}" destId="{B28A909F-2F10-4009-AB14-29B36A8FB3D5}" srcOrd="0" destOrd="0" presId="urn:microsoft.com/office/officeart/2005/8/layout/vList4"/>
    <dgm:cxn modelId="{17C255C5-2863-4149-8266-B93FE9367F80}" srcId="{0975112B-5732-4BC1-8800-1906E008578A}" destId="{9D5EF3D2-749F-4C86-8E8E-453AC75B3383}" srcOrd="1" destOrd="0" parTransId="{C09CEF76-7DA7-4C98-965B-F86F07EAFE7C}" sibTransId="{1B804A6F-BB56-4AEE-B711-A984ACA92609}"/>
    <dgm:cxn modelId="{1BF1FE0D-1657-4A07-AFDB-51988DC46D42}" type="presOf" srcId="{AE565950-41B9-43ED-8989-5C097FE0C7A6}" destId="{3FC12D9E-A0E1-49AF-A104-74FBAD1E1017}" srcOrd="0" destOrd="0" presId="urn:microsoft.com/office/officeart/2005/8/layout/vList4"/>
    <dgm:cxn modelId="{EA623F3B-C0DA-47DA-B73E-7ADE75C8B8E6}" type="presOf" srcId="{9D5EF3D2-749F-4C86-8E8E-453AC75B3383}" destId="{AC815322-ED43-4EB6-A620-CCAB88ED1E4E}" srcOrd="0" destOrd="0" presId="urn:microsoft.com/office/officeart/2005/8/layout/vList4"/>
    <dgm:cxn modelId="{B0823592-53FB-4B6F-A813-BA0118259B52}" type="presOf" srcId="{9D5EF3D2-749F-4C86-8E8E-453AC75B3383}" destId="{A222B930-5254-4FFA-8545-71DD969ED868}" srcOrd="1" destOrd="0" presId="urn:microsoft.com/office/officeart/2005/8/layout/vList4"/>
    <dgm:cxn modelId="{D7DC2478-5EDC-4099-90D8-9836163095A7}" srcId="{0975112B-5732-4BC1-8800-1906E008578A}" destId="{A49F12FA-7CEC-4AD6-B310-BBE0D278C33F}" srcOrd="0" destOrd="0" parTransId="{0546B1A9-EB1A-456F-8D2C-B6D42E38D247}" sibTransId="{EF0C4677-F515-410B-90F7-D78DB493362F}"/>
    <dgm:cxn modelId="{4AAA19BE-5E1E-4F98-A9FE-67C505B7FC82}" type="presOf" srcId="{5453DD4D-7998-47D0-A52A-CB7794D30E49}" destId="{A3CDD048-987D-4BD8-830A-507FE26EF4FF}" srcOrd="1" destOrd="0" presId="urn:microsoft.com/office/officeart/2005/8/layout/vList4"/>
    <dgm:cxn modelId="{8F1651C2-BD10-4261-BAE7-F123045F12FD}" type="presOf" srcId="{2EE40CF1-F714-4702-81DC-2A5DC210C459}" destId="{EE4C17D1-58B0-4BEF-8E26-9DF7E8639F7F}" srcOrd="1" destOrd="0" presId="urn:microsoft.com/office/officeart/2005/8/layout/vList4"/>
    <dgm:cxn modelId="{25118C3B-D8C6-4954-B45F-012DD9F33A33}" type="presOf" srcId="{5E8A7509-9EF0-4FCC-A26A-05CD637BE86A}" destId="{C8761ABC-5C9D-4035-9277-C4DDF72F0CE1}" srcOrd="0" destOrd="0" presId="urn:microsoft.com/office/officeart/2005/8/layout/vList4"/>
    <dgm:cxn modelId="{495833AE-5FF4-4691-AE61-8C6249D5065A}" srcId="{0975112B-5732-4BC1-8800-1906E008578A}" destId="{5E8A7509-9EF0-4FCC-A26A-05CD637BE86A}" srcOrd="5" destOrd="0" parTransId="{7990EE9F-B7EE-4633-AA3B-738FE2D9FC4E}" sibTransId="{82CAA828-7693-4267-AAF5-AE34B31ADF39}"/>
    <dgm:cxn modelId="{2EECEC0F-B413-45B8-9449-0CC07CD53A72}" srcId="{0975112B-5732-4BC1-8800-1906E008578A}" destId="{C0FF1CDD-FBCC-4EFC-B735-36AC849772CD}" srcOrd="2" destOrd="0" parTransId="{CF7DEE4D-BDCA-4D8D-A963-194FFC6DCBDB}" sibTransId="{0700E58D-E0F0-46EA-B652-92D267D5C77D}"/>
    <dgm:cxn modelId="{D4697E37-A96E-4239-B640-0A3B9F82F6B6}" type="presOf" srcId="{5453DD4D-7998-47D0-A52A-CB7794D30E49}" destId="{3672F2FB-FCAC-4318-91EC-B97371E60AA0}" srcOrd="0" destOrd="0" presId="urn:microsoft.com/office/officeart/2005/8/layout/vList4"/>
    <dgm:cxn modelId="{59C4D725-5E2C-488F-A7E3-0BB853873F29}" type="presOf" srcId="{0975112B-5732-4BC1-8800-1906E008578A}" destId="{9890CBD0-1ABC-47E6-9DF6-7BCD74149123}" srcOrd="0" destOrd="0" presId="urn:microsoft.com/office/officeart/2005/8/layout/vList4"/>
    <dgm:cxn modelId="{D5AF7E94-6C65-4EE3-B0BF-6E44AD73D596}" type="presOf" srcId="{C0FF1CDD-FBCC-4EFC-B735-36AC849772CD}" destId="{52E6B691-D01A-484A-ACA1-4E9B0E359B24}" srcOrd="1" destOrd="0" presId="urn:microsoft.com/office/officeart/2005/8/layout/vList4"/>
    <dgm:cxn modelId="{501C5465-D02C-46E2-A286-AA76508F9C18}" type="presOf" srcId="{5E8A7509-9EF0-4FCC-A26A-05CD637BE86A}" destId="{8DE1E867-E430-4FE7-B6EA-BD7A5DA57EE2}" srcOrd="1" destOrd="0" presId="urn:microsoft.com/office/officeart/2005/8/layout/vList4"/>
    <dgm:cxn modelId="{F40154BA-FAD9-41A0-A911-43F3632F8440}" srcId="{0975112B-5732-4BC1-8800-1906E008578A}" destId="{5453DD4D-7998-47D0-A52A-CB7794D30E49}" srcOrd="4" destOrd="0" parTransId="{14B4357C-5B5D-4BD9-A8CA-72F85C90EDF4}" sibTransId="{7BAC675B-9284-4247-872E-6604EC23B6FF}"/>
    <dgm:cxn modelId="{0CF8B1AE-4E7A-48AB-BB70-591C89D4F28D}" srcId="{0975112B-5732-4BC1-8800-1906E008578A}" destId="{2EE40CF1-F714-4702-81DC-2A5DC210C459}" srcOrd="3" destOrd="0" parTransId="{06D93A15-5B3E-4281-BA51-B914F41043DA}" sibTransId="{C7B9678E-F6C9-45A1-9015-4F8B3826C53B}"/>
    <dgm:cxn modelId="{C3EF0F68-82A5-4DC4-BC8E-447DB98C6E5C}" type="presOf" srcId="{AE565950-41B9-43ED-8989-5C097FE0C7A6}" destId="{0FB07354-1F8E-41FF-959E-8A08A88FA9EA}" srcOrd="1" destOrd="0" presId="urn:microsoft.com/office/officeart/2005/8/layout/vList4"/>
    <dgm:cxn modelId="{58777BFC-7E4E-4466-B39A-B3AF73F2C821}" type="presOf" srcId="{A49F12FA-7CEC-4AD6-B310-BBE0D278C33F}" destId="{3FDAD5BB-5CFC-40F8-A377-525B88FF4585}" srcOrd="0" destOrd="0" presId="urn:microsoft.com/office/officeart/2005/8/layout/vList4"/>
    <dgm:cxn modelId="{F99954F0-C03B-49DA-997D-7E0A3BA75F69}" type="presParOf" srcId="{9890CBD0-1ABC-47E6-9DF6-7BCD74149123}" destId="{2F7A9336-F3C0-4830-8C1B-76F18C54093F}" srcOrd="0" destOrd="0" presId="urn:microsoft.com/office/officeart/2005/8/layout/vList4"/>
    <dgm:cxn modelId="{39913AC2-0064-46A6-8AFA-5D738B83EB8A}" type="presParOf" srcId="{2F7A9336-F3C0-4830-8C1B-76F18C54093F}" destId="{3FDAD5BB-5CFC-40F8-A377-525B88FF4585}" srcOrd="0" destOrd="0" presId="urn:microsoft.com/office/officeart/2005/8/layout/vList4"/>
    <dgm:cxn modelId="{7D8323DB-83D9-4D67-8622-903FD4C58AC6}" type="presParOf" srcId="{2F7A9336-F3C0-4830-8C1B-76F18C54093F}" destId="{929D2F72-F71A-4ABD-9B17-6D4F86CE611B}" srcOrd="1" destOrd="0" presId="urn:microsoft.com/office/officeart/2005/8/layout/vList4"/>
    <dgm:cxn modelId="{A65265D2-071E-4FEA-A2E6-85BD9D11C883}" type="presParOf" srcId="{2F7A9336-F3C0-4830-8C1B-76F18C54093F}" destId="{081FFF14-41EF-45F1-8954-B406102C796D}" srcOrd="2" destOrd="0" presId="urn:microsoft.com/office/officeart/2005/8/layout/vList4"/>
    <dgm:cxn modelId="{1A1BCA2A-612D-4D5E-ABD7-72E653BF7191}" type="presParOf" srcId="{9890CBD0-1ABC-47E6-9DF6-7BCD74149123}" destId="{E3C585A3-B7AB-46AF-9C33-795A3B17F26F}" srcOrd="1" destOrd="0" presId="urn:microsoft.com/office/officeart/2005/8/layout/vList4"/>
    <dgm:cxn modelId="{E8A2E218-421C-4563-A7F7-3718CD33A1E7}" type="presParOf" srcId="{9890CBD0-1ABC-47E6-9DF6-7BCD74149123}" destId="{86F686DD-DF69-4A23-9F1A-2727ACEBEB33}" srcOrd="2" destOrd="0" presId="urn:microsoft.com/office/officeart/2005/8/layout/vList4"/>
    <dgm:cxn modelId="{412DC783-E422-4030-8382-411C4588B54B}" type="presParOf" srcId="{86F686DD-DF69-4A23-9F1A-2727ACEBEB33}" destId="{AC815322-ED43-4EB6-A620-CCAB88ED1E4E}" srcOrd="0" destOrd="0" presId="urn:microsoft.com/office/officeart/2005/8/layout/vList4"/>
    <dgm:cxn modelId="{608ECF26-4155-4490-8E11-7A1975F4653B}" type="presParOf" srcId="{86F686DD-DF69-4A23-9F1A-2727ACEBEB33}" destId="{D881A3BF-968A-4287-8F7C-F795C0B85082}" srcOrd="1" destOrd="0" presId="urn:microsoft.com/office/officeart/2005/8/layout/vList4"/>
    <dgm:cxn modelId="{7319064A-93E7-4A2C-94E0-9DD66EE08D56}" type="presParOf" srcId="{86F686DD-DF69-4A23-9F1A-2727ACEBEB33}" destId="{A222B930-5254-4FFA-8545-71DD969ED868}" srcOrd="2" destOrd="0" presId="urn:microsoft.com/office/officeart/2005/8/layout/vList4"/>
    <dgm:cxn modelId="{E539B59A-5F30-44EC-BC1E-4D0A1128075A}" type="presParOf" srcId="{9890CBD0-1ABC-47E6-9DF6-7BCD74149123}" destId="{995E4B76-78DA-4B78-AEAC-0EFB3889D49D}" srcOrd="3" destOrd="0" presId="urn:microsoft.com/office/officeart/2005/8/layout/vList4"/>
    <dgm:cxn modelId="{8222FD69-4A13-4F1E-BCD0-4694C6D3B0B1}" type="presParOf" srcId="{9890CBD0-1ABC-47E6-9DF6-7BCD74149123}" destId="{839B2960-0B50-4B8A-9108-E01ECBF933EB}" srcOrd="4" destOrd="0" presId="urn:microsoft.com/office/officeart/2005/8/layout/vList4"/>
    <dgm:cxn modelId="{141801FB-B13B-4440-A08F-6BA1A699EC1E}" type="presParOf" srcId="{839B2960-0B50-4B8A-9108-E01ECBF933EB}" destId="{B28A909F-2F10-4009-AB14-29B36A8FB3D5}" srcOrd="0" destOrd="0" presId="urn:microsoft.com/office/officeart/2005/8/layout/vList4"/>
    <dgm:cxn modelId="{76A78FC6-4379-4213-919B-51CF7DE94725}" type="presParOf" srcId="{839B2960-0B50-4B8A-9108-E01ECBF933EB}" destId="{F52376FA-A487-49B5-8967-125BEB8E1806}" srcOrd="1" destOrd="0" presId="urn:microsoft.com/office/officeart/2005/8/layout/vList4"/>
    <dgm:cxn modelId="{9B743832-5B6E-45D2-9D77-A8FBAA034269}" type="presParOf" srcId="{839B2960-0B50-4B8A-9108-E01ECBF933EB}" destId="{52E6B691-D01A-484A-ACA1-4E9B0E359B24}" srcOrd="2" destOrd="0" presId="urn:microsoft.com/office/officeart/2005/8/layout/vList4"/>
    <dgm:cxn modelId="{8BCAE82B-BABF-4C20-A024-772213540320}" type="presParOf" srcId="{9890CBD0-1ABC-47E6-9DF6-7BCD74149123}" destId="{B25BB1C9-C8E0-4975-863D-5F49801CF380}" srcOrd="5" destOrd="0" presId="urn:microsoft.com/office/officeart/2005/8/layout/vList4"/>
    <dgm:cxn modelId="{F7EEE672-0269-484E-A702-EC34FBB6E128}" type="presParOf" srcId="{9890CBD0-1ABC-47E6-9DF6-7BCD74149123}" destId="{0ACB4910-71FB-455C-A29C-68A6CB5A0635}" srcOrd="6" destOrd="0" presId="urn:microsoft.com/office/officeart/2005/8/layout/vList4"/>
    <dgm:cxn modelId="{45B20B37-8635-49D1-8971-A44B0F05A53F}" type="presParOf" srcId="{0ACB4910-71FB-455C-A29C-68A6CB5A0635}" destId="{2DC152DD-CC0A-4EF8-8301-A553EA57D241}" srcOrd="0" destOrd="0" presId="urn:microsoft.com/office/officeart/2005/8/layout/vList4"/>
    <dgm:cxn modelId="{AC4E70BA-FE9A-43C7-B9AB-D6FD90A04869}" type="presParOf" srcId="{0ACB4910-71FB-455C-A29C-68A6CB5A0635}" destId="{8CC1F4E3-0A85-4D58-BC96-E23CAE5F08C1}" srcOrd="1" destOrd="0" presId="urn:microsoft.com/office/officeart/2005/8/layout/vList4"/>
    <dgm:cxn modelId="{31F38B94-B8A8-4F8E-9871-EAF3F3BAF891}" type="presParOf" srcId="{0ACB4910-71FB-455C-A29C-68A6CB5A0635}" destId="{EE4C17D1-58B0-4BEF-8E26-9DF7E8639F7F}" srcOrd="2" destOrd="0" presId="urn:microsoft.com/office/officeart/2005/8/layout/vList4"/>
    <dgm:cxn modelId="{EE0AAE63-05F0-4E12-B819-AA5C21DAF3E8}" type="presParOf" srcId="{9890CBD0-1ABC-47E6-9DF6-7BCD74149123}" destId="{8A6FD70F-F773-48E0-9AA5-49D6F856289C}" srcOrd="7" destOrd="0" presId="urn:microsoft.com/office/officeart/2005/8/layout/vList4"/>
    <dgm:cxn modelId="{B1864433-1E11-468E-B20C-18B03074B594}" type="presParOf" srcId="{9890CBD0-1ABC-47E6-9DF6-7BCD74149123}" destId="{45D3D306-92EB-49D7-AA70-56255EC46E9B}" srcOrd="8" destOrd="0" presId="urn:microsoft.com/office/officeart/2005/8/layout/vList4"/>
    <dgm:cxn modelId="{7D80D708-4128-4B9A-88B4-D001C12D2DB7}" type="presParOf" srcId="{45D3D306-92EB-49D7-AA70-56255EC46E9B}" destId="{3672F2FB-FCAC-4318-91EC-B97371E60AA0}" srcOrd="0" destOrd="0" presId="urn:microsoft.com/office/officeart/2005/8/layout/vList4"/>
    <dgm:cxn modelId="{12DC473F-6823-4970-9A24-BEFAEC65E948}" type="presParOf" srcId="{45D3D306-92EB-49D7-AA70-56255EC46E9B}" destId="{3EC36938-1EB1-4A90-B389-9B3ED9C3B1CA}" srcOrd="1" destOrd="0" presId="urn:microsoft.com/office/officeart/2005/8/layout/vList4"/>
    <dgm:cxn modelId="{7C4E499F-24A9-4EB4-A906-FE0AAD03169B}" type="presParOf" srcId="{45D3D306-92EB-49D7-AA70-56255EC46E9B}" destId="{A3CDD048-987D-4BD8-830A-507FE26EF4FF}" srcOrd="2" destOrd="0" presId="urn:microsoft.com/office/officeart/2005/8/layout/vList4"/>
    <dgm:cxn modelId="{37CD6E1B-891A-41DA-AC3C-9BCE8705DBFB}" type="presParOf" srcId="{9890CBD0-1ABC-47E6-9DF6-7BCD74149123}" destId="{6AFF9D41-9C41-42A9-9583-65A1A2388BF5}" srcOrd="9" destOrd="0" presId="urn:microsoft.com/office/officeart/2005/8/layout/vList4"/>
    <dgm:cxn modelId="{8639942E-5B48-4333-81D1-7EB6964AFD92}" type="presParOf" srcId="{9890CBD0-1ABC-47E6-9DF6-7BCD74149123}" destId="{8F545E33-B165-43C2-933E-FCC743E3E6EC}" srcOrd="10" destOrd="0" presId="urn:microsoft.com/office/officeart/2005/8/layout/vList4"/>
    <dgm:cxn modelId="{1F780C18-DC04-46EC-852D-6DB73B355F00}" type="presParOf" srcId="{8F545E33-B165-43C2-933E-FCC743E3E6EC}" destId="{C8761ABC-5C9D-4035-9277-C4DDF72F0CE1}" srcOrd="0" destOrd="0" presId="urn:microsoft.com/office/officeart/2005/8/layout/vList4"/>
    <dgm:cxn modelId="{01EFF8E2-925B-4726-85AC-3E9950DF71AB}" type="presParOf" srcId="{8F545E33-B165-43C2-933E-FCC743E3E6EC}" destId="{58528836-505B-464E-A0E3-72B7D2182800}" srcOrd="1" destOrd="0" presId="urn:microsoft.com/office/officeart/2005/8/layout/vList4"/>
    <dgm:cxn modelId="{B8ED223D-D72A-433F-AD9C-AB3012094FC1}" type="presParOf" srcId="{8F545E33-B165-43C2-933E-FCC743E3E6EC}" destId="{8DE1E867-E430-4FE7-B6EA-BD7A5DA57EE2}" srcOrd="2" destOrd="0" presId="urn:microsoft.com/office/officeart/2005/8/layout/vList4"/>
    <dgm:cxn modelId="{E3A9C1C7-3EE1-4E4A-92D8-939DE4868DD3}" type="presParOf" srcId="{9890CBD0-1ABC-47E6-9DF6-7BCD74149123}" destId="{6ED499BD-3315-409D-A72D-A8AC94620B78}" srcOrd="11" destOrd="0" presId="urn:microsoft.com/office/officeart/2005/8/layout/vList4"/>
    <dgm:cxn modelId="{6C1B2197-F4C8-4DF5-BEC6-785F3B7E4A03}" type="presParOf" srcId="{9890CBD0-1ABC-47E6-9DF6-7BCD74149123}" destId="{9F5A272D-6374-428C-BF7D-1105CB2EA16D}" srcOrd="12" destOrd="0" presId="urn:microsoft.com/office/officeart/2005/8/layout/vList4"/>
    <dgm:cxn modelId="{835982BF-7C7E-4698-A113-EB094032E5BA}" type="presParOf" srcId="{9F5A272D-6374-428C-BF7D-1105CB2EA16D}" destId="{3FC12D9E-A0E1-49AF-A104-74FBAD1E1017}" srcOrd="0" destOrd="0" presId="urn:microsoft.com/office/officeart/2005/8/layout/vList4"/>
    <dgm:cxn modelId="{0883FF59-1571-4F1E-B3EB-C53129BA7FBE}" type="presParOf" srcId="{9F5A272D-6374-428C-BF7D-1105CB2EA16D}" destId="{1D3E3D20-F00E-4FB5-A35F-5069F4FCD097}" srcOrd="1" destOrd="0" presId="urn:microsoft.com/office/officeart/2005/8/layout/vList4"/>
    <dgm:cxn modelId="{3DABEC5E-CE06-48E0-8E50-4B4FD35457E6}" type="presParOf" srcId="{9F5A272D-6374-428C-BF7D-1105CB2EA16D}" destId="{0FB07354-1F8E-41FF-959E-8A08A88FA9E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36763D-2621-47DE-BB57-C9F96EDECEF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5CB94EFA-BC6D-4C6A-B8A5-8E34072451D9}">
      <dgm:prSet phldrT="[Text]"/>
      <dgm:spPr/>
      <dgm:t>
        <a:bodyPr/>
        <a:lstStyle/>
        <a:p>
          <a:r>
            <a:rPr lang="hu-HU" dirty="0" smtClean="0"/>
            <a:t>Video </a:t>
          </a:r>
          <a:r>
            <a:rPr lang="hu-HU" dirty="0" err="1" smtClean="0"/>
            <a:t>sequence</a:t>
          </a:r>
          <a:endParaRPr lang="hu-HU" dirty="0"/>
        </a:p>
      </dgm:t>
    </dgm:pt>
    <dgm:pt modelId="{DF6B6EEF-7AA0-47E9-A7D9-1EC74C66F127}" type="parTrans" cxnId="{0C08F6AA-2BD1-4651-B155-302C822061F4}">
      <dgm:prSet/>
      <dgm:spPr/>
      <dgm:t>
        <a:bodyPr/>
        <a:lstStyle/>
        <a:p>
          <a:endParaRPr lang="hu-HU"/>
        </a:p>
      </dgm:t>
    </dgm:pt>
    <dgm:pt modelId="{81F9EF8E-B3F0-4247-93DC-69C958A4ABC8}" type="sibTrans" cxnId="{0C08F6AA-2BD1-4651-B155-302C822061F4}">
      <dgm:prSet/>
      <dgm:spPr/>
      <dgm:t>
        <a:bodyPr/>
        <a:lstStyle/>
        <a:p>
          <a:endParaRPr lang="hu-HU"/>
        </a:p>
      </dgm:t>
    </dgm:pt>
    <dgm:pt modelId="{5C6EEBDE-3967-4529-9006-D6A100F0BACA}">
      <dgm:prSet phldrT="[Text]"/>
      <dgm:spPr/>
      <dgm:t>
        <a:bodyPr/>
        <a:lstStyle/>
        <a:p>
          <a:r>
            <a:rPr lang="hu-HU" dirty="0" err="1" smtClean="0"/>
            <a:t>Geting</a:t>
          </a:r>
          <a:r>
            <a:rPr lang="hu-HU" dirty="0" smtClean="0"/>
            <a:t> </a:t>
          </a:r>
          <a:r>
            <a:rPr lang="hu-HU" dirty="0" err="1" smtClean="0"/>
            <a:t>the</a:t>
          </a:r>
          <a:r>
            <a:rPr lang="hu-HU" dirty="0" smtClean="0"/>
            <a:t> </a:t>
          </a:r>
          <a:r>
            <a:rPr lang="hu-HU" dirty="0" err="1" smtClean="0"/>
            <a:t>joint</a:t>
          </a:r>
          <a:r>
            <a:rPr lang="hu-HU" dirty="0" smtClean="0"/>
            <a:t> </a:t>
          </a:r>
          <a:r>
            <a:rPr lang="hu-HU" dirty="0" err="1" smtClean="0"/>
            <a:t>coordinates</a:t>
          </a:r>
          <a:endParaRPr lang="hu-HU" dirty="0"/>
        </a:p>
      </dgm:t>
    </dgm:pt>
    <dgm:pt modelId="{4E907410-5E12-4FC4-9594-54E7CF2613B7}" type="parTrans" cxnId="{B65F5250-7C77-447F-AEBF-C0C504585B69}">
      <dgm:prSet/>
      <dgm:spPr/>
      <dgm:t>
        <a:bodyPr/>
        <a:lstStyle/>
        <a:p>
          <a:endParaRPr lang="hu-HU"/>
        </a:p>
      </dgm:t>
    </dgm:pt>
    <dgm:pt modelId="{58205E33-9AE9-4C20-98E2-A388BA7F4596}" type="sibTrans" cxnId="{B65F5250-7C77-447F-AEBF-C0C504585B69}">
      <dgm:prSet/>
      <dgm:spPr/>
      <dgm:t>
        <a:bodyPr/>
        <a:lstStyle/>
        <a:p>
          <a:endParaRPr lang="hu-HU"/>
        </a:p>
      </dgm:t>
    </dgm:pt>
    <dgm:pt modelId="{A7C78C96-00DB-49BC-BB61-0A0BF71E326E}">
      <dgm:prSet phldrT="[Text]"/>
      <dgm:spPr/>
      <dgm:t>
        <a:bodyPr/>
        <a:lstStyle/>
        <a:p>
          <a:r>
            <a:rPr lang="hu-HU" dirty="0" err="1" smtClean="0"/>
            <a:t>Convert</a:t>
          </a:r>
          <a:r>
            <a:rPr lang="hu-HU" dirty="0" smtClean="0"/>
            <a:t> </a:t>
          </a:r>
          <a:r>
            <a:rPr lang="hu-HU" dirty="0" err="1" smtClean="0"/>
            <a:t>to</a:t>
          </a:r>
          <a:r>
            <a:rPr lang="hu-HU" dirty="0" smtClean="0"/>
            <a:t> </a:t>
          </a:r>
          <a:r>
            <a:rPr lang="hu-HU" dirty="0" err="1" smtClean="0"/>
            <a:t>spherical</a:t>
          </a:r>
          <a:r>
            <a:rPr lang="hu-HU" dirty="0" smtClean="0"/>
            <a:t> </a:t>
          </a:r>
          <a:r>
            <a:rPr lang="hu-HU" dirty="0" err="1" smtClean="0"/>
            <a:t>coordinates</a:t>
          </a:r>
          <a:endParaRPr lang="hu-HU" dirty="0"/>
        </a:p>
      </dgm:t>
    </dgm:pt>
    <dgm:pt modelId="{DAB2CCE2-07F4-4767-8CFF-99A9CCD44DCA}" type="parTrans" cxnId="{A5D1EB4E-F37D-470B-9042-9D89C8021550}">
      <dgm:prSet/>
      <dgm:spPr/>
      <dgm:t>
        <a:bodyPr/>
        <a:lstStyle/>
        <a:p>
          <a:endParaRPr lang="hu-HU"/>
        </a:p>
      </dgm:t>
    </dgm:pt>
    <dgm:pt modelId="{3AD6B571-560E-4797-B1E4-C7C5A2A1773D}" type="sibTrans" cxnId="{A5D1EB4E-F37D-470B-9042-9D89C8021550}">
      <dgm:prSet/>
      <dgm:spPr/>
      <dgm:t>
        <a:bodyPr/>
        <a:lstStyle/>
        <a:p>
          <a:endParaRPr lang="hu-HU"/>
        </a:p>
      </dgm:t>
    </dgm:pt>
    <dgm:pt modelId="{55ADCB13-B5AE-4F1E-9B00-B85380C3B0BD}">
      <dgm:prSet phldrT="[Text]"/>
      <dgm:spPr/>
      <dgm:t>
        <a:bodyPr/>
        <a:lstStyle/>
        <a:p>
          <a:r>
            <a:rPr lang="hu-HU" dirty="0" err="1" smtClean="0"/>
            <a:t>DTW-algorithm</a:t>
          </a:r>
          <a:endParaRPr lang="hu-HU" dirty="0"/>
        </a:p>
      </dgm:t>
    </dgm:pt>
    <dgm:pt modelId="{D7593656-E372-45DE-95F7-AA28BF7042AF}" type="parTrans" cxnId="{2611AB90-C365-4E93-8D55-F16B90ED706D}">
      <dgm:prSet/>
      <dgm:spPr/>
      <dgm:t>
        <a:bodyPr/>
        <a:lstStyle/>
        <a:p>
          <a:endParaRPr lang="hu-HU"/>
        </a:p>
      </dgm:t>
    </dgm:pt>
    <dgm:pt modelId="{3F7F680D-822E-45CA-BD06-B928D7A13F0E}" type="sibTrans" cxnId="{2611AB90-C365-4E93-8D55-F16B90ED706D}">
      <dgm:prSet/>
      <dgm:spPr/>
      <dgm:t>
        <a:bodyPr/>
        <a:lstStyle/>
        <a:p>
          <a:endParaRPr lang="hu-HU"/>
        </a:p>
      </dgm:t>
    </dgm:pt>
    <dgm:pt modelId="{F4B227A0-FD79-4A9D-B68D-0C91C58AE167}">
      <dgm:prSet phldrT="[Text]"/>
      <dgm:spPr/>
      <dgm:t>
        <a:bodyPr/>
        <a:lstStyle/>
        <a:p>
          <a:r>
            <a:rPr lang="hu-HU" dirty="0" err="1" smtClean="0"/>
            <a:t>Convert</a:t>
          </a:r>
          <a:r>
            <a:rPr lang="hu-HU" dirty="0" smtClean="0"/>
            <a:t> </a:t>
          </a:r>
          <a:r>
            <a:rPr lang="hu-HU" dirty="0" err="1" smtClean="0"/>
            <a:t>to</a:t>
          </a:r>
          <a:r>
            <a:rPr lang="hu-HU" dirty="0" smtClean="0"/>
            <a:t> </a:t>
          </a:r>
          <a:r>
            <a:rPr lang="hu-HU" dirty="0" err="1" smtClean="0"/>
            <a:t>normal</a:t>
          </a:r>
          <a:r>
            <a:rPr lang="hu-HU" dirty="0" smtClean="0"/>
            <a:t> </a:t>
          </a:r>
          <a:r>
            <a:rPr lang="hu-HU" dirty="0" err="1" smtClean="0"/>
            <a:t>coordinates</a:t>
          </a:r>
          <a:endParaRPr lang="hu-HU" dirty="0"/>
        </a:p>
      </dgm:t>
    </dgm:pt>
    <dgm:pt modelId="{B670652B-A7F8-414E-A299-DB7993168C2D}" type="parTrans" cxnId="{89D2935D-2CDA-4143-9317-F3E259B02299}">
      <dgm:prSet/>
      <dgm:spPr/>
      <dgm:t>
        <a:bodyPr/>
        <a:lstStyle/>
        <a:p>
          <a:endParaRPr lang="hu-HU"/>
        </a:p>
      </dgm:t>
    </dgm:pt>
    <dgm:pt modelId="{E14E8B3F-B05F-4D71-BE5E-A137149DF07E}" type="sibTrans" cxnId="{89D2935D-2CDA-4143-9317-F3E259B02299}">
      <dgm:prSet/>
      <dgm:spPr/>
      <dgm:t>
        <a:bodyPr/>
        <a:lstStyle/>
        <a:p>
          <a:endParaRPr lang="hu-HU"/>
        </a:p>
      </dgm:t>
    </dgm:pt>
    <dgm:pt modelId="{36C6DA43-2652-4224-94B2-9A16FEA69783}">
      <dgm:prSet phldrT="[Text]"/>
      <dgm:spPr/>
      <dgm:t>
        <a:bodyPr/>
        <a:lstStyle/>
        <a:p>
          <a:r>
            <a:rPr lang="hu-HU" dirty="0" smtClean="0"/>
            <a:t>Building </a:t>
          </a:r>
          <a:r>
            <a:rPr lang="hu-HU" dirty="0" err="1" smtClean="0"/>
            <a:t>the</a:t>
          </a:r>
          <a:r>
            <a:rPr lang="hu-HU" dirty="0" smtClean="0"/>
            <a:t> </a:t>
          </a:r>
          <a:r>
            <a:rPr lang="hu-HU" dirty="0" err="1" smtClean="0"/>
            <a:t>vector</a:t>
          </a:r>
          <a:r>
            <a:rPr lang="hu-HU" dirty="0" smtClean="0"/>
            <a:t> of </a:t>
          </a:r>
          <a:r>
            <a:rPr lang="hu-HU" dirty="0" err="1" smtClean="0"/>
            <a:t>features</a:t>
          </a:r>
          <a:endParaRPr lang="hu-HU" dirty="0"/>
        </a:p>
      </dgm:t>
    </dgm:pt>
    <dgm:pt modelId="{0AC52B6C-9E63-4628-893B-6BB48C6542E4}" type="parTrans" cxnId="{D1733037-9EEE-43A3-B254-6EBA98CA79C0}">
      <dgm:prSet/>
      <dgm:spPr/>
      <dgm:t>
        <a:bodyPr/>
        <a:lstStyle/>
        <a:p>
          <a:endParaRPr lang="hu-HU"/>
        </a:p>
      </dgm:t>
    </dgm:pt>
    <dgm:pt modelId="{CDE86341-CD5B-4B3E-BC96-DE9F315AD77E}" type="sibTrans" cxnId="{D1733037-9EEE-43A3-B254-6EBA98CA79C0}">
      <dgm:prSet/>
      <dgm:spPr/>
      <dgm:t>
        <a:bodyPr/>
        <a:lstStyle/>
        <a:p>
          <a:endParaRPr lang="hu-HU"/>
        </a:p>
      </dgm:t>
    </dgm:pt>
    <dgm:pt modelId="{B93513C2-EFF4-4BA6-A22D-B00830891BFA}" type="pres">
      <dgm:prSet presAssocID="{2136763D-2621-47DE-BB57-C9F96EDECEF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E7CA3739-4C78-49FF-BBB6-8A04CD5F6C29}" type="pres">
      <dgm:prSet presAssocID="{5CB94EFA-BC6D-4C6A-B8A5-8E34072451D9}" presName="comp" presStyleCnt="0"/>
      <dgm:spPr/>
    </dgm:pt>
    <dgm:pt modelId="{F95A488D-874F-451D-BCAD-FB9C34332204}" type="pres">
      <dgm:prSet presAssocID="{5CB94EFA-BC6D-4C6A-B8A5-8E34072451D9}" presName="box" presStyleLbl="node1" presStyleIdx="0" presStyleCnt="6"/>
      <dgm:spPr/>
      <dgm:t>
        <a:bodyPr/>
        <a:lstStyle/>
        <a:p>
          <a:endParaRPr lang="hu-HU"/>
        </a:p>
      </dgm:t>
    </dgm:pt>
    <dgm:pt modelId="{738C4E72-2A31-4E36-872C-36B11BFC02EF}" type="pres">
      <dgm:prSet presAssocID="{5CB94EFA-BC6D-4C6A-B8A5-8E34072451D9}" presName="img" presStyleLbl="fgImgPlace1" presStyleIdx="0" presStyleCnt="6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0" ty="0" sx="100000" sy="100000" flip="none" algn="tl"/>
        </a:blipFill>
      </dgm:spPr>
      <dgm:t>
        <a:bodyPr/>
        <a:lstStyle/>
        <a:p>
          <a:endParaRPr lang="hu-HU"/>
        </a:p>
      </dgm:t>
    </dgm:pt>
    <dgm:pt modelId="{E7572C4B-8155-4FA9-A669-AABBD177DA97}" type="pres">
      <dgm:prSet presAssocID="{5CB94EFA-BC6D-4C6A-B8A5-8E34072451D9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B114960-4E33-482B-8C9B-6941E7937F55}" type="pres">
      <dgm:prSet presAssocID="{81F9EF8E-B3F0-4247-93DC-69C958A4ABC8}" presName="spacer" presStyleCnt="0"/>
      <dgm:spPr/>
    </dgm:pt>
    <dgm:pt modelId="{41BA3399-0FA3-4D7A-AE5C-0837C8DA05D1}" type="pres">
      <dgm:prSet presAssocID="{5C6EEBDE-3967-4529-9006-D6A100F0BACA}" presName="comp" presStyleCnt="0"/>
      <dgm:spPr/>
    </dgm:pt>
    <dgm:pt modelId="{0E5B055C-A9A5-4991-964F-1F93A79C3D7D}" type="pres">
      <dgm:prSet presAssocID="{5C6EEBDE-3967-4529-9006-D6A100F0BACA}" presName="box" presStyleLbl="node1" presStyleIdx="1" presStyleCnt="6"/>
      <dgm:spPr/>
      <dgm:t>
        <a:bodyPr/>
        <a:lstStyle/>
        <a:p>
          <a:endParaRPr lang="hu-HU"/>
        </a:p>
      </dgm:t>
    </dgm:pt>
    <dgm:pt modelId="{72217960-0ECE-4E66-A976-3775D2263373}" type="pres">
      <dgm:prSet presAssocID="{5C6EEBDE-3967-4529-9006-D6A100F0BACA}" presName="img" presStyleLbl="fgImgPlace1" presStyleIdx="1" presStyleCnt="6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E7142927-287F-4FDB-A7E4-483C9E97E9B0}" type="pres">
      <dgm:prSet presAssocID="{5C6EEBDE-3967-4529-9006-D6A100F0BACA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9B1BFA9-BFE0-4033-9E32-8001F05EA10D}" type="pres">
      <dgm:prSet presAssocID="{58205E33-9AE9-4C20-98E2-A388BA7F4596}" presName="spacer" presStyleCnt="0"/>
      <dgm:spPr/>
    </dgm:pt>
    <dgm:pt modelId="{91D62FCB-7AE5-4AC6-AD17-C744B086D746}" type="pres">
      <dgm:prSet presAssocID="{A7C78C96-00DB-49BC-BB61-0A0BF71E326E}" presName="comp" presStyleCnt="0"/>
      <dgm:spPr/>
    </dgm:pt>
    <dgm:pt modelId="{8AE33162-C8B5-40A6-94B2-A193803795B9}" type="pres">
      <dgm:prSet presAssocID="{A7C78C96-00DB-49BC-BB61-0A0BF71E326E}" presName="box" presStyleLbl="node1" presStyleIdx="2" presStyleCnt="6"/>
      <dgm:spPr/>
      <dgm:t>
        <a:bodyPr/>
        <a:lstStyle/>
        <a:p>
          <a:endParaRPr lang="hu-HU"/>
        </a:p>
      </dgm:t>
    </dgm:pt>
    <dgm:pt modelId="{27C1F837-E565-4BD3-B53B-48DAAAF2BEDE}" type="pres">
      <dgm:prSet presAssocID="{A7C78C96-00DB-49BC-BB61-0A0BF71E326E}" presName="img" presStyleLbl="fgImgPlace1" presStyleIdx="2" presStyleCnt="6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5000" b="-75000"/>
          </a:stretch>
        </a:blipFill>
      </dgm:spPr>
      <dgm:t>
        <a:bodyPr/>
        <a:lstStyle/>
        <a:p>
          <a:endParaRPr lang="hu-HU"/>
        </a:p>
      </dgm:t>
    </dgm:pt>
    <dgm:pt modelId="{62DBBC32-77F0-420D-959F-47F15F376B7C}" type="pres">
      <dgm:prSet presAssocID="{A7C78C96-00DB-49BC-BB61-0A0BF71E326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5518441-EFF1-4BA9-BB9C-3FE9C11328B6}" type="pres">
      <dgm:prSet presAssocID="{3AD6B571-560E-4797-B1E4-C7C5A2A1773D}" presName="spacer" presStyleCnt="0"/>
      <dgm:spPr/>
    </dgm:pt>
    <dgm:pt modelId="{FF678F79-A152-460D-B5F2-711E51426CD1}" type="pres">
      <dgm:prSet presAssocID="{F4B227A0-FD79-4A9D-B68D-0C91C58AE167}" presName="comp" presStyleCnt="0"/>
      <dgm:spPr/>
    </dgm:pt>
    <dgm:pt modelId="{9698FA02-9D0D-443F-8EC5-A7C6A3B20A6A}" type="pres">
      <dgm:prSet presAssocID="{F4B227A0-FD79-4A9D-B68D-0C91C58AE167}" presName="box" presStyleLbl="node1" presStyleIdx="3" presStyleCnt="6"/>
      <dgm:spPr/>
      <dgm:t>
        <a:bodyPr/>
        <a:lstStyle/>
        <a:p>
          <a:endParaRPr lang="hu-HU"/>
        </a:p>
      </dgm:t>
    </dgm:pt>
    <dgm:pt modelId="{C49D44C9-E86A-4D81-8FD3-BAF8B7621783}" type="pres">
      <dgm:prSet presAssocID="{F4B227A0-FD79-4A9D-B68D-0C91C58AE167}" presName="img" presStyleLbl="fgImgPlace1" presStyleIdx="3" presStyleCnt="6"/>
      <dgm:spPr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CC9F4728-1750-4D3F-9219-323D18D96796}" type="pres">
      <dgm:prSet presAssocID="{F4B227A0-FD79-4A9D-B68D-0C91C58AE167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0B8FCAC-CFD2-4781-A409-FDF992DAAFB3}" type="pres">
      <dgm:prSet presAssocID="{E14E8B3F-B05F-4D71-BE5E-A137149DF07E}" presName="spacer" presStyleCnt="0"/>
      <dgm:spPr/>
    </dgm:pt>
    <dgm:pt modelId="{79303275-E29A-4B3C-9305-3A3872035C3D}" type="pres">
      <dgm:prSet presAssocID="{36C6DA43-2652-4224-94B2-9A16FEA69783}" presName="comp" presStyleCnt="0"/>
      <dgm:spPr/>
    </dgm:pt>
    <dgm:pt modelId="{6B7525CE-6CCA-42EC-9B2B-A9C9F4F394DD}" type="pres">
      <dgm:prSet presAssocID="{36C6DA43-2652-4224-94B2-9A16FEA69783}" presName="box" presStyleLbl="node1" presStyleIdx="4" presStyleCnt="6" custLinFactNeighborX="11000" custLinFactNeighborY="-6561"/>
      <dgm:spPr/>
      <dgm:t>
        <a:bodyPr/>
        <a:lstStyle/>
        <a:p>
          <a:endParaRPr lang="hu-HU"/>
        </a:p>
      </dgm:t>
    </dgm:pt>
    <dgm:pt modelId="{CD1D7F4C-C89B-406B-A708-FA37C6754F8E}" type="pres">
      <dgm:prSet presAssocID="{36C6DA43-2652-4224-94B2-9A16FEA69783}" presName="img" presStyleLbl="fgImgPlace1" presStyleIdx="4" presStyleCnt="6"/>
      <dgm:spPr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0000" b="-20000"/>
          </a:stretch>
        </a:blipFill>
      </dgm:spPr>
      <dgm:t>
        <a:bodyPr/>
        <a:lstStyle/>
        <a:p>
          <a:endParaRPr lang="hu-HU"/>
        </a:p>
      </dgm:t>
    </dgm:pt>
    <dgm:pt modelId="{9F0CC93D-D33A-4712-A9B9-89FFDB4F2E25}" type="pres">
      <dgm:prSet presAssocID="{36C6DA43-2652-4224-94B2-9A16FEA69783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461666A-0D1F-4F0A-973E-40DE31D4414B}" type="pres">
      <dgm:prSet presAssocID="{CDE86341-CD5B-4B3E-BC96-DE9F315AD77E}" presName="spacer" presStyleCnt="0"/>
      <dgm:spPr/>
    </dgm:pt>
    <dgm:pt modelId="{B74CF550-57ED-4011-9E2B-C812457E0712}" type="pres">
      <dgm:prSet presAssocID="{55ADCB13-B5AE-4F1E-9B00-B85380C3B0BD}" presName="comp" presStyleCnt="0"/>
      <dgm:spPr/>
    </dgm:pt>
    <dgm:pt modelId="{BC1268BE-8934-4F39-A441-6679DAC78E6E}" type="pres">
      <dgm:prSet presAssocID="{55ADCB13-B5AE-4F1E-9B00-B85380C3B0BD}" presName="box" presStyleLbl="node1" presStyleIdx="5" presStyleCnt="6"/>
      <dgm:spPr/>
      <dgm:t>
        <a:bodyPr/>
        <a:lstStyle/>
        <a:p>
          <a:endParaRPr lang="hu-HU"/>
        </a:p>
      </dgm:t>
    </dgm:pt>
    <dgm:pt modelId="{16C8C61E-B174-4BD0-AB21-6ED22AE4AA17}" type="pres">
      <dgm:prSet presAssocID="{55ADCB13-B5AE-4F1E-9B00-B85380C3B0BD}" presName="img" presStyleLbl="fgImgPlace1" presStyleIdx="5" presStyleCnt="6"/>
      <dgm:spPr>
        <a:blipFill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4000" b="-14000"/>
          </a:stretch>
        </a:blipFill>
      </dgm:spPr>
      <dgm:t>
        <a:bodyPr/>
        <a:lstStyle/>
        <a:p>
          <a:endParaRPr lang="hu-HU"/>
        </a:p>
      </dgm:t>
    </dgm:pt>
    <dgm:pt modelId="{0DCE500C-44A9-47D0-8342-06A94EB766F3}" type="pres">
      <dgm:prSet presAssocID="{55ADCB13-B5AE-4F1E-9B00-B85380C3B0BD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F7F8B1B7-0195-42A0-807F-AF524D72A2C7}" type="presOf" srcId="{5CB94EFA-BC6D-4C6A-B8A5-8E34072451D9}" destId="{E7572C4B-8155-4FA9-A669-AABBD177DA97}" srcOrd="1" destOrd="0" presId="urn:microsoft.com/office/officeart/2005/8/layout/vList4"/>
    <dgm:cxn modelId="{A5D1EB4E-F37D-470B-9042-9D89C8021550}" srcId="{2136763D-2621-47DE-BB57-C9F96EDECEFC}" destId="{A7C78C96-00DB-49BC-BB61-0A0BF71E326E}" srcOrd="2" destOrd="0" parTransId="{DAB2CCE2-07F4-4767-8CFF-99A9CCD44DCA}" sibTransId="{3AD6B571-560E-4797-B1E4-C7C5A2A1773D}"/>
    <dgm:cxn modelId="{4C930FBE-E366-4B38-BDDC-3ABE8E9279C5}" type="presOf" srcId="{2136763D-2621-47DE-BB57-C9F96EDECEFC}" destId="{B93513C2-EFF4-4BA6-A22D-B00830891BFA}" srcOrd="0" destOrd="0" presId="urn:microsoft.com/office/officeart/2005/8/layout/vList4"/>
    <dgm:cxn modelId="{89D2935D-2CDA-4143-9317-F3E259B02299}" srcId="{2136763D-2621-47DE-BB57-C9F96EDECEFC}" destId="{F4B227A0-FD79-4A9D-B68D-0C91C58AE167}" srcOrd="3" destOrd="0" parTransId="{B670652B-A7F8-414E-A299-DB7993168C2D}" sibTransId="{E14E8B3F-B05F-4D71-BE5E-A137149DF07E}"/>
    <dgm:cxn modelId="{58D3D68A-30D8-4748-BFBE-5EF421FD87AA}" type="presOf" srcId="{F4B227A0-FD79-4A9D-B68D-0C91C58AE167}" destId="{9698FA02-9D0D-443F-8EC5-A7C6A3B20A6A}" srcOrd="0" destOrd="0" presId="urn:microsoft.com/office/officeart/2005/8/layout/vList4"/>
    <dgm:cxn modelId="{2611AB90-C365-4E93-8D55-F16B90ED706D}" srcId="{2136763D-2621-47DE-BB57-C9F96EDECEFC}" destId="{55ADCB13-B5AE-4F1E-9B00-B85380C3B0BD}" srcOrd="5" destOrd="0" parTransId="{D7593656-E372-45DE-95F7-AA28BF7042AF}" sibTransId="{3F7F680D-822E-45CA-BD06-B928D7A13F0E}"/>
    <dgm:cxn modelId="{DFF2870F-A450-4688-9B42-34F81462E8C9}" type="presOf" srcId="{A7C78C96-00DB-49BC-BB61-0A0BF71E326E}" destId="{62DBBC32-77F0-420D-959F-47F15F376B7C}" srcOrd="1" destOrd="0" presId="urn:microsoft.com/office/officeart/2005/8/layout/vList4"/>
    <dgm:cxn modelId="{C6408945-2F32-48B6-A044-B2DEB5C96D94}" type="presOf" srcId="{55ADCB13-B5AE-4F1E-9B00-B85380C3B0BD}" destId="{BC1268BE-8934-4F39-A441-6679DAC78E6E}" srcOrd="0" destOrd="0" presId="urn:microsoft.com/office/officeart/2005/8/layout/vList4"/>
    <dgm:cxn modelId="{BF2416B5-C61C-4AD0-A5CC-17F3C067CD3E}" type="presOf" srcId="{55ADCB13-B5AE-4F1E-9B00-B85380C3B0BD}" destId="{0DCE500C-44A9-47D0-8342-06A94EB766F3}" srcOrd="1" destOrd="0" presId="urn:microsoft.com/office/officeart/2005/8/layout/vList4"/>
    <dgm:cxn modelId="{D1733037-9EEE-43A3-B254-6EBA98CA79C0}" srcId="{2136763D-2621-47DE-BB57-C9F96EDECEFC}" destId="{36C6DA43-2652-4224-94B2-9A16FEA69783}" srcOrd="4" destOrd="0" parTransId="{0AC52B6C-9E63-4628-893B-6BB48C6542E4}" sibTransId="{CDE86341-CD5B-4B3E-BC96-DE9F315AD77E}"/>
    <dgm:cxn modelId="{B65F5250-7C77-447F-AEBF-C0C504585B69}" srcId="{2136763D-2621-47DE-BB57-C9F96EDECEFC}" destId="{5C6EEBDE-3967-4529-9006-D6A100F0BACA}" srcOrd="1" destOrd="0" parTransId="{4E907410-5E12-4FC4-9594-54E7CF2613B7}" sibTransId="{58205E33-9AE9-4C20-98E2-A388BA7F4596}"/>
    <dgm:cxn modelId="{0C08F6AA-2BD1-4651-B155-302C822061F4}" srcId="{2136763D-2621-47DE-BB57-C9F96EDECEFC}" destId="{5CB94EFA-BC6D-4C6A-B8A5-8E34072451D9}" srcOrd="0" destOrd="0" parTransId="{DF6B6EEF-7AA0-47E9-A7D9-1EC74C66F127}" sibTransId="{81F9EF8E-B3F0-4247-93DC-69C958A4ABC8}"/>
    <dgm:cxn modelId="{88C8EC97-1EDD-4A9C-9AAF-2DBBEC9750AD}" type="presOf" srcId="{5C6EEBDE-3967-4529-9006-D6A100F0BACA}" destId="{E7142927-287F-4FDB-A7E4-483C9E97E9B0}" srcOrd="1" destOrd="0" presId="urn:microsoft.com/office/officeart/2005/8/layout/vList4"/>
    <dgm:cxn modelId="{1B6045C2-7292-47B2-ADB4-6634798293BF}" type="presOf" srcId="{36C6DA43-2652-4224-94B2-9A16FEA69783}" destId="{9F0CC93D-D33A-4712-A9B9-89FFDB4F2E25}" srcOrd="1" destOrd="0" presId="urn:microsoft.com/office/officeart/2005/8/layout/vList4"/>
    <dgm:cxn modelId="{55973699-6946-4360-B913-008E707D3D69}" type="presOf" srcId="{F4B227A0-FD79-4A9D-B68D-0C91C58AE167}" destId="{CC9F4728-1750-4D3F-9219-323D18D96796}" srcOrd="1" destOrd="0" presId="urn:microsoft.com/office/officeart/2005/8/layout/vList4"/>
    <dgm:cxn modelId="{CBE57060-CF9B-4206-AE74-371DCF849DC2}" type="presOf" srcId="{A7C78C96-00DB-49BC-BB61-0A0BF71E326E}" destId="{8AE33162-C8B5-40A6-94B2-A193803795B9}" srcOrd="0" destOrd="0" presId="urn:microsoft.com/office/officeart/2005/8/layout/vList4"/>
    <dgm:cxn modelId="{4FBF3CC5-267F-48E1-B29B-DFAFEE08C1C8}" type="presOf" srcId="{5CB94EFA-BC6D-4C6A-B8A5-8E34072451D9}" destId="{F95A488D-874F-451D-BCAD-FB9C34332204}" srcOrd="0" destOrd="0" presId="urn:microsoft.com/office/officeart/2005/8/layout/vList4"/>
    <dgm:cxn modelId="{653438E5-67AD-4891-A0D5-0B9CD269DC45}" type="presOf" srcId="{36C6DA43-2652-4224-94B2-9A16FEA69783}" destId="{6B7525CE-6CCA-42EC-9B2B-A9C9F4F394DD}" srcOrd="0" destOrd="0" presId="urn:microsoft.com/office/officeart/2005/8/layout/vList4"/>
    <dgm:cxn modelId="{9405742C-9184-4836-BE1D-83E3D0F5BA2D}" type="presOf" srcId="{5C6EEBDE-3967-4529-9006-D6A100F0BACA}" destId="{0E5B055C-A9A5-4991-964F-1F93A79C3D7D}" srcOrd="0" destOrd="0" presId="urn:microsoft.com/office/officeart/2005/8/layout/vList4"/>
    <dgm:cxn modelId="{E943CAF6-3821-4E3C-AA14-32F2CC796316}" type="presParOf" srcId="{B93513C2-EFF4-4BA6-A22D-B00830891BFA}" destId="{E7CA3739-4C78-49FF-BBB6-8A04CD5F6C29}" srcOrd="0" destOrd="0" presId="urn:microsoft.com/office/officeart/2005/8/layout/vList4"/>
    <dgm:cxn modelId="{C7C4D4B1-6873-47E5-922D-B648FF23190D}" type="presParOf" srcId="{E7CA3739-4C78-49FF-BBB6-8A04CD5F6C29}" destId="{F95A488D-874F-451D-BCAD-FB9C34332204}" srcOrd="0" destOrd="0" presId="urn:microsoft.com/office/officeart/2005/8/layout/vList4"/>
    <dgm:cxn modelId="{181497EE-9050-48B9-AC6D-B10964826985}" type="presParOf" srcId="{E7CA3739-4C78-49FF-BBB6-8A04CD5F6C29}" destId="{738C4E72-2A31-4E36-872C-36B11BFC02EF}" srcOrd="1" destOrd="0" presId="urn:microsoft.com/office/officeart/2005/8/layout/vList4"/>
    <dgm:cxn modelId="{516213BE-9CDB-4797-A307-54BBC73896A8}" type="presParOf" srcId="{E7CA3739-4C78-49FF-BBB6-8A04CD5F6C29}" destId="{E7572C4B-8155-4FA9-A669-AABBD177DA97}" srcOrd="2" destOrd="0" presId="urn:microsoft.com/office/officeart/2005/8/layout/vList4"/>
    <dgm:cxn modelId="{0BD45D58-0FC8-43BB-BE95-11FB33F2BE43}" type="presParOf" srcId="{B93513C2-EFF4-4BA6-A22D-B00830891BFA}" destId="{1B114960-4E33-482B-8C9B-6941E7937F55}" srcOrd="1" destOrd="0" presId="urn:microsoft.com/office/officeart/2005/8/layout/vList4"/>
    <dgm:cxn modelId="{D22FE80B-4F9A-4FA7-881C-180F95F27E80}" type="presParOf" srcId="{B93513C2-EFF4-4BA6-A22D-B00830891BFA}" destId="{41BA3399-0FA3-4D7A-AE5C-0837C8DA05D1}" srcOrd="2" destOrd="0" presId="urn:microsoft.com/office/officeart/2005/8/layout/vList4"/>
    <dgm:cxn modelId="{9107C361-CA86-4776-BC7D-7C007F3FE100}" type="presParOf" srcId="{41BA3399-0FA3-4D7A-AE5C-0837C8DA05D1}" destId="{0E5B055C-A9A5-4991-964F-1F93A79C3D7D}" srcOrd="0" destOrd="0" presId="urn:microsoft.com/office/officeart/2005/8/layout/vList4"/>
    <dgm:cxn modelId="{E9AA816B-3E1D-44DD-866C-EFB1257631FC}" type="presParOf" srcId="{41BA3399-0FA3-4D7A-AE5C-0837C8DA05D1}" destId="{72217960-0ECE-4E66-A976-3775D2263373}" srcOrd="1" destOrd="0" presId="urn:microsoft.com/office/officeart/2005/8/layout/vList4"/>
    <dgm:cxn modelId="{98B57751-E985-4B19-9EC2-BEB5C8763095}" type="presParOf" srcId="{41BA3399-0FA3-4D7A-AE5C-0837C8DA05D1}" destId="{E7142927-287F-4FDB-A7E4-483C9E97E9B0}" srcOrd="2" destOrd="0" presId="urn:microsoft.com/office/officeart/2005/8/layout/vList4"/>
    <dgm:cxn modelId="{637FA4CB-FF74-404E-BFCC-6A95D32AE8D0}" type="presParOf" srcId="{B93513C2-EFF4-4BA6-A22D-B00830891BFA}" destId="{39B1BFA9-BFE0-4033-9E32-8001F05EA10D}" srcOrd="3" destOrd="0" presId="urn:microsoft.com/office/officeart/2005/8/layout/vList4"/>
    <dgm:cxn modelId="{137E579C-8EFF-456D-820E-66CF6B445AEA}" type="presParOf" srcId="{B93513C2-EFF4-4BA6-A22D-B00830891BFA}" destId="{91D62FCB-7AE5-4AC6-AD17-C744B086D746}" srcOrd="4" destOrd="0" presId="urn:microsoft.com/office/officeart/2005/8/layout/vList4"/>
    <dgm:cxn modelId="{EE291519-6E01-4B48-902E-11BA96AC1F1D}" type="presParOf" srcId="{91D62FCB-7AE5-4AC6-AD17-C744B086D746}" destId="{8AE33162-C8B5-40A6-94B2-A193803795B9}" srcOrd="0" destOrd="0" presId="urn:microsoft.com/office/officeart/2005/8/layout/vList4"/>
    <dgm:cxn modelId="{59F4D5C5-44A0-4C2A-81B2-6E98AC5C9FD8}" type="presParOf" srcId="{91D62FCB-7AE5-4AC6-AD17-C744B086D746}" destId="{27C1F837-E565-4BD3-B53B-48DAAAF2BEDE}" srcOrd="1" destOrd="0" presId="urn:microsoft.com/office/officeart/2005/8/layout/vList4"/>
    <dgm:cxn modelId="{42DE04CA-0E00-4B27-9B4B-614B5B9C8101}" type="presParOf" srcId="{91D62FCB-7AE5-4AC6-AD17-C744B086D746}" destId="{62DBBC32-77F0-420D-959F-47F15F376B7C}" srcOrd="2" destOrd="0" presId="urn:microsoft.com/office/officeart/2005/8/layout/vList4"/>
    <dgm:cxn modelId="{2CCB3664-FFB3-4A6E-B8AD-D22278809AFA}" type="presParOf" srcId="{B93513C2-EFF4-4BA6-A22D-B00830891BFA}" destId="{35518441-EFF1-4BA9-BB9C-3FE9C11328B6}" srcOrd="5" destOrd="0" presId="urn:microsoft.com/office/officeart/2005/8/layout/vList4"/>
    <dgm:cxn modelId="{E2A4EB06-D3D5-4CE8-A0B7-800E26D5AF99}" type="presParOf" srcId="{B93513C2-EFF4-4BA6-A22D-B00830891BFA}" destId="{FF678F79-A152-460D-B5F2-711E51426CD1}" srcOrd="6" destOrd="0" presId="urn:microsoft.com/office/officeart/2005/8/layout/vList4"/>
    <dgm:cxn modelId="{69F90911-28D2-4CB2-9E96-220E253B14AE}" type="presParOf" srcId="{FF678F79-A152-460D-B5F2-711E51426CD1}" destId="{9698FA02-9D0D-443F-8EC5-A7C6A3B20A6A}" srcOrd="0" destOrd="0" presId="urn:microsoft.com/office/officeart/2005/8/layout/vList4"/>
    <dgm:cxn modelId="{8604910B-EFA5-4E1E-9AC4-9BCB38525CDE}" type="presParOf" srcId="{FF678F79-A152-460D-B5F2-711E51426CD1}" destId="{C49D44C9-E86A-4D81-8FD3-BAF8B7621783}" srcOrd="1" destOrd="0" presId="urn:microsoft.com/office/officeart/2005/8/layout/vList4"/>
    <dgm:cxn modelId="{B116C82E-C1AA-4E77-96F7-9F09B46DAC85}" type="presParOf" srcId="{FF678F79-A152-460D-B5F2-711E51426CD1}" destId="{CC9F4728-1750-4D3F-9219-323D18D96796}" srcOrd="2" destOrd="0" presId="urn:microsoft.com/office/officeart/2005/8/layout/vList4"/>
    <dgm:cxn modelId="{963A855F-B55F-4CFD-BAD5-2E83B061B01E}" type="presParOf" srcId="{B93513C2-EFF4-4BA6-A22D-B00830891BFA}" destId="{90B8FCAC-CFD2-4781-A409-FDF992DAAFB3}" srcOrd="7" destOrd="0" presId="urn:microsoft.com/office/officeart/2005/8/layout/vList4"/>
    <dgm:cxn modelId="{0E1A7AC7-D50E-4B81-802D-2707A35952B7}" type="presParOf" srcId="{B93513C2-EFF4-4BA6-A22D-B00830891BFA}" destId="{79303275-E29A-4B3C-9305-3A3872035C3D}" srcOrd="8" destOrd="0" presId="urn:microsoft.com/office/officeart/2005/8/layout/vList4"/>
    <dgm:cxn modelId="{66EB5584-67D1-458A-918C-61CC5D7C89AC}" type="presParOf" srcId="{79303275-E29A-4B3C-9305-3A3872035C3D}" destId="{6B7525CE-6CCA-42EC-9B2B-A9C9F4F394DD}" srcOrd="0" destOrd="0" presId="urn:microsoft.com/office/officeart/2005/8/layout/vList4"/>
    <dgm:cxn modelId="{010F74FB-E7A5-48EF-B521-D94F6E00AF54}" type="presParOf" srcId="{79303275-E29A-4B3C-9305-3A3872035C3D}" destId="{CD1D7F4C-C89B-406B-A708-FA37C6754F8E}" srcOrd="1" destOrd="0" presId="urn:microsoft.com/office/officeart/2005/8/layout/vList4"/>
    <dgm:cxn modelId="{23DDEE31-17AA-491F-8FEC-AC2A9C0334B4}" type="presParOf" srcId="{79303275-E29A-4B3C-9305-3A3872035C3D}" destId="{9F0CC93D-D33A-4712-A9B9-89FFDB4F2E25}" srcOrd="2" destOrd="0" presId="urn:microsoft.com/office/officeart/2005/8/layout/vList4"/>
    <dgm:cxn modelId="{4F4CBB1F-F66B-4932-BB7F-BC927F6C58F6}" type="presParOf" srcId="{B93513C2-EFF4-4BA6-A22D-B00830891BFA}" destId="{F461666A-0D1F-4F0A-973E-40DE31D4414B}" srcOrd="9" destOrd="0" presId="urn:microsoft.com/office/officeart/2005/8/layout/vList4"/>
    <dgm:cxn modelId="{BE09BAB9-A84D-411F-B164-26F26666DECC}" type="presParOf" srcId="{B93513C2-EFF4-4BA6-A22D-B00830891BFA}" destId="{B74CF550-57ED-4011-9E2B-C812457E0712}" srcOrd="10" destOrd="0" presId="urn:microsoft.com/office/officeart/2005/8/layout/vList4"/>
    <dgm:cxn modelId="{C79728EC-61D5-46CE-963D-21AE8276D8C6}" type="presParOf" srcId="{B74CF550-57ED-4011-9E2B-C812457E0712}" destId="{BC1268BE-8934-4F39-A441-6679DAC78E6E}" srcOrd="0" destOrd="0" presId="urn:microsoft.com/office/officeart/2005/8/layout/vList4"/>
    <dgm:cxn modelId="{5AA1DF94-C9B1-479B-B532-C03126DB865B}" type="presParOf" srcId="{B74CF550-57ED-4011-9E2B-C812457E0712}" destId="{16C8C61E-B174-4BD0-AB21-6ED22AE4AA17}" srcOrd="1" destOrd="0" presId="urn:microsoft.com/office/officeart/2005/8/layout/vList4"/>
    <dgm:cxn modelId="{43211C09-6E88-47B7-90CB-476C87C2548C}" type="presParOf" srcId="{B74CF550-57ED-4011-9E2B-C812457E0712}" destId="{0DCE500C-44A9-47D0-8342-06A94EB766F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AD5BB-5CFC-40F8-A377-525B88FF4585}">
      <dsp:nvSpPr>
        <dsp:cNvPr id="0" name=""/>
        <dsp:cNvSpPr/>
      </dsp:nvSpPr>
      <dsp:spPr>
        <a:xfrm>
          <a:off x="0" y="0"/>
          <a:ext cx="6096000" cy="487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detection of the human user</a:t>
          </a:r>
          <a:endParaRPr lang="hu-HU" sz="2300" kern="1200" dirty="0"/>
        </a:p>
      </dsp:txBody>
      <dsp:txXfrm>
        <a:off x="1267992" y="0"/>
        <a:ext cx="4828007" cy="487923"/>
      </dsp:txXfrm>
    </dsp:sp>
    <dsp:sp modelId="{929D2F72-F71A-4ABD-9B17-6D4F86CE611B}">
      <dsp:nvSpPr>
        <dsp:cNvPr id="0" name=""/>
        <dsp:cNvSpPr/>
      </dsp:nvSpPr>
      <dsp:spPr>
        <a:xfrm>
          <a:off x="0" y="0"/>
          <a:ext cx="1219200" cy="3903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815322-ED43-4EB6-A620-CCAB88ED1E4E}">
      <dsp:nvSpPr>
        <dsp:cNvPr id="0" name=""/>
        <dsp:cNvSpPr/>
      </dsp:nvSpPr>
      <dsp:spPr>
        <a:xfrm>
          <a:off x="0" y="536716"/>
          <a:ext cx="6096000" cy="487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extraction</a:t>
          </a:r>
          <a:r>
            <a:rPr lang="hu-HU" sz="2300" kern="1200" dirty="0" smtClean="0"/>
            <a:t> of </a:t>
          </a:r>
          <a:r>
            <a:rPr lang="hu-HU" sz="2300" kern="1200" dirty="0" err="1" smtClean="0"/>
            <a:t>the</a:t>
          </a:r>
          <a:r>
            <a:rPr lang="hu-HU" sz="2300" kern="1200" dirty="0" smtClean="0"/>
            <a:t> </a:t>
          </a:r>
          <a:r>
            <a:rPr lang="hu-HU" sz="2300" kern="1200" dirty="0" err="1" smtClean="0"/>
            <a:t>features</a:t>
          </a:r>
          <a:endParaRPr lang="hu-HU" sz="2300" kern="1200" dirty="0"/>
        </a:p>
      </dsp:txBody>
      <dsp:txXfrm>
        <a:off x="1267992" y="536716"/>
        <a:ext cx="4828007" cy="487923"/>
      </dsp:txXfrm>
    </dsp:sp>
    <dsp:sp modelId="{D881A3BF-968A-4287-8F7C-F795C0B85082}">
      <dsp:nvSpPr>
        <dsp:cNvPr id="0" name=""/>
        <dsp:cNvSpPr/>
      </dsp:nvSpPr>
      <dsp:spPr>
        <a:xfrm>
          <a:off x="48792" y="585508"/>
          <a:ext cx="1219200" cy="3903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8A909F-2F10-4009-AB14-29B36A8FB3D5}">
      <dsp:nvSpPr>
        <dsp:cNvPr id="0" name=""/>
        <dsp:cNvSpPr/>
      </dsp:nvSpPr>
      <dsp:spPr>
        <a:xfrm>
          <a:off x="0" y="1073432"/>
          <a:ext cx="6096000" cy="487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DTW-warping</a:t>
          </a:r>
          <a:endParaRPr lang="hu-HU" sz="2300" kern="1200" dirty="0"/>
        </a:p>
      </dsp:txBody>
      <dsp:txXfrm>
        <a:off x="1267992" y="1073432"/>
        <a:ext cx="4828007" cy="487923"/>
      </dsp:txXfrm>
    </dsp:sp>
    <dsp:sp modelId="{F52376FA-A487-49B5-8967-125BEB8E1806}">
      <dsp:nvSpPr>
        <dsp:cNvPr id="0" name=""/>
        <dsp:cNvSpPr/>
      </dsp:nvSpPr>
      <dsp:spPr>
        <a:xfrm>
          <a:off x="48792" y="1122224"/>
          <a:ext cx="1219200" cy="3903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C152DD-CC0A-4EF8-8301-A553EA57D241}">
      <dsp:nvSpPr>
        <dsp:cNvPr id="0" name=""/>
        <dsp:cNvSpPr/>
      </dsp:nvSpPr>
      <dsp:spPr>
        <a:xfrm>
          <a:off x="0" y="1610148"/>
          <a:ext cx="6096000" cy="487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gesture</a:t>
          </a:r>
          <a:r>
            <a:rPr lang="hu-HU" sz="2300" kern="1200" dirty="0" smtClean="0"/>
            <a:t> </a:t>
          </a:r>
          <a:r>
            <a:rPr lang="hu-HU" sz="2300" kern="1200" dirty="0" err="1" smtClean="0"/>
            <a:t>recognition</a:t>
          </a:r>
          <a:endParaRPr lang="hu-HU" sz="2300" kern="1200" dirty="0"/>
        </a:p>
      </dsp:txBody>
      <dsp:txXfrm>
        <a:off x="1267992" y="1610148"/>
        <a:ext cx="4828007" cy="487923"/>
      </dsp:txXfrm>
    </dsp:sp>
    <dsp:sp modelId="{8CC1F4E3-0A85-4D58-BC96-E23CAE5F08C1}">
      <dsp:nvSpPr>
        <dsp:cNvPr id="0" name=""/>
        <dsp:cNvSpPr/>
      </dsp:nvSpPr>
      <dsp:spPr>
        <a:xfrm>
          <a:off x="48792" y="1658940"/>
          <a:ext cx="1219200" cy="3903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2F2FB-FCAC-4318-91EC-B97371E60AA0}">
      <dsp:nvSpPr>
        <dsp:cNvPr id="0" name=""/>
        <dsp:cNvSpPr/>
      </dsp:nvSpPr>
      <dsp:spPr>
        <a:xfrm>
          <a:off x="0" y="2146864"/>
          <a:ext cx="6096000" cy="487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if</a:t>
          </a:r>
          <a:r>
            <a:rPr lang="hu-HU" sz="2300" kern="1200" dirty="0" smtClean="0"/>
            <a:t> YES</a:t>
          </a:r>
          <a:endParaRPr lang="hu-HU" sz="2300" kern="1200" dirty="0"/>
        </a:p>
      </dsp:txBody>
      <dsp:txXfrm>
        <a:off x="1267992" y="2146864"/>
        <a:ext cx="4828007" cy="487923"/>
      </dsp:txXfrm>
    </dsp:sp>
    <dsp:sp modelId="{3EC36938-1EB1-4A90-B389-9B3ED9C3B1CA}">
      <dsp:nvSpPr>
        <dsp:cNvPr id="0" name=""/>
        <dsp:cNvSpPr/>
      </dsp:nvSpPr>
      <dsp:spPr>
        <a:xfrm>
          <a:off x="48792" y="2195656"/>
          <a:ext cx="1219200" cy="390338"/>
        </a:xfrm>
        <a:prstGeom prst="diamond">
          <a:avLst/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7000" b="-67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61ABC-5C9D-4035-9277-C4DDF72F0CE1}">
      <dsp:nvSpPr>
        <dsp:cNvPr id="0" name=""/>
        <dsp:cNvSpPr/>
      </dsp:nvSpPr>
      <dsp:spPr>
        <a:xfrm>
          <a:off x="609600" y="2683580"/>
          <a:ext cx="5486400" cy="487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smtClean="0"/>
            <a:t>robot </a:t>
          </a:r>
          <a:r>
            <a:rPr lang="hu-HU" sz="2300" kern="1200" dirty="0" err="1" smtClean="0"/>
            <a:t>action</a:t>
          </a:r>
          <a:endParaRPr lang="hu-HU" sz="2300" kern="1200" dirty="0"/>
        </a:p>
      </dsp:txBody>
      <dsp:txXfrm>
        <a:off x="1750793" y="2683580"/>
        <a:ext cx="4345206" cy="487923"/>
      </dsp:txXfrm>
    </dsp:sp>
    <dsp:sp modelId="{58528836-505B-464E-A0E3-72B7D2182800}">
      <dsp:nvSpPr>
        <dsp:cNvPr id="0" name=""/>
        <dsp:cNvSpPr/>
      </dsp:nvSpPr>
      <dsp:spPr>
        <a:xfrm>
          <a:off x="677399" y="2732372"/>
          <a:ext cx="1066800" cy="3903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0" ty="0" sx="100000" sy="100000" flip="none" algn="tl"/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C12D9E-A0E1-49AF-A104-74FBAD1E1017}">
      <dsp:nvSpPr>
        <dsp:cNvPr id="0" name=""/>
        <dsp:cNvSpPr/>
      </dsp:nvSpPr>
      <dsp:spPr>
        <a:xfrm>
          <a:off x="630996" y="3220296"/>
          <a:ext cx="5465003" cy="487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learning</a:t>
          </a:r>
          <a:r>
            <a:rPr lang="hu-HU" sz="2300" kern="1200" dirty="0" smtClean="0"/>
            <a:t> a </a:t>
          </a:r>
          <a:r>
            <a:rPr lang="hu-HU" sz="2300" kern="1200" dirty="0" err="1" smtClean="0"/>
            <a:t>new</a:t>
          </a:r>
          <a:r>
            <a:rPr lang="hu-HU" sz="2300" kern="1200" dirty="0" smtClean="0"/>
            <a:t> </a:t>
          </a:r>
          <a:r>
            <a:rPr lang="hu-HU" sz="2300" kern="1200" dirty="0" err="1" smtClean="0"/>
            <a:t>task</a:t>
          </a:r>
          <a:endParaRPr lang="hu-HU" sz="2300" kern="1200" dirty="0"/>
        </a:p>
      </dsp:txBody>
      <dsp:txXfrm>
        <a:off x="1767739" y="3220296"/>
        <a:ext cx="4328260" cy="487923"/>
      </dsp:txXfrm>
    </dsp:sp>
    <dsp:sp modelId="{1D3E3D20-F00E-4FB5-A35F-5069F4FCD097}">
      <dsp:nvSpPr>
        <dsp:cNvPr id="0" name=""/>
        <dsp:cNvSpPr/>
      </dsp:nvSpPr>
      <dsp:spPr>
        <a:xfrm>
          <a:off x="688613" y="3269088"/>
          <a:ext cx="1066800" cy="3903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A488D-874F-451D-BCAD-FB9C34332204}">
      <dsp:nvSpPr>
        <dsp:cNvPr id="0" name=""/>
        <dsp:cNvSpPr/>
      </dsp:nvSpPr>
      <dsp:spPr>
        <a:xfrm>
          <a:off x="0" y="0"/>
          <a:ext cx="7620000" cy="55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smtClean="0"/>
            <a:t>Video </a:t>
          </a:r>
          <a:r>
            <a:rPr lang="hu-HU" sz="2600" kern="1200" dirty="0" err="1" smtClean="0"/>
            <a:t>sequence</a:t>
          </a:r>
          <a:endParaRPr lang="hu-HU" sz="2600" kern="1200" dirty="0"/>
        </a:p>
      </dsp:txBody>
      <dsp:txXfrm>
        <a:off x="1579378" y="0"/>
        <a:ext cx="6040621" cy="553780"/>
      </dsp:txXfrm>
    </dsp:sp>
    <dsp:sp modelId="{738C4E72-2A31-4E36-872C-36B11BFC02EF}">
      <dsp:nvSpPr>
        <dsp:cNvPr id="0" name=""/>
        <dsp:cNvSpPr/>
      </dsp:nvSpPr>
      <dsp:spPr>
        <a:xfrm>
          <a:off x="55378" y="55378"/>
          <a:ext cx="1524000" cy="44302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0" ty="0" sx="100000" sy="100000" flip="none" algn="tl"/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5B055C-A9A5-4991-964F-1F93A79C3D7D}">
      <dsp:nvSpPr>
        <dsp:cNvPr id="0" name=""/>
        <dsp:cNvSpPr/>
      </dsp:nvSpPr>
      <dsp:spPr>
        <a:xfrm>
          <a:off x="0" y="609158"/>
          <a:ext cx="7620000" cy="55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err="1" smtClean="0"/>
            <a:t>Geting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the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joint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coordinates</a:t>
          </a:r>
          <a:endParaRPr lang="hu-HU" sz="2600" kern="1200" dirty="0"/>
        </a:p>
      </dsp:txBody>
      <dsp:txXfrm>
        <a:off x="1579378" y="609158"/>
        <a:ext cx="6040621" cy="553780"/>
      </dsp:txXfrm>
    </dsp:sp>
    <dsp:sp modelId="{72217960-0ECE-4E66-A976-3775D2263373}">
      <dsp:nvSpPr>
        <dsp:cNvPr id="0" name=""/>
        <dsp:cNvSpPr/>
      </dsp:nvSpPr>
      <dsp:spPr>
        <a:xfrm>
          <a:off x="55378" y="664536"/>
          <a:ext cx="1524000" cy="4430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E33162-C8B5-40A6-94B2-A193803795B9}">
      <dsp:nvSpPr>
        <dsp:cNvPr id="0" name=""/>
        <dsp:cNvSpPr/>
      </dsp:nvSpPr>
      <dsp:spPr>
        <a:xfrm>
          <a:off x="0" y="1218316"/>
          <a:ext cx="7620000" cy="55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err="1" smtClean="0"/>
            <a:t>Convert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to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spherical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coordinates</a:t>
          </a:r>
          <a:endParaRPr lang="hu-HU" sz="2600" kern="1200" dirty="0"/>
        </a:p>
      </dsp:txBody>
      <dsp:txXfrm>
        <a:off x="1579378" y="1218316"/>
        <a:ext cx="6040621" cy="553780"/>
      </dsp:txXfrm>
    </dsp:sp>
    <dsp:sp modelId="{27C1F837-E565-4BD3-B53B-48DAAAF2BEDE}">
      <dsp:nvSpPr>
        <dsp:cNvPr id="0" name=""/>
        <dsp:cNvSpPr/>
      </dsp:nvSpPr>
      <dsp:spPr>
        <a:xfrm>
          <a:off x="55378" y="1273694"/>
          <a:ext cx="1524000" cy="4430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5000" b="-75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98FA02-9D0D-443F-8EC5-A7C6A3B20A6A}">
      <dsp:nvSpPr>
        <dsp:cNvPr id="0" name=""/>
        <dsp:cNvSpPr/>
      </dsp:nvSpPr>
      <dsp:spPr>
        <a:xfrm>
          <a:off x="0" y="1827474"/>
          <a:ext cx="7620000" cy="55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err="1" smtClean="0"/>
            <a:t>Convert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to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normal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coordinates</a:t>
          </a:r>
          <a:endParaRPr lang="hu-HU" sz="2600" kern="1200" dirty="0"/>
        </a:p>
      </dsp:txBody>
      <dsp:txXfrm>
        <a:off x="1579378" y="1827474"/>
        <a:ext cx="6040621" cy="553780"/>
      </dsp:txXfrm>
    </dsp:sp>
    <dsp:sp modelId="{C49D44C9-E86A-4D81-8FD3-BAF8B7621783}">
      <dsp:nvSpPr>
        <dsp:cNvPr id="0" name=""/>
        <dsp:cNvSpPr/>
      </dsp:nvSpPr>
      <dsp:spPr>
        <a:xfrm>
          <a:off x="55378" y="1882852"/>
          <a:ext cx="1524000" cy="4430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7525CE-6CCA-42EC-9B2B-A9C9F4F394DD}">
      <dsp:nvSpPr>
        <dsp:cNvPr id="0" name=""/>
        <dsp:cNvSpPr/>
      </dsp:nvSpPr>
      <dsp:spPr>
        <a:xfrm>
          <a:off x="0" y="2400299"/>
          <a:ext cx="7620000" cy="55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smtClean="0"/>
            <a:t>Building </a:t>
          </a:r>
          <a:r>
            <a:rPr lang="hu-HU" sz="2600" kern="1200" dirty="0" err="1" smtClean="0"/>
            <a:t>the</a:t>
          </a:r>
          <a:r>
            <a:rPr lang="hu-HU" sz="2600" kern="1200" dirty="0" smtClean="0"/>
            <a:t> </a:t>
          </a:r>
          <a:r>
            <a:rPr lang="hu-HU" sz="2600" kern="1200" dirty="0" err="1" smtClean="0"/>
            <a:t>vector</a:t>
          </a:r>
          <a:r>
            <a:rPr lang="hu-HU" sz="2600" kern="1200" dirty="0" smtClean="0"/>
            <a:t> of </a:t>
          </a:r>
          <a:r>
            <a:rPr lang="hu-HU" sz="2600" kern="1200" dirty="0" err="1" smtClean="0"/>
            <a:t>features</a:t>
          </a:r>
          <a:endParaRPr lang="hu-HU" sz="2600" kern="1200" dirty="0"/>
        </a:p>
      </dsp:txBody>
      <dsp:txXfrm>
        <a:off x="1579378" y="2400299"/>
        <a:ext cx="6040621" cy="553780"/>
      </dsp:txXfrm>
    </dsp:sp>
    <dsp:sp modelId="{CD1D7F4C-C89B-406B-A708-FA37C6754F8E}">
      <dsp:nvSpPr>
        <dsp:cNvPr id="0" name=""/>
        <dsp:cNvSpPr/>
      </dsp:nvSpPr>
      <dsp:spPr>
        <a:xfrm>
          <a:off x="55378" y="2492010"/>
          <a:ext cx="1524000" cy="4430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0000" b="-20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1268BE-8934-4F39-A441-6679DAC78E6E}">
      <dsp:nvSpPr>
        <dsp:cNvPr id="0" name=""/>
        <dsp:cNvSpPr/>
      </dsp:nvSpPr>
      <dsp:spPr>
        <a:xfrm>
          <a:off x="0" y="3045790"/>
          <a:ext cx="7620000" cy="55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err="1" smtClean="0"/>
            <a:t>DTW-algorithm</a:t>
          </a:r>
          <a:endParaRPr lang="hu-HU" sz="2600" kern="1200" dirty="0"/>
        </a:p>
      </dsp:txBody>
      <dsp:txXfrm>
        <a:off x="1579378" y="3045790"/>
        <a:ext cx="6040621" cy="553780"/>
      </dsp:txXfrm>
    </dsp:sp>
    <dsp:sp modelId="{16C8C61E-B174-4BD0-AB21-6ED22AE4AA17}">
      <dsp:nvSpPr>
        <dsp:cNvPr id="0" name=""/>
        <dsp:cNvSpPr/>
      </dsp:nvSpPr>
      <dsp:spPr>
        <a:xfrm>
          <a:off x="55378" y="3101168"/>
          <a:ext cx="1524000" cy="4430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4000" b="-14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79F4-7302-4CAD-B0BB-170FCE86C668}" type="datetimeFigureOut">
              <a:rPr lang="hu-HU" smtClean="0"/>
              <a:t>2024.03.20.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002B8-052E-4473-A57A-EAB141E90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5362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3 </a:t>
            </a:r>
            <a:r>
              <a:rPr lang="hu-HU" dirty="0" err="1" smtClean="0"/>
              <a:t>DoF</a:t>
            </a:r>
            <a:r>
              <a:rPr lang="hu-HU" dirty="0" smtClean="0"/>
              <a:t>, 6 </a:t>
            </a:r>
            <a:r>
              <a:rPr lang="hu-HU" dirty="0" err="1" smtClean="0"/>
              <a:t>DoF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002B8-052E-4473-A57A-EAB141E90BD3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118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Program: 3DOFArm,</a:t>
            </a:r>
            <a:r>
              <a:rPr lang="hu-HU" baseline="0" smtClean="0"/>
              <a:t> 6DOFArm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002B8-052E-4473-A57A-EAB141E90BD3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6835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BCD8-E98F-4A2B-9F9F-7CBA5D6FCB7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23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79"/>
            <a:ext cx="8229600" cy="43886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A3E1D2F6-2565-4F6B-A29E-771BD344B8D7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983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2024-03-20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ocap.mp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orward%20kinematics.mp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file:///D:\Users\klehel\Anyagok\Informatika\Eload\CEEPUS2024\Honda's%20Asimo%20Robot%20buckling%20on%20the%20stairs.mp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file:///D:\Users\klehel\Anyagok\Informatika\Eload\CEEPUS2024\UNITY%205%20-%20Walk%20on%20stairs%20using%20foot%20IK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../CEEPUS2017/programok/RJ_Demo_IK-1.2.0/RJ_Demo_IK.ex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file:///D:\Users\klehel\Anyagok\Informatika\Eload\CEEPUS2024\VideoRobotArmControl.mp4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microbot.mp4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programok/RJ_Demo_IK-1.2.0/RJ_Demo_IK.exe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programok/09-kinect/EXE/Gesture7.txt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programok/09-kinect/EXE/kor7.exe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programok/09-kinect/EXE/Gesture2.txt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programok/09-kinect/EXE/kor2.exe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mailto:klehel77@yahoo.com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/>
              <a:t>Micro:bit – 03</a:t>
            </a:r>
            <a:endParaRPr lang="hu-H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899"/>
            <a:ext cx="6400800" cy="1771651"/>
          </a:xfrm>
        </p:spPr>
        <p:txBody>
          <a:bodyPr>
            <a:normAutofit lnSpcReduction="10000"/>
          </a:bodyPr>
          <a:lstStyle/>
          <a:p>
            <a:r>
              <a:rPr lang="hu-HU" b="1" dirty="0" smtClean="0"/>
              <a:t>Lehel István KOVÁCS, PhD.</a:t>
            </a:r>
          </a:p>
          <a:p>
            <a:endParaRPr lang="hu-HU" b="1" dirty="0"/>
          </a:p>
          <a:p>
            <a:r>
              <a:rPr lang="hu-HU" b="1" dirty="0" smtClean="0"/>
              <a:t>	</a:t>
            </a:r>
            <a:r>
              <a:rPr lang="en-US" b="1" dirty="0" err="1" smtClean="0"/>
              <a:t>Sapientia</a:t>
            </a:r>
            <a:r>
              <a:rPr lang="en-US" b="1" dirty="0" smtClean="0"/>
              <a:t> </a:t>
            </a:r>
            <a:r>
              <a:rPr lang="en-US" b="1" dirty="0"/>
              <a:t>Hungarian </a:t>
            </a:r>
            <a:endParaRPr lang="hu-HU" b="1" dirty="0" smtClean="0"/>
          </a:p>
          <a:p>
            <a:r>
              <a:rPr lang="hu-HU" b="1" dirty="0"/>
              <a:t>	</a:t>
            </a:r>
            <a:r>
              <a:rPr lang="en-US" b="1" dirty="0" smtClean="0"/>
              <a:t>University </a:t>
            </a:r>
            <a:r>
              <a:rPr lang="en-US" b="1" dirty="0"/>
              <a:t>of Transylvania</a:t>
            </a:r>
            <a:endParaRPr lang="hu-H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609" y="3333750"/>
            <a:ext cx="28956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33750"/>
            <a:ext cx="625835" cy="1201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86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/>
              <a:t>8. </a:t>
            </a:r>
            <a:r>
              <a:rPr lang="hu-HU" sz="3600" b="1" dirty="0" err="1"/>
              <a:t>Robotic</a:t>
            </a:r>
            <a:r>
              <a:rPr lang="hu-HU" sz="3600" b="1" dirty="0"/>
              <a:t> </a:t>
            </a:r>
            <a:r>
              <a:rPr lang="hu-HU" sz="3600" b="1" dirty="0" err="1"/>
              <a:t>arms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21679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DoF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4191000" cy="3657600"/>
          </a:xfrm>
        </p:spPr>
        <p:txBody>
          <a:bodyPr/>
          <a:lstStyle/>
          <a:p>
            <a:r>
              <a:rPr lang="hu-HU" dirty="0" err="1" smtClean="0">
                <a:solidFill>
                  <a:srgbClr val="FF0000"/>
                </a:solidFill>
              </a:rPr>
              <a:t>DoF</a:t>
            </a:r>
            <a:r>
              <a:rPr lang="hu-HU" dirty="0" smtClean="0"/>
              <a:t>: </a:t>
            </a:r>
            <a:r>
              <a:rPr lang="en-US" dirty="0"/>
              <a:t>Degrees of </a:t>
            </a:r>
            <a:r>
              <a:rPr lang="en-US" dirty="0" smtClean="0"/>
              <a:t>freedom</a:t>
            </a:r>
            <a:r>
              <a:rPr lang="hu-HU" dirty="0" smtClean="0"/>
              <a:t> – </a:t>
            </a:r>
            <a:r>
              <a:rPr lang="en-US" dirty="0" smtClean="0"/>
              <a:t>the </a:t>
            </a:r>
            <a:r>
              <a:rPr lang="en-US" dirty="0"/>
              <a:t>number of basic ways a rigid object can move through 3D space. </a:t>
            </a:r>
            <a:endParaRPr lang="hu-HU" dirty="0" smtClean="0"/>
          </a:p>
          <a:p>
            <a:r>
              <a:rPr lang="hu-HU" dirty="0" err="1" smtClean="0"/>
              <a:t>Rotations</a:t>
            </a:r>
            <a:endParaRPr lang="hu-HU" dirty="0" smtClean="0"/>
          </a:p>
          <a:p>
            <a:pPr lvl="1"/>
            <a:r>
              <a:rPr lang="hu-HU" dirty="0"/>
              <a:t>Roll</a:t>
            </a:r>
          </a:p>
          <a:p>
            <a:pPr lvl="1"/>
            <a:r>
              <a:rPr lang="hu-HU" dirty="0" err="1"/>
              <a:t>Yaw</a:t>
            </a:r>
            <a:endParaRPr lang="hu-HU" dirty="0"/>
          </a:p>
          <a:p>
            <a:pPr lvl="1"/>
            <a:r>
              <a:rPr lang="hu-HU" dirty="0" err="1"/>
              <a:t>Pitch</a:t>
            </a:r>
            <a:endParaRPr lang="hu-HU" b="1" dirty="0"/>
          </a:p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680" y="971549"/>
            <a:ext cx="4247920" cy="3886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28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DoF</a:t>
            </a:r>
            <a:r>
              <a:rPr lang="hu-HU" b="1" dirty="0" smtClean="0"/>
              <a:t> :: </a:t>
            </a:r>
            <a:r>
              <a:rPr lang="en-US" b="1" dirty="0" smtClean="0"/>
              <a:t>robotic </a:t>
            </a:r>
            <a:r>
              <a:rPr lang="en-US" b="1" dirty="0"/>
              <a:t>arms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 smtClean="0"/>
              <a:t>DoF</a:t>
            </a:r>
            <a:r>
              <a:rPr lang="en-US" dirty="0" smtClean="0"/>
              <a:t> </a:t>
            </a:r>
            <a:r>
              <a:rPr lang="en-US" dirty="0"/>
              <a:t>as it relates to robotic arms, is an independent joint that can provide freedom of movement for the manipulator, either in a rotational or translational (linear) sense. </a:t>
            </a:r>
            <a:endParaRPr lang="hu-HU" dirty="0" smtClean="0"/>
          </a:p>
          <a:p>
            <a:r>
              <a:rPr lang="en-US" dirty="0" smtClean="0"/>
              <a:t>Every </a:t>
            </a:r>
            <a:r>
              <a:rPr lang="en-US" dirty="0"/>
              <a:t>geometric axis that a joint can rotate around or extend along is counted as a Single Degree of Freedom. </a:t>
            </a:r>
            <a:endParaRPr lang="hu-HU" dirty="0" smtClean="0"/>
          </a:p>
          <a:p>
            <a:r>
              <a:rPr lang="en-US" dirty="0">
                <a:solidFill>
                  <a:srgbClr val="FF0000"/>
                </a:solidFill>
              </a:rPr>
              <a:t>rotation and translation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8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R</a:t>
            </a:r>
            <a:r>
              <a:rPr lang="en-US" b="1" dirty="0" err="1" smtClean="0"/>
              <a:t>obotic</a:t>
            </a:r>
            <a:r>
              <a:rPr lang="en-US" b="1" dirty="0" smtClean="0"/>
              <a:t> </a:t>
            </a:r>
            <a:r>
              <a:rPr lang="en-US" b="1" dirty="0"/>
              <a:t>arms</a:t>
            </a:r>
            <a:endParaRPr lang="hu-HU" dirty="0"/>
          </a:p>
        </p:txBody>
      </p:sp>
      <p:pic>
        <p:nvPicPr>
          <p:cNvPr id="2050" name="Picture 2" descr="D:\Users\klehel\Works\MicroBit\Konyv\21-Robotkar\3DO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64672"/>
            <a:ext cx="383830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Users\klehel\Works\MicroBit\Konyv\21-Robotkar\6DO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752" y="342899"/>
            <a:ext cx="4557424" cy="475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Users\klehel\Works\MicroBit\Konyv\21-Robotkar\servomotor-mg9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3652711"/>
            <a:ext cx="1828800" cy="134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17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Micro:bit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5715000" cy="38100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Motor driver</a:t>
            </a:r>
          </a:p>
          <a:p>
            <a:pPr lvl="1"/>
            <a:r>
              <a:rPr lang="hu-HU" dirty="0" smtClean="0"/>
              <a:t>16 </a:t>
            </a:r>
            <a:r>
              <a:rPr lang="hu-HU" dirty="0" err="1" smtClean="0"/>
              <a:t>servos</a:t>
            </a:r>
            <a:endParaRPr lang="hu-HU" dirty="0"/>
          </a:p>
          <a:p>
            <a:pPr lvl="1"/>
            <a:r>
              <a:rPr lang="en-US" dirty="0" smtClean="0"/>
              <a:t>Supply </a:t>
            </a:r>
            <a:r>
              <a:rPr lang="en-US" dirty="0"/>
              <a:t>Voltage: </a:t>
            </a:r>
            <a:r>
              <a:rPr lang="en-US" dirty="0" smtClean="0"/>
              <a:t>3V–12V</a:t>
            </a:r>
            <a:endParaRPr lang="hu-HU" dirty="0" smtClean="0"/>
          </a:p>
          <a:p>
            <a:r>
              <a:rPr lang="hu-HU" dirty="0" err="1" smtClean="0"/>
              <a:t>Calculate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/>
              <a:t> </a:t>
            </a:r>
            <a:r>
              <a:rPr lang="hu-HU" dirty="0" err="1"/>
              <a:t>current</a:t>
            </a:r>
            <a:r>
              <a:rPr lang="hu-HU" dirty="0"/>
              <a:t> </a:t>
            </a:r>
            <a:r>
              <a:rPr lang="hu-HU" dirty="0" err="1" smtClean="0"/>
              <a:t>intensity</a:t>
            </a:r>
            <a:r>
              <a:rPr lang="hu-HU" dirty="0" smtClean="0"/>
              <a:t>:</a:t>
            </a:r>
          </a:p>
          <a:p>
            <a:pPr lvl="1"/>
            <a:r>
              <a:rPr lang="hu-HU" dirty="0" smtClean="0"/>
              <a:t>The MG 995 motor </a:t>
            </a:r>
            <a:r>
              <a:rPr lang="hu-HU" dirty="0" err="1" smtClean="0"/>
              <a:t>needs</a:t>
            </a:r>
            <a:r>
              <a:rPr lang="hu-HU" dirty="0" smtClean="0"/>
              <a:t>:</a:t>
            </a:r>
          </a:p>
          <a:p>
            <a:pPr lvl="2"/>
            <a:r>
              <a:rPr lang="en-US" dirty="0"/>
              <a:t>Operating voltage range is 4.8 V to 7.2 V.</a:t>
            </a:r>
            <a:endParaRPr lang="hu-HU" dirty="0" smtClean="0"/>
          </a:p>
          <a:p>
            <a:pPr lvl="2"/>
            <a:r>
              <a:rPr lang="en-US" dirty="0" smtClean="0"/>
              <a:t>Current </a:t>
            </a:r>
            <a:r>
              <a:rPr lang="en-US" dirty="0"/>
              <a:t>draw at idle is </a:t>
            </a:r>
            <a:r>
              <a:rPr lang="en-US" dirty="0" smtClean="0"/>
              <a:t>10mA</a:t>
            </a:r>
            <a:r>
              <a:rPr lang="hu-HU" dirty="0" smtClean="0"/>
              <a:t>,</a:t>
            </a:r>
          </a:p>
          <a:p>
            <a:pPr lvl="2"/>
            <a:r>
              <a:rPr lang="en-US" dirty="0"/>
              <a:t>No load operating current draw is </a:t>
            </a:r>
            <a:r>
              <a:rPr lang="en-US" dirty="0" smtClean="0"/>
              <a:t>170mA</a:t>
            </a:r>
            <a:r>
              <a:rPr lang="hu-HU" dirty="0" smtClean="0"/>
              <a:t>,</a:t>
            </a:r>
          </a:p>
          <a:p>
            <a:pPr lvl="2"/>
            <a:r>
              <a:rPr lang="en-US" dirty="0"/>
              <a:t>Current at maximum load is </a:t>
            </a:r>
            <a:r>
              <a:rPr lang="en-US" dirty="0" smtClean="0"/>
              <a:t>1200mA</a:t>
            </a:r>
            <a:r>
              <a:rPr lang="hu-HU" dirty="0" smtClean="0"/>
              <a:t>.</a:t>
            </a:r>
          </a:p>
          <a:p>
            <a:pPr lvl="2"/>
            <a:r>
              <a:rPr lang="hu-HU" dirty="0" smtClean="0"/>
              <a:t>6 </a:t>
            </a:r>
            <a:r>
              <a:rPr lang="hu-HU" dirty="0" err="1" smtClean="0"/>
              <a:t>motors</a:t>
            </a:r>
            <a:r>
              <a:rPr lang="hu-HU" dirty="0" smtClean="0"/>
              <a:t> X 1200mA = 7200mA = 7.2A</a:t>
            </a:r>
          </a:p>
          <a:p>
            <a:pPr lvl="1"/>
            <a:r>
              <a:rPr lang="hu-HU" dirty="0" err="1" smtClean="0"/>
              <a:t>We</a:t>
            </a:r>
            <a:r>
              <a:rPr lang="hu-HU" dirty="0" smtClean="0"/>
              <a:t> </a:t>
            </a:r>
            <a:r>
              <a:rPr lang="hu-HU" dirty="0" err="1" smtClean="0"/>
              <a:t>need</a:t>
            </a:r>
            <a:r>
              <a:rPr lang="hu-HU" dirty="0" smtClean="0"/>
              <a:t> a </a:t>
            </a:r>
            <a:r>
              <a:rPr lang="hu-HU" dirty="0" err="1" smtClean="0"/>
              <a:t>power</a:t>
            </a:r>
            <a:r>
              <a:rPr lang="hu-HU" dirty="0" smtClean="0"/>
              <a:t> </a:t>
            </a:r>
            <a:r>
              <a:rPr lang="hu-HU" dirty="0" err="1" smtClean="0"/>
              <a:t>supply</a:t>
            </a:r>
            <a:r>
              <a:rPr lang="hu-HU" dirty="0" smtClean="0"/>
              <a:t> of </a:t>
            </a:r>
            <a:r>
              <a:rPr lang="hu-HU" dirty="0" smtClean="0">
                <a:solidFill>
                  <a:srgbClr val="FF0000"/>
                </a:solidFill>
              </a:rPr>
              <a:t>5–7V and 8–10A</a:t>
            </a:r>
            <a:endParaRPr lang="hu-HU" dirty="0">
              <a:solidFill>
                <a:srgbClr val="FF0000"/>
              </a:solidFill>
            </a:endParaRPr>
          </a:p>
          <a:p>
            <a:pPr lvl="2"/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592" y="742950"/>
            <a:ext cx="3367408" cy="3538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095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/>
              <a:t>9. Robot </a:t>
            </a:r>
            <a:r>
              <a:rPr lang="hu-HU" sz="3600" b="1" dirty="0" err="1"/>
              <a:t>control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2300406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Bone/joint systems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7620000" cy="3771900"/>
          </a:xfrm>
        </p:spPr>
        <p:txBody>
          <a:bodyPr>
            <a:normAutofit fontScale="70000" lnSpcReduction="20000"/>
          </a:bodyPr>
          <a:lstStyle/>
          <a:p>
            <a:r>
              <a:rPr lang="hu-HU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character </a:t>
            </a:r>
            <a:r>
              <a:rPr lang="hu-HU" sz="2400" dirty="0" smtClean="0"/>
              <a:t>(</a:t>
            </a:r>
            <a:r>
              <a:rPr lang="hu-HU" sz="2400" dirty="0" err="1" smtClean="0"/>
              <a:t>or</a:t>
            </a:r>
            <a:r>
              <a:rPr lang="hu-HU" sz="2400" dirty="0" smtClean="0"/>
              <a:t> robot) </a:t>
            </a:r>
            <a:r>
              <a:rPr lang="en-US" sz="2400" dirty="0" smtClean="0"/>
              <a:t>is </a:t>
            </a:r>
            <a:r>
              <a:rPr lang="en-US" sz="2400" dirty="0"/>
              <a:t>represented in two parts: </a:t>
            </a:r>
          </a:p>
          <a:p>
            <a:pPr lvl="1"/>
            <a:r>
              <a:rPr lang="en-US" sz="2400" dirty="0"/>
              <a:t>a surface representation used to draw the character (called skin or mesh) and </a:t>
            </a:r>
          </a:p>
          <a:p>
            <a:pPr lvl="1"/>
            <a:r>
              <a:rPr lang="en-US" sz="2400" dirty="0"/>
              <a:t>a hierarchical set of interconnected bones (called the skeleton or rig) used to animate the mesh.</a:t>
            </a:r>
          </a:p>
          <a:p>
            <a:r>
              <a:rPr lang="en-US" sz="2400" dirty="0"/>
              <a:t>This technique is used by constructing a series of bones. </a:t>
            </a:r>
            <a:endParaRPr lang="hu-HU" sz="2400" dirty="0"/>
          </a:p>
          <a:p>
            <a:r>
              <a:rPr lang="en-US" sz="2400" dirty="0"/>
              <a:t>Each bone has a three-dimensional transformation (which includes its position, scale and orientation), and an optional parent bone. </a:t>
            </a:r>
            <a:endParaRPr lang="hu-HU" sz="2400" dirty="0"/>
          </a:p>
          <a:p>
            <a:r>
              <a:rPr lang="en-US" sz="2400" dirty="0"/>
              <a:t>The bones therefore form a hierarchy. </a:t>
            </a:r>
            <a:endParaRPr lang="hu-HU" sz="2400" dirty="0"/>
          </a:p>
          <a:p>
            <a:r>
              <a:rPr lang="en-US" sz="2400" dirty="0"/>
              <a:t>The full transform of a child node is the product of its parent transform and its own transform. </a:t>
            </a:r>
            <a:endParaRPr lang="hu-HU" sz="2400" dirty="0"/>
          </a:p>
          <a:p>
            <a:r>
              <a:rPr lang="en-US" sz="2400" dirty="0"/>
              <a:t>So moving a thigh-bone will move the lower leg too. </a:t>
            </a:r>
            <a:endParaRPr lang="hu-HU" sz="2400" dirty="0"/>
          </a:p>
          <a:p>
            <a:r>
              <a:rPr lang="en-US" sz="2400" dirty="0"/>
              <a:t>As the character is animated, the bones change their transformation over time, under the influence of some animation controller</a:t>
            </a:r>
            <a:r>
              <a:rPr lang="en-US" sz="2400" dirty="0" smtClean="0"/>
              <a:t>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17325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216387"/>
              </p:ext>
            </p:extLst>
          </p:nvPr>
        </p:nvGraphicFramePr>
        <p:xfrm>
          <a:off x="152400" y="285750"/>
          <a:ext cx="8804888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Bitmap Image" r:id="rId3" imgW="8314286" imgH="5372850" progId="PBrush">
                  <p:embed/>
                </p:oleObj>
              </mc:Choice>
              <mc:Fallback>
                <p:oleObj name="Bitmap Image" r:id="rId3" imgW="8314286" imgH="5372850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85750"/>
                        <a:ext cx="8804888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290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Robot </a:t>
            </a:r>
            <a:r>
              <a:rPr lang="hu-HU" b="1" dirty="0" err="1" smtClean="0"/>
              <a:t>control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Motion</a:t>
            </a:r>
            <a:r>
              <a:rPr lang="hu-HU" dirty="0" smtClean="0"/>
              <a:t> </a:t>
            </a:r>
            <a:r>
              <a:rPr lang="hu-HU" dirty="0" err="1" smtClean="0"/>
              <a:t>Caption</a:t>
            </a:r>
            <a:endParaRPr lang="hu-HU" dirty="0" smtClean="0"/>
          </a:p>
          <a:p>
            <a:r>
              <a:rPr lang="hu-HU" dirty="0" err="1" smtClean="0"/>
              <a:t>Forward</a:t>
            </a:r>
            <a:r>
              <a:rPr lang="hu-HU" dirty="0" smtClean="0"/>
              <a:t> </a:t>
            </a:r>
            <a:r>
              <a:rPr lang="hu-HU" dirty="0" err="1" smtClean="0"/>
              <a:t>Kinematics</a:t>
            </a:r>
            <a:endParaRPr lang="hu-HU" dirty="0" smtClean="0"/>
          </a:p>
          <a:p>
            <a:r>
              <a:rPr lang="hu-HU" dirty="0" err="1" smtClean="0"/>
              <a:t>Inverse</a:t>
            </a:r>
            <a:r>
              <a:rPr lang="hu-HU" dirty="0" smtClean="0"/>
              <a:t> </a:t>
            </a:r>
            <a:r>
              <a:rPr lang="hu-HU" dirty="0" err="1" smtClean="0"/>
              <a:t>Kinematics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1189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R</a:t>
            </a:r>
            <a:r>
              <a:rPr lang="en-US" b="1" dirty="0" err="1" smtClean="0"/>
              <a:t>obot</a:t>
            </a:r>
            <a:r>
              <a:rPr lang="en-US" b="1" dirty="0" smtClean="0"/>
              <a:t> control using Motion Caption</a:t>
            </a:r>
            <a:endParaRPr lang="en-US" b="1" dirty="0"/>
          </a:p>
        </p:txBody>
      </p:sp>
      <p:pic>
        <p:nvPicPr>
          <p:cNvPr id="307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1123950"/>
            <a:ext cx="6400800" cy="381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093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Forward</a:t>
            </a:r>
            <a:r>
              <a:rPr lang="hu-HU" b="1" dirty="0"/>
              <a:t> </a:t>
            </a:r>
            <a:r>
              <a:rPr lang="hu-HU" b="1" dirty="0" err="1" smtClean="0"/>
              <a:t>kinematics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5532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essential concept of forward kinematic animation is that the positions of particular parts of the model at a specified time are calculated from the position and orientation of the object, together with any information on the joints of an articulated model. </a:t>
            </a:r>
            <a:endParaRPr lang="hu-HU" dirty="0" smtClean="0"/>
          </a:p>
          <a:p>
            <a:r>
              <a:rPr lang="en-US" dirty="0" smtClean="0"/>
              <a:t>So </a:t>
            </a:r>
            <a:r>
              <a:rPr lang="en-US" dirty="0"/>
              <a:t>for example if the object to be animated is an arm with the shoulder remaining at a fixed location, the location of the tip of the thumb would be calculated from the angles of the </a:t>
            </a:r>
            <a:r>
              <a:rPr lang="en-US" b="1" dirty="0">
                <a:solidFill>
                  <a:srgbClr val="C00000"/>
                </a:solidFill>
              </a:rPr>
              <a:t>shoulder</a:t>
            </a:r>
            <a:r>
              <a:rPr lang="en-US" dirty="0"/>
              <a:t>, </a:t>
            </a:r>
            <a:r>
              <a:rPr lang="en-US" b="1" dirty="0">
                <a:solidFill>
                  <a:srgbClr val="C00000"/>
                </a:solidFill>
              </a:rPr>
              <a:t>elbow</a:t>
            </a:r>
            <a:r>
              <a:rPr lang="en-US" dirty="0"/>
              <a:t>, </a:t>
            </a:r>
            <a:r>
              <a:rPr lang="en-US" b="1" dirty="0">
                <a:solidFill>
                  <a:srgbClr val="C00000"/>
                </a:solidFill>
              </a:rPr>
              <a:t>wrist</a:t>
            </a:r>
            <a:r>
              <a:rPr lang="en-US" dirty="0"/>
              <a:t>, </a:t>
            </a:r>
            <a:r>
              <a:rPr lang="en-US" b="1" dirty="0">
                <a:solidFill>
                  <a:srgbClr val="C00000"/>
                </a:solidFill>
              </a:rPr>
              <a:t>thumb</a:t>
            </a:r>
            <a:r>
              <a:rPr lang="en-US" dirty="0"/>
              <a:t> and </a:t>
            </a:r>
            <a:r>
              <a:rPr lang="en-US" b="1" dirty="0">
                <a:solidFill>
                  <a:srgbClr val="C00000"/>
                </a:solidFill>
              </a:rPr>
              <a:t>knuckle</a:t>
            </a:r>
            <a:r>
              <a:rPr lang="en-US" dirty="0"/>
              <a:t> joints.</a:t>
            </a:r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1504950"/>
            <a:ext cx="2362199" cy="116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3714750"/>
            <a:ext cx="1482901" cy="116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65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Forward</a:t>
            </a:r>
            <a:r>
              <a:rPr lang="hu-HU" b="1" dirty="0" smtClean="0"/>
              <a:t> </a:t>
            </a:r>
            <a:r>
              <a:rPr lang="hu-HU" b="1" dirty="0" err="1" smtClean="0"/>
              <a:t>kinematics</a:t>
            </a:r>
            <a:endParaRPr lang="hu-HU" b="1" dirty="0"/>
          </a:p>
        </p:txBody>
      </p:sp>
      <p:pic>
        <p:nvPicPr>
          <p:cNvPr id="307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7914" y="1257300"/>
            <a:ext cx="7910286" cy="330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548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b="1" dirty="0" err="1"/>
              <a:t>Forward</a:t>
            </a:r>
            <a:r>
              <a:rPr lang="hu-HU" b="1" dirty="0"/>
              <a:t> </a:t>
            </a:r>
            <a:r>
              <a:rPr lang="hu-HU" b="1" dirty="0" err="1"/>
              <a:t>kinematics</a:t>
            </a:r>
            <a:endParaRPr lang="hu-HU" b="1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Avantage</a:t>
            </a:r>
            <a:r>
              <a:rPr lang="hu-HU" dirty="0" smtClean="0"/>
              <a:t>:</a:t>
            </a:r>
          </a:p>
          <a:p>
            <a:pPr lvl="1"/>
            <a:r>
              <a:rPr lang="hu-HU" b="1" dirty="0" err="1" smtClean="0">
                <a:solidFill>
                  <a:srgbClr val="C00000"/>
                </a:solidFill>
              </a:rPr>
              <a:t>very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hu-HU" b="1" dirty="0" err="1" smtClean="0">
                <a:solidFill>
                  <a:srgbClr val="C00000"/>
                </a:solidFill>
              </a:rPr>
              <a:t>precise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hu-HU" b="1" dirty="0" err="1" smtClean="0">
                <a:solidFill>
                  <a:srgbClr val="C00000"/>
                </a:solidFill>
              </a:rPr>
              <a:t>control</a:t>
            </a:r>
            <a:endParaRPr lang="hu-HU" b="1" dirty="0" smtClean="0">
              <a:solidFill>
                <a:srgbClr val="C00000"/>
              </a:solidFill>
            </a:endParaRPr>
          </a:p>
          <a:p>
            <a:r>
              <a:rPr lang="hu-HU" dirty="0" smtClean="0"/>
              <a:t>D</a:t>
            </a:r>
            <a:r>
              <a:rPr lang="en-US" dirty="0" err="1" smtClean="0"/>
              <a:t>isadvantage</a:t>
            </a:r>
            <a:r>
              <a:rPr lang="hu-HU" dirty="0" smtClean="0"/>
              <a:t>:</a:t>
            </a:r>
          </a:p>
          <a:p>
            <a:pPr lvl="1"/>
            <a:r>
              <a:rPr lang="hu-HU" b="1" dirty="0" err="1" smtClean="0">
                <a:solidFill>
                  <a:srgbClr val="C00000"/>
                </a:solidFill>
              </a:rPr>
              <a:t>difficult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hu-HU" b="1" dirty="0" err="1" smtClean="0">
                <a:solidFill>
                  <a:srgbClr val="C00000"/>
                </a:solidFill>
              </a:rPr>
              <a:t>for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hu-HU" b="1" dirty="0" err="1" smtClean="0">
                <a:solidFill>
                  <a:srgbClr val="C00000"/>
                </a:solidFill>
              </a:rPr>
              <a:t>complex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hu-HU" b="1" dirty="0" err="1" smtClean="0">
                <a:solidFill>
                  <a:srgbClr val="C00000"/>
                </a:solidFill>
              </a:rPr>
              <a:t>movements</a:t>
            </a:r>
            <a:r>
              <a:rPr lang="hu-HU" b="1" dirty="0" smtClean="0">
                <a:solidFill>
                  <a:srgbClr val="C00000"/>
                </a:solidFill>
              </a:rPr>
              <a:t>, </a:t>
            </a:r>
            <a:r>
              <a:rPr lang="hu-HU" b="1" dirty="0" err="1" smtClean="0">
                <a:solidFill>
                  <a:srgbClr val="C00000"/>
                </a:solidFill>
              </a:rPr>
              <a:t>for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hu-HU" b="1" dirty="0" err="1" smtClean="0">
                <a:solidFill>
                  <a:srgbClr val="C00000"/>
                </a:solidFill>
              </a:rPr>
              <a:t>example</a:t>
            </a:r>
            <a:r>
              <a:rPr lang="hu-HU" b="1" dirty="0" smtClean="0">
                <a:solidFill>
                  <a:srgbClr val="C00000"/>
                </a:solidFill>
              </a:rPr>
              <a:t>: </a:t>
            </a:r>
            <a:r>
              <a:rPr lang="hu-HU" b="1" dirty="0" err="1" smtClean="0">
                <a:solidFill>
                  <a:srgbClr val="C00000"/>
                </a:solidFill>
              </a:rPr>
              <a:t>climbing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hu-HU" b="1" dirty="0" err="1" smtClean="0">
                <a:solidFill>
                  <a:srgbClr val="C00000"/>
                </a:solidFill>
              </a:rPr>
              <a:t>stairs</a:t>
            </a:r>
            <a:endParaRPr lang="hu-HU" b="1" dirty="0" smtClean="0">
              <a:solidFill>
                <a:srgbClr val="C00000"/>
              </a:solidFill>
            </a:endParaRPr>
          </a:p>
        </p:txBody>
      </p:sp>
      <p:pic>
        <p:nvPicPr>
          <p:cNvPr id="7" name="Honda's Asimo Robot buckling on the stairs.mp4">
            <a:hlinkClick r:id="rId2" action="ppaction://program"/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67000" y="3028949"/>
            <a:ext cx="3886200" cy="196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5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13432"/>
            <a:ext cx="8458200" cy="3871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0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Inver</a:t>
            </a:r>
            <a:r>
              <a:rPr lang="ro-RO" b="1" dirty="0" smtClean="0"/>
              <a:t>se</a:t>
            </a:r>
            <a:r>
              <a:rPr lang="en-US" b="1" dirty="0" smtClean="0"/>
              <a:t> </a:t>
            </a:r>
            <a:r>
              <a:rPr lang="en-US" b="1" dirty="0" err="1" smtClean="0"/>
              <a:t>kinemati</a:t>
            </a:r>
            <a:r>
              <a:rPr lang="ro-RO" b="1" dirty="0" smtClean="0"/>
              <a:t>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5867400" cy="3657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kinematics equations of the figure define the relationship between the joint angles of the figure and its pose or configuration. </a:t>
            </a:r>
            <a:endParaRPr lang="hu-HU" dirty="0"/>
          </a:p>
          <a:p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inverse</a:t>
            </a:r>
            <a:r>
              <a:rPr lang="hu-HU" dirty="0"/>
              <a:t> </a:t>
            </a:r>
            <a:r>
              <a:rPr lang="hu-HU" dirty="0" err="1"/>
              <a:t>kinematics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orientation</a:t>
            </a:r>
            <a:r>
              <a:rPr lang="hu-HU" dirty="0"/>
              <a:t> of </a:t>
            </a:r>
            <a:r>
              <a:rPr lang="hu-HU" dirty="0" err="1"/>
              <a:t>articulated</a:t>
            </a:r>
            <a:r>
              <a:rPr lang="hu-HU" dirty="0"/>
              <a:t> </a:t>
            </a:r>
            <a:r>
              <a:rPr lang="hu-HU" dirty="0" err="1"/>
              <a:t>parts</a:t>
            </a:r>
            <a:r>
              <a:rPr lang="hu-HU" dirty="0"/>
              <a:t> is </a:t>
            </a:r>
            <a:r>
              <a:rPr lang="hu-HU" dirty="0" err="1"/>
              <a:t>calculated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desired</a:t>
            </a:r>
            <a:r>
              <a:rPr lang="hu-HU" dirty="0"/>
              <a:t> </a:t>
            </a:r>
            <a:r>
              <a:rPr lang="hu-HU" dirty="0" err="1"/>
              <a:t>position</a:t>
            </a:r>
            <a:r>
              <a:rPr lang="hu-HU" dirty="0"/>
              <a:t> of </a:t>
            </a:r>
            <a:r>
              <a:rPr lang="hu-HU" dirty="0" err="1"/>
              <a:t>certain</a:t>
            </a:r>
            <a:r>
              <a:rPr lang="hu-HU" dirty="0"/>
              <a:t> </a:t>
            </a:r>
            <a:r>
              <a:rPr lang="hu-HU" dirty="0" err="1"/>
              <a:t>points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.  </a:t>
            </a:r>
          </a:p>
          <a:p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move</a:t>
            </a:r>
            <a:r>
              <a:rPr lang="hu-HU" dirty="0"/>
              <a:t> </a:t>
            </a:r>
            <a:r>
              <a:rPr lang="hu-HU" dirty="0" err="1"/>
              <a:t>only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end </a:t>
            </a:r>
            <a:r>
              <a:rPr lang="hu-HU" dirty="0" err="1"/>
              <a:t>effector</a:t>
            </a:r>
            <a:r>
              <a:rPr lang="hu-HU" dirty="0"/>
              <a:t>, and </a:t>
            </a:r>
            <a:r>
              <a:rPr lang="hu-HU" dirty="0" err="1"/>
              <a:t>the</a:t>
            </a:r>
            <a:r>
              <a:rPr lang="hu-HU" dirty="0"/>
              <a:t> program </a:t>
            </a:r>
            <a:r>
              <a:rPr lang="hu-HU" dirty="0" err="1"/>
              <a:t>calculates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kinematic</a:t>
            </a:r>
            <a:r>
              <a:rPr lang="hu-HU" dirty="0"/>
              <a:t> </a:t>
            </a:r>
            <a:r>
              <a:rPr lang="hu-HU" dirty="0" err="1"/>
              <a:t>path</a:t>
            </a:r>
            <a:r>
              <a:rPr lang="hu-HU" dirty="0"/>
              <a:t> of </a:t>
            </a:r>
            <a:r>
              <a:rPr lang="hu-HU" dirty="0" err="1"/>
              <a:t>each</a:t>
            </a:r>
            <a:r>
              <a:rPr lang="hu-HU" dirty="0"/>
              <a:t> </a:t>
            </a:r>
            <a:r>
              <a:rPr lang="hu-HU" dirty="0" err="1"/>
              <a:t>bones</a:t>
            </a:r>
            <a:r>
              <a:rPr lang="hu-HU" dirty="0"/>
              <a:t>.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Picture 2" descr="Intuitive Interfac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6109" y="2343150"/>
            <a:ext cx="2819400" cy="14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79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b="1" dirty="0" err="1" smtClean="0"/>
              <a:t>Climbing</a:t>
            </a:r>
            <a:r>
              <a:rPr lang="hu-HU" b="1" dirty="0" smtClean="0"/>
              <a:t> </a:t>
            </a:r>
            <a:r>
              <a:rPr lang="hu-HU" b="1" dirty="0" err="1" smtClean="0"/>
              <a:t>stairs</a:t>
            </a:r>
            <a:r>
              <a:rPr lang="hu-HU" b="1" dirty="0" smtClean="0"/>
              <a:t> – IK</a:t>
            </a:r>
            <a:endParaRPr lang="hu-HU" b="1" dirty="0"/>
          </a:p>
        </p:txBody>
      </p:sp>
      <p:pic>
        <p:nvPicPr>
          <p:cNvPr id="5" name="UNITY 5 - Walk on stairs using foot IK.mp4">
            <a:hlinkClick r:id="rId2" action="ppaction://program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1393031"/>
            <a:ext cx="7620000" cy="3214688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6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Solutions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Jacobi</a:t>
            </a:r>
            <a:r>
              <a:rPr lang="en-US" dirty="0" smtClean="0"/>
              <a:t>an </a:t>
            </a:r>
            <a:r>
              <a:rPr lang="hu-HU" dirty="0" err="1" smtClean="0"/>
              <a:t>matrix</a:t>
            </a:r>
            <a:endParaRPr lang="hu-HU" dirty="0" smtClean="0"/>
          </a:p>
          <a:p>
            <a:r>
              <a:rPr lang="en-US" dirty="0" smtClean="0"/>
              <a:t>Cyclic </a:t>
            </a:r>
            <a:r>
              <a:rPr lang="en-US" dirty="0"/>
              <a:t>Coordinate Descent (CCD</a:t>
            </a:r>
            <a:r>
              <a:rPr lang="en-US" dirty="0" smtClean="0"/>
              <a:t>)</a:t>
            </a:r>
            <a:endParaRPr lang="hu-HU" dirty="0" smtClean="0"/>
          </a:p>
          <a:p>
            <a:r>
              <a:rPr lang="en-US" dirty="0" smtClean="0"/>
              <a:t>Constraint Relaxation (CR)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CCD </a:t>
            </a:r>
            <a:r>
              <a:rPr lang="en-US" b="1" dirty="0" smtClean="0"/>
              <a:t>and </a:t>
            </a:r>
            <a:r>
              <a:rPr lang="hu-HU" b="1" dirty="0" smtClean="0"/>
              <a:t>CR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attached software compares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CCD </a:t>
            </a:r>
            <a:r>
              <a:rPr lang="en-US" dirty="0"/>
              <a:t>and CR algorithms to 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specified </a:t>
            </a:r>
            <a:r>
              <a:rPr lang="en-US" dirty="0"/>
              <a:t>number of bones</a:t>
            </a:r>
            <a:r>
              <a:rPr lang="en-US" dirty="0" smtClean="0"/>
              <a:t>.</a:t>
            </a:r>
          </a:p>
          <a:p>
            <a:r>
              <a:rPr lang="en-US" dirty="0"/>
              <a:t>The bone / joint system 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continuous.</a:t>
            </a:r>
          </a:p>
          <a:p>
            <a:r>
              <a:rPr lang="en-US" dirty="0"/>
              <a:t>There are no rotation restrictions</a:t>
            </a:r>
            <a:r>
              <a:rPr lang="hu-HU" dirty="0" smtClean="0"/>
              <a:t>.</a:t>
            </a:r>
          </a:p>
          <a:p>
            <a:r>
              <a:rPr lang="en-US" dirty="0"/>
              <a:t>The length of the bones can not change, so we only seem to extend the bones in the CR</a:t>
            </a:r>
            <a:r>
              <a:rPr lang="hu-HU" dirty="0" smtClean="0"/>
              <a:t>.</a:t>
            </a:r>
            <a:endParaRPr lang="en-US" dirty="0"/>
          </a:p>
        </p:txBody>
      </p:sp>
      <p:pic>
        <p:nvPicPr>
          <p:cNvPr id="4098" name="Picture 2">
            <a:hlinkClick r:id="rId3" action="ppaction://hlinkfile"/>
          </p:cNvPr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459486"/>
            <a:ext cx="3493008" cy="2050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69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b="1" dirty="0" err="1" smtClean="0"/>
              <a:t>Kinect</a:t>
            </a:r>
            <a:r>
              <a:rPr lang="hu-HU" b="1" dirty="0" smtClean="0"/>
              <a:t> and robot </a:t>
            </a:r>
            <a:r>
              <a:rPr lang="hu-HU" b="1" dirty="0" err="1" smtClean="0"/>
              <a:t>control</a:t>
            </a:r>
            <a:endParaRPr lang="hu-HU" b="1" dirty="0"/>
          </a:p>
        </p:txBody>
      </p:sp>
      <p:pic>
        <p:nvPicPr>
          <p:cNvPr id="5" name="VideoRobotArmControl.mp4">
            <a:hlinkClick r:id="rId2" action="ppaction://program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0" y="1657350"/>
            <a:ext cx="5714999" cy="2914650"/>
          </a:xfr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BBC </a:t>
            </a:r>
            <a:r>
              <a:rPr lang="hu-HU" b="1" dirty="0" err="1" smtClean="0"/>
              <a:t>micro</a:t>
            </a:r>
            <a:r>
              <a:rPr lang="hu-HU" b="1" dirty="0" smtClean="0"/>
              <a:t>:bit</a:t>
            </a:r>
            <a:endParaRPr lang="hu-HU" b="1" dirty="0"/>
          </a:p>
        </p:txBody>
      </p:sp>
      <p:pic>
        <p:nvPicPr>
          <p:cNvPr id="3074" name="Picture 2" descr="D:\Users\klehel\Anyagok\Informatika\Eload\Moldova2021\HumanPartMicrob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92" y="1085850"/>
            <a:ext cx="7505609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767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BBC </a:t>
            </a:r>
            <a:r>
              <a:rPr lang="hu-HU" b="1" dirty="0" err="1" smtClean="0"/>
              <a:t>micro</a:t>
            </a:r>
            <a:r>
              <a:rPr lang="hu-HU" b="1" dirty="0" smtClean="0"/>
              <a:t>:bit</a:t>
            </a:r>
            <a:endParaRPr lang="hu-HU" b="1" dirty="0"/>
          </a:p>
        </p:txBody>
      </p:sp>
      <p:pic>
        <p:nvPicPr>
          <p:cNvPr id="4098" name="Picture 2" descr="D:\Users\klehel\Anyagok\Informatika\Eload\Moldova2021\RobotPartMicrob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2" y="1314450"/>
            <a:ext cx="7756054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470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The robot…</a:t>
            </a:r>
            <a:endParaRPr lang="hu-HU" b="1" dirty="0"/>
          </a:p>
        </p:txBody>
      </p:sp>
      <p:pic>
        <p:nvPicPr>
          <p:cNvPr id="5122" name="Picture 2" descr="D:\Users\klehel\Anyagok\Informatika\Eload\Moldova2021\microbit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28700"/>
            <a:ext cx="7558216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978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 smtClean="0"/>
              <a:t>IK – </a:t>
            </a:r>
            <a:r>
              <a:rPr lang="hu-HU" sz="3600" b="1" dirty="0" err="1" smtClean="0"/>
              <a:t>Inverse</a:t>
            </a:r>
            <a:r>
              <a:rPr lang="hu-HU" sz="3600" b="1" dirty="0" smtClean="0"/>
              <a:t> </a:t>
            </a:r>
            <a:r>
              <a:rPr lang="hu-HU" sz="3600" b="1" dirty="0" err="1" smtClean="0"/>
              <a:t>Kinematics</a:t>
            </a:r>
            <a:r>
              <a:rPr lang="hu-HU" sz="3600" b="1" dirty="0" smtClean="0"/>
              <a:t> (</a:t>
            </a:r>
            <a:r>
              <a:rPr lang="hu-HU" sz="3600" b="1" dirty="0" err="1" smtClean="0"/>
              <a:t>details</a:t>
            </a:r>
            <a:r>
              <a:rPr lang="hu-HU" sz="3600" b="1" dirty="0" smtClean="0"/>
              <a:t>)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3680697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The </a:t>
            </a:r>
            <a:r>
              <a:rPr lang="hu-HU" b="1" dirty="0" err="1" smtClean="0"/>
              <a:t>Analytical</a:t>
            </a:r>
            <a:r>
              <a:rPr lang="hu-HU" b="1" dirty="0" smtClean="0"/>
              <a:t> </a:t>
            </a:r>
            <a:r>
              <a:rPr lang="hu-HU" b="1" dirty="0" err="1" smtClean="0"/>
              <a:t>Solution</a:t>
            </a:r>
            <a:r>
              <a:rPr lang="hu-HU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/>
              <a:t>The </a:t>
            </a:r>
            <a:r>
              <a:rPr lang="hu-HU" b="1" dirty="0" err="1" smtClean="0"/>
              <a:t>Problem</a:t>
            </a:r>
            <a:r>
              <a:rPr lang="hu-HU" dirty="0" smtClean="0"/>
              <a:t>:</a:t>
            </a:r>
          </a:p>
          <a:p>
            <a:pPr lvl="1"/>
            <a:r>
              <a:rPr lang="ro-RO" dirty="0" smtClean="0"/>
              <a:t>It is</a:t>
            </a:r>
            <a:r>
              <a:rPr lang="en-US" dirty="0" smtClean="0"/>
              <a:t> g</a:t>
            </a:r>
            <a:r>
              <a:rPr lang="ro-RO" dirty="0" smtClean="0"/>
              <a:t>iven</a:t>
            </a:r>
            <a:r>
              <a:rPr lang="en-US" dirty="0" smtClean="0"/>
              <a:t> two </a:t>
            </a:r>
            <a:r>
              <a:rPr lang="en-US" dirty="0"/>
              <a:t>bones. The first one </a:t>
            </a:r>
            <a:r>
              <a:rPr lang="ro-RO" dirty="0" smtClean="0"/>
              <a:t>have one </a:t>
            </a:r>
            <a:r>
              <a:rPr lang="en-US" dirty="0" smtClean="0"/>
              <a:t>end in </a:t>
            </a:r>
            <a:r>
              <a:rPr lang="en-US" dirty="0"/>
              <a:t>the origin (0, 0) and the second bone starts at the other end</a:t>
            </a:r>
            <a:r>
              <a:rPr lang="en-US" dirty="0" smtClean="0"/>
              <a:t>.</a:t>
            </a:r>
            <a:endParaRPr lang="ro-RO" dirty="0" smtClean="0"/>
          </a:p>
          <a:p>
            <a:pPr lvl="1"/>
            <a:r>
              <a:rPr lang="ro-RO" sz="1900" i="1" dirty="0" smtClean="0">
                <a:solidFill>
                  <a:srgbClr val="C00000"/>
                </a:solidFill>
              </a:rPr>
              <a:t>With what kind of </a:t>
            </a:r>
            <a:r>
              <a:rPr lang="en-US" sz="1900" i="1" dirty="0" smtClean="0">
                <a:solidFill>
                  <a:srgbClr val="C00000"/>
                </a:solidFill>
              </a:rPr>
              <a:t>angles </a:t>
            </a:r>
            <a:r>
              <a:rPr lang="en-US" sz="1900" i="1" dirty="0">
                <a:solidFill>
                  <a:srgbClr val="C00000"/>
                </a:solidFill>
              </a:rPr>
              <a:t>do you need to rotate the two bones so that the free end of the second bone reaches a given position (x, y)?</a:t>
            </a:r>
            <a:r>
              <a:rPr lang="hu-HU" sz="1900" i="1" dirty="0" smtClean="0">
                <a:solidFill>
                  <a:srgbClr val="C00000"/>
                </a:solidFill>
              </a:rPr>
              <a:t> </a:t>
            </a:r>
            <a:endParaRPr lang="en-US" sz="1900" i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D:\Users\klehel\Anyagok\Informatika\Eload\CEEPUS2017\anyag\Analitikus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7999" y="2988058"/>
            <a:ext cx="3350401" cy="209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57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klehel\Anyagok\Informatika\Eload\CEEPUS2017\anyag\Analitikus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2023997"/>
            <a:ext cx="4657960" cy="284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The </a:t>
            </a:r>
            <a:r>
              <a:rPr lang="hu-HU" b="1" dirty="0" err="1" smtClean="0"/>
              <a:t>Solution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hu-HU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𝑙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𝑙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d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  <a:ea typeface="Cambria Math"/>
                                  </a:rPr>
                                  <m:t>sin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func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𝑙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𝑙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d>
                            <m:r>
                              <a:rPr lang="en-US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  <a:ea typeface="Cambria Math"/>
                                  </a:rPr>
                                  <m:t>sin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func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78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Hierarchical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Bone</a:t>
            </a:r>
            <a:r>
              <a:rPr lang="hu-HU" sz="2000" dirty="0" smtClean="0"/>
              <a:t>/</a:t>
            </a:r>
            <a:r>
              <a:rPr lang="en-US" sz="2000" dirty="0" smtClean="0"/>
              <a:t>joint</a:t>
            </a:r>
            <a:r>
              <a:rPr lang="hu-HU" sz="2000" dirty="0" smtClean="0"/>
              <a:t> </a:t>
            </a:r>
            <a:r>
              <a:rPr lang="en-US" sz="2000" dirty="0" smtClean="0"/>
              <a:t>system</a:t>
            </a:r>
            <a:r>
              <a:rPr lang="hu-HU" sz="2000" dirty="0" smtClean="0"/>
              <a:t>.</a:t>
            </a:r>
          </a:p>
          <a:p>
            <a:r>
              <a:rPr lang="hu-HU" sz="2000" dirty="0" err="1" smtClean="0"/>
              <a:t>Iterat</a:t>
            </a:r>
            <a:r>
              <a:rPr lang="en-US" sz="2000" dirty="0" err="1" smtClean="0"/>
              <a:t>ive</a:t>
            </a:r>
            <a:r>
              <a:rPr lang="en-US" sz="2000" dirty="0" smtClean="0"/>
              <a:t> solution</a:t>
            </a:r>
            <a:r>
              <a:rPr lang="hu-HU" sz="2000" dirty="0" smtClean="0"/>
              <a:t> – </a:t>
            </a:r>
            <a:r>
              <a:rPr lang="en-US" sz="2000" dirty="0" smtClean="0"/>
              <a:t>the analytical solution is very complex</a:t>
            </a:r>
            <a:r>
              <a:rPr lang="hu-HU" sz="2000" dirty="0" smtClean="0"/>
              <a:t>.</a:t>
            </a:r>
          </a:p>
          <a:p>
            <a:r>
              <a:rPr lang="en-US" sz="2000" dirty="0" smtClean="0"/>
              <a:t>We are iterating from </a:t>
            </a:r>
            <a:r>
              <a:rPr lang="en-US" sz="2000" dirty="0"/>
              <a:t>the </a:t>
            </a:r>
            <a:r>
              <a:rPr lang="en-US" sz="2000" dirty="0" smtClean="0"/>
              <a:t>end effector </a:t>
            </a:r>
            <a:r>
              <a:rPr lang="en-US" sz="2000" dirty="0"/>
              <a:t>to the base and </a:t>
            </a:r>
            <a:r>
              <a:rPr lang="en-US" sz="2000" dirty="0" smtClean="0"/>
              <a:t>optimizing </a:t>
            </a:r>
            <a:r>
              <a:rPr lang="en-US" sz="2000" dirty="0"/>
              <a:t>each joint so that the last one </a:t>
            </a:r>
            <a:r>
              <a:rPr lang="en-US" sz="2000" dirty="0" smtClean="0"/>
              <a:t>comes close </a:t>
            </a:r>
            <a:r>
              <a:rPr lang="en-US" sz="2000" dirty="0"/>
              <a:t>as </a:t>
            </a:r>
            <a:r>
              <a:rPr lang="en-US" sz="2000" dirty="0" smtClean="0"/>
              <a:t>possible to </a:t>
            </a:r>
            <a:r>
              <a:rPr lang="en-US" sz="2000" dirty="0"/>
              <a:t>the </a:t>
            </a:r>
            <a:r>
              <a:rPr lang="en-US" sz="2000" dirty="0" smtClean="0"/>
              <a:t>target.</a:t>
            </a:r>
            <a:endParaRPr lang="en-US" sz="2000" i="1" dirty="0"/>
          </a:p>
          <a:p>
            <a:r>
              <a:rPr lang="en-US" sz="2000" dirty="0"/>
              <a:t>The same solution for more inverse kinematics </a:t>
            </a:r>
            <a:r>
              <a:rPr lang="en-US" sz="2000" dirty="0" smtClean="0"/>
              <a:t>problem.</a:t>
            </a:r>
          </a:p>
          <a:p>
            <a:r>
              <a:rPr lang="hu-HU" sz="2000" dirty="0" err="1" smtClean="0"/>
              <a:t>They</a:t>
            </a:r>
            <a:r>
              <a:rPr lang="hu-HU" sz="2000" dirty="0" smtClean="0"/>
              <a:t> </a:t>
            </a:r>
            <a:r>
              <a:rPr lang="hu-HU" sz="2000" dirty="0" err="1"/>
              <a:t>are</a:t>
            </a:r>
            <a:r>
              <a:rPr lang="hu-HU" sz="2000" dirty="0"/>
              <a:t> </a:t>
            </a:r>
            <a:r>
              <a:rPr lang="hu-HU" sz="2000" dirty="0" err="1"/>
              <a:t>expensive</a:t>
            </a:r>
            <a:r>
              <a:rPr lang="hu-HU" sz="2000" dirty="0"/>
              <a:t>.</a:t>
            </a:r>
            <a:endParaRPr lang="hu-HU" sz="2000" dirty="0" smtClean="0"/>
          </a:p>
          <a:p>
            <a:endParaRPr lang="en-US" dirty="0"/>
          </a:p>
        </p:txBody>
      </p:sp>
      <p:pic>
        <p:nvPicPr>
          <p:cNvPr id="4" name="Picture 2" descr="D:\Users\klehel\Anyagok\Informatika\Eload\CEEPUS2017\anyag\chai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105150"/>
            <a:ext cx="4123136" cy="192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32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problem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Known: The coordinates of end effector</a:t>
                </a:r>
                <a:endParaRPr lang="hu-HU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𝑒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…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US" sz="2400" i="1" dirty="0">
                  <a:latin typeface="Cambria Math"/>
                  <a:ea typeface="Cambria Math"/>
                </a:endParaRPr>
              </a:p>
              <a:p>
                <a:r>
                  <a:rPr lang="en-US" dirty="0" smtClean="0"/>
                  <a:t>Unknown: The degree of freedom </a:t>
                </a:r>
                <a:r>
                  <a:rPr lang="hu-HU" dirty="0" smtClean="0"/>
                  <a:t>(DOF)</a:t>
                </a:r>
                <a:endParaRPr lang="hu-HU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…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𝑀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ea typeface="Cambria Math"/>
                </a:endParaRPr>
              </a:p>
              <a:p>
                <a:pPr lvl="1"/>
                <a:endParaRPr lang="hu-HU" i="1" dirty="0" smtClean="0">
                  <a:latin typeface="Cambria Math"/>
                  <a:ea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𝑒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9396" y="3181350"/>
            <a:ext cx="4301193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Problems</a:t>
            </a:r>
            <a:r>
              <a:rPr lang="hu-HU" b="1" dirty="0"/>
              <a:t> </a:t>
            </a:r>
            <a:r>
              <a:rPr lang="hu-HU" b="1" dirty="0" err="1"/>
              <a:t>encountered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b="0" dirty="0" smtClean="0"/>
                  <a:t>The 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function is nonlinear</a:t>
                </a:r>
                <a:r>
                  <a:rPr lang="hu-HU" dirty="0" smtClean="0"/>
                  <a:t>. </a:t>
                </a:r>
              </a:p>
              <a:p>
                <a:r>
                  <a:rPr lang="en-US" dirty="0"/>
                  <a:t>Calculation of the inverse function is not trivial</a:t>
                </a:r>
                <a:r>
                  <a:rPr lang="hu-HU" dirty="0" smtClean="0"/>
                  <a:t>.</a:t>
                </a:r>
              </a:p>
              <a:p>
                <a:r>
                  <a:rPr lang="en-US" dirty="0" smtClean="0"/>
                  <a:t>Ambiguous: </a:t>
                </a:r>
                <a:r>
                  <a:rPr lang="en-US" dirty="0"/>
                  <a:t>multiple states may have the same effector position</a:t>
                </a:r>
                <a:r>
                  <a:rPr lang="hu-HU" dirty="0" smtClean="0"/>
                  <a:t>.</a:t>
                </a:r>
              </a:p>
              <a:p>
                <a:r>
                  <a:rPr lang="en-US" dirty="0"/>
                  <a:t>The nonlinearity and ambiguity of inversion can be </a:t>
                </a:r>
                <a:r>
                  <a:rPr lang="en-US" dirty="0" smtClean="0"/>
                  <a:t>solved </a:t>
                </a:r>
                <a:r>
                  <a:rPr lang="en-US" dirty="0"/>
                  <a:t>by an iteration </a:t>
                </a:r>
                <a:r>
                  <a:rPr lang="en-US" dirty="0" smtClean="0"/>
                  <a:t>that </a:t>
                </a:r>
                <a:r>
                  <a:rPr lang="en-US" dirty="0"/>
                  <a:t>produces one of the possible solutions</a:t>
                </a:r>
                <a:r>
                  <a:rPr lang="hu-HU" dirty="0" smtClean="0"/>
                  <a:t>.</a:t>
                </a:r>
              </a:p>
              <a:p>
                <a:r>
                  <a:rPr lang="en-US" dirty="0" smtClean="0"/>
                  <a:t>The base idea of the iteration</a:t>
                </a:r>
                <a:r>
                  <a:rPr lang="hu-HU" dirty="0" smtClean="0"/>
                  <a:t>: </a:t>
                </a:r>
                <a:r>
                  <a:rPr lang="en-US" b="1" dirty="0" smtClean="0"/>
                  <a:t>if we known the position of end effector in a time moment</a:t>
                </a:r>
                <a:r>
                  <a:rPr lang="hu-HU" b="1" dirty="0" smtClean="0"/>
                  <a:t> </a:t>
                </a:r>
                <a14:m>
                  <m:oMath xmlns:m="http://schemas.openxmlformats.org/officeDocument/2006/math">
                    <m:r>
                      <a:rPr lang="hu-HU" b="1" i="1" smtClean="0">
                        <a:latin typeface="Cambria Math"/>
                      </a:rPr>
                      <m:t>𝒕</m:t>
                    </m:r>
                  </m:oMath>
                </a14:m>
                <a:r>
                  <a:rPr lang="en-US" dirty="0" smtClean="0"/>
                  <a:t>, </a:t>
                </a:r>
                <a:r>
                  <a:rPr lang="en-US" b="1" dirty="0" smtClean="0"/>
                  <a:t>we can calculate </a:t>
                </a:r>
                <a:r>
                  <a:rPr lang="hu-HU" b="1" dirty="0" err="1" smtClean="0"/>
                  <a:t>the</a:t>
                </a:r>
                <a:r>
                  <a:rPr lang="hu-HU" b="1" dirty="0" smtClean="0"/>
                  <a:t> </a:t>
                </a:r>
                <a:r>
                  <a:rPr lang="en-US" b="1" dirty="0" smtClean="0"/>
                  <a:t>position in time moment</a:t>
                </a:r>
                <a:r>
                  <a:rPr lang="hu-HU" b="1" dirty="0" smtClean="0"/>
                  <a:t> </a:t>
                </a:r>
                <a14:m>
                  <m:oMath xmlns:m="http://schemas.openxmlformats.org/officeDocument/2006/math">
                    <m:r>
                      <a:rPr lang="hu-HU" b="1" i="1" smtClean="0">
                        <a:latin typeface="Cambria Math"/>
                      </a:rPr>
                      <m:t>𝒕</m:t>
                    </m:r>
                    <m:r>
                      <a:rPr lang="hu-HU" b="1" i="1" smtClean="0">
                        <a:latin typeface="Cambria Math"/>
                      </a:rPr>
                      <m:t>+∆</m:t>
                    </m:r>
                    <m:r>
                      <a:rPr lang="hu-HU" b="1" i="1" smtClean="0">
                        <a:latin typeface="Cambria Math"/>
                        <a:ea typeface="Cambria Math"/>
                      </a:rPr>
                      <m:t>𝒕</m:t>
                    </m:r>
                  </m:oMath>
                </a14:m>
                <a:r>
                  <a:rPr lang="hu-HU" b="1" dirty="0" smtClean="0"/>
                  <a:t>.</a:t>
                </a:r>
                <a:endParaRPr lang="hu-HU" dirty="0" smtClean="0"/>
              </a:p>
              <a:p>
                <a:r>
                  <a:rPr lang="en-US" dirty="0" smtClean="0"/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f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hu-HU" b="0" i="1">
                        <a:latin typeface="Cambria Math"/>
                      </a:rPr>
                      <m:t>∆</m:t>
                    </m:r>
                    <m:r>
                      <a:rPr lang="hu-HU" b="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hu-HU" dirty="0" smtClean="0"/>
                  <a:t> </a:t>
                </a:r>
                <a:r>
                  <a:rPr lang="en-US" dirty="0" smtClean="0"/>
                  <a:t>is small, we can approximate </a:t>
                </a:r>
                <a:r>
                  <a:rPr lang="hu-HU" dirty="0" err="1" smtClean="0"/>
                  <a:t>the</a:t>
                </a:r>
                <a:r>
                  <a:rPr lang="hu-HU" dirty="0" smtClean="0"/>
                  <a:t> </a:t>
                </a:r>
                <a:r>
                  <a:rPr lang="en-US" dirty="0" smtClean="0"/>
                  <a:t>function with its tangent</a:t>
                </a:r>
                <a:r>
                  <a:rPr lang="hu-HU" dirty="0" smtClean="0"/>
                  <a:t> (line</a:t>
                </a:r>
                <a:r>
                  <a:rPr lang="en-US" dirty="0" smtClean="0"/>
                  <a:t>a</a:t>
                </a:r>
                <a:r>
                  <a:rPr lang="hu-HU" dirty="0" smtClean="0"/>
                  <a:t>r </a:t>
                </a:r>
                <a:r>
                  <a:rPr lang="hu-HU" dirty="0" err="1" smtClean="0"/>
                  <a:t>approxim</a:t>
                </a:r>
                <a:r>
                  <a:rPr lang="en-US" dirty="0" err="1" smtClean="0"/>
                  <a:t>ation</a:t>
                </a:r>
                <a:r>
                  <a:rPr lang="hu-HU" dirty="0" smtClean="0"/>
                  <a:t>).</a:t>
                </a:r>
                <a:r>
                  <a:rPr lang="hu-HU" b="1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38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Solutions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C00000"/>
                </a:solidFill>
              </a:rPr>
              <a:t>Jacobi</a:t>
            </a:r>
            <a:r>
              <a:rPr lang="en-US" b="1" dirty="0" smtClean="0">
                <a:solidFill>
                  <a:srgbClr val="C00000"/>
                </a:solidFill>
              </a:rPr>
              <a:t>an </a:t>
            </a:r>
            <a:r>
              <a:rPr lang="hu-HU" b="1" dirty="0" err="1" smtClean="0">
                <a:solidFill>
                  <a:srgbClr val="C00000"/>
                </a:solidFill>
              </a:rPr>
              <a:t>matrix</a:t>
            </a:r>
            <a:endParaRPr lang="hu-HU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Cyclic </a:t>
            </a:r>
            <a:r>
              <a:rPr lang="en-US" b="1" dirty="0">
                <a:solidFill>
                  <a:srgbClr val="C00000"/>
                </a:solidFill>
              </a:rPr>
              <a:t>Coordinate Descent (CCD</a:t>
            </a:r>
            <a:r>
              <a:rPr lang="en-US" b="1" dirty="0" smtClean="0">
                <a:solidFill>
                  <a:srgbClr val="C00000"/>
                </a:solidFill>
              </a:rPr>
              <a:t>)</a:t>
            </a:r>
            <a:endParaRPr lang="hu-HU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Constraint Relaxation (CR)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5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The Jacobi</a:t>
            </a:r>
            <a:r>
              <a:rPr lang="en-US" b="1" dirty="0" smtClean="0"/>
              <a:t>an </a:t>
            </a:r>
            <a:r>
              <a:rPr lang="hu-HU" b="1" dirty="0" err="1" smtClean="0"/>
              <a:t>matrix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linear approximation of function  </a:t>
            </a:r>
            <a:r>
              <a:rPr lang="en-US" i="1" dirty="0" smtClean="0"/>
              <a:t>f</a:t>
            </a:r>
            <a:r>
              <a:rPr lang="en-US" dirty="0" smtClean="0"/>
              <a:t>()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1711946"/>
            <a:ext cx="4419600" cy="3164092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hu-HU" b="1" dirty="0" smtClean="0"/>
              <a:t>Jacob</a:t>
            </a:r>
            <a:r>
              <a:rPr lang="en-US" b="1" dirty="0" err="1" smtClean="0"/>
              <a:t>ian</a:t>
            </a:r>
            <a:r>
              <a:rPr lang="en-US" b="1" dirty="0" smtClean="0"/>
              <a:t> </a:t>
            </a:r>
            <a:r>
              <a:rPr lang="hu-HU" b="1" dirty="0" smtClean="0"/>
              <a:t>m</a:t>
            </a:r>
            <a:r>
              <a:rPr lang="en-US" b="1" dirty="0" smtClean="0"/>
              <a:t>a</a:t>
            </a:r>
            <a:r>
              <a:rPr lang="hu-HU" b="1" dirty="0" err="1" smtClean="0"/>
              <a:t>trix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The matrix of the partial derivatives of the system</a:t>
                </a:r>
                <a:r>
                  <a:rPr lang="hu-HU" dirty="0" smtClean="0"/>
                  <a:t>.</a:t>
                </a:r>
              </a:p>
              <a:p>
                <a:r>
                  <a:rPr lang="en-US" dirty="0" smtClean="0"/>
                  <a:t>Let</a:t>
                </a:r>
                <a:r>
                  <a:rPr lang="hu-HU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𝑒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hu-HU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hu-HU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hu-HU" b="0" i="1" smtClean="0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hu-HU" b="0" i="1" smtClean="0">
                                <a:latin typeface="Cambria Math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hu-HU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hu-HU" b="0" i="1" smtClean="0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hu-HU" b="0" i="1" smtClean="0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endParaRPr lang="hu-HU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hu-HU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hu-HU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sup>
                    </m:sSup>
                  </m:oMath>
                </a14:m>
                <a:endParaRPr lang="hu-HU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𝐽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hu-HU" b="0" i="1" smtClean="0">
                            <a:latin typeface="Cambria Math"/>
                          </a:rPr>
                          <m:t>𝑒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𝜕𝜃</m:t>
                        </m:r>
                      </m:den>
                    </m:f>
                  </m:oMath>
                </a14:m>
                <a:r>
                  <a:rPr lang="hu-HU" dirty="0" smtClean="0"/>
                  <a:t>, vagy </a:t>
                </a:r>
                <a14:m>
                  <m:oMath xmlns:m="http://schemas.openxmlformats.org/officeDocument/2006/math">
                    <m:r>
                      <a:rPr lang="hu-HU" i="1" smtClean="0">
                        <a:latin typeface="Cambria Math"/>
                        <a:ea typeface="Cambria Math"/>
                      </a:rPr>
                      <m:t>𝜕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𝑒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𝐽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𝜕𝜃</m:t>
                    </m:r>
                  </m:oMath>
                </a14:m>
                <a:endParaRPr lang="hu-HU" dirty="0" smtClean="0"/>
              </a:p>
              <a:p>
                <a:r>
                  <a:rPr lang="en-US" dirty="0" smtClean="0"/>
                  <a:t>Then</a:t>
                </a:r>
                <a:r>
                  <a:rPr lang="hu-HU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𝜕𝜃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𝐽</m:t>
                        </m:r>
                      </m:e>
                      <m:sup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hu-HU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𝜕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𝑒</m:t>
                    </m:r>
                  </m:oMath>
                </a14:m>
                <a:endParaRPr lang="hu-HU" dirty="0" smtClean="0"/>
              </a:p>
              <a:p>
                <a:r>
                  <a:rPr lang="en-US" dirty="0" smtClean="0"/>
                  <a:t>Where</a:t>
                </a:r>
                <a:r>
                  <a:rPr lang="hu-HU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𝐽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hu-HU" b="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hu-HU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b="0" i="1" smtClean="0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hu-HU" b="0" i="1" smtClean="0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hu-HU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8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pseudoi</a:t>
            </a:r>
            <a:r>
              <a:rPr lang="hu-HU" b="1" dirty="0" err="1" smtClean="0"/>
              <a:t>nver</a:t>
            </a:r>
            <a:r>
              <a:rPr lang="en-US" b="1" dirty="0" smtClean="0"/>
              <a:t>se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342900" lvl="1">
                  <a:buClr>
                    <a:schemeClr val="accent1"/>
                  </a:buClr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𝑒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…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r>
                  <a:rPr lang="hu-HU" sz="2400" i="1" dirty="0" smtClean="0">
                    <a:latin typeface="Cambria Math"/>
                    <a:ea typeface="Cambria Math"/>
                  </a:rPr>
                  <a:t> </a:t>
                </a:r>
                <a:r>
                  <a:rPr lang="en-US" dirty="0" smtClean="0"/>
                  <a:t>and</a:t>
                </a:r>
                <a:r>
                  <a:rPr lang="hu-H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hu-HU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hu-HU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…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𝑀</m:t>
                            </m:r>
                          </m:sub>
                        </m:sSub>
                      </m:e>
                    </m:d>
                  </m:oMath>
                </a14:m>
                <a:r>
                  <a:rPr lang="hu-HU" dirty="0" smtClean="0">
                    <a:ea typeface="Cambria Math"/>
                  </a:rPr>
                  <a:t>, </a:t>
                </a:r>
                <a:r>
                  <a:rPr lang="en-US" dirty="0" smtClean="0">
                    <a:ea typeface="Cambria Math"/>
                  </a:rPr>
                  <a:t>then the </a:t>
                </a:r>
                <a:r>
                  <a:rPr lang="hu-HU" dirty="0" smtClean="0">
                    <a:ea typeface="Cambria Math"/>
                  </a:rPr>
                  <a:t>Jacobi</a:t>
                </a:r>
                <a:r>
                  <a:rPr lang="en-US" dirty="0" smtClean="0">
                    <a:ea typeface="Cambria Math"/>
                  </a:rPr>
                  <a:t>an </a:t>
                </a:r>
                <a:r>
                  <a:rPr lang="hu-HU" dirty="0" smtClean="0">
                    <a:ea typeface="Cambria Math"/>
                  </a:rPr>
                  <a:t>m</a:t>
                </a:r>
                <a:r>
                  <a:rPr lang="en-US" dirty="0" smtClean="0">
                    <a:ea typeface="Cambria Math"/>
                  </a:rPr>
                  <a:t>a</a:t>
                </a:r>
                <a:r>
                  <a:rPr lang="hu-HU" dirty="0" err="1" smtClean="0">
                    <a:ea typeface="Cambria Math"/>
                  </a:rPr>
                  <a:t>trix</a:t>
                </a:r>
                <a:r>
                  <a:rPr lang="hu-HU" dirty="0" smtClean="0">
                    <a:ea typeface="Cambria Math"/>
                  </a:rPr>
                  <a:t> </a:t>
                </a:r>
                <a:r>
                  <a:rPr lang="en-US" dirty="0" smtClean="0">
                    <a:ea typeface="Cambria Math"/>
                  </a:rPr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s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an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𝑀</m:t>
                    </m:r>
                  </m:oMath>
                </a14:m>
                <a:r>
                  <a:rPr lang="en-US" dirty="0" smtClean="0">
                    <a:ea typeface="Cambria Math"/>
                  </a:rPr>
                  <a:t> dimension </a:t>
                </a:r>
                <a:r>
                  <a:rPr lang="hu-HU" dirty="0" smtClean="0">
                    <a:ea typeface="Cambria Math"/>
                  </a:rPr>
                  <a:t>m</a:t>
                </a:r>
                <a:r>
                  <a:rPr lang="en-US" dirty="0" smtClean="0">
                    <a:ea typeface="Cambria Math"/>
                  </a:rPr>
                  <a:t>a</a:t>
                </a:r>
                <a:r>
                  <a:rPr lang="hu-HU" dirty="0" err="1" smtClean="0">
                    <a:ea typeface="Cambria Math"/>
                  </a:rPr>
                  <a:t>trix</a:t>
                </a:r>
                <a:r>
                  <a:rPr lang="hu-HU" dirty="0">
                    <a:ea typeface="Cambria Math"/>
                  </a:rPr>
                  <a:t>. </a:t>
                </a:r>
                <a:endParaRPr lang="hu-HU" dirty="0" smtClean="0">
                  <a:ea typeface="Cambria Math"/>
                </a:endParaRPr>
              </a:p>
              <a:p>
                <a:pPr marL="342900" lvl="1">
                  <a:buClr>
                    <a:schemeClr val="accent1"/>
                  </a:buClr>
                </a:pPr>
                <a:r>
                  <a:rPr lang="en-US" dirty="0" smtClean="0">
                    <a:ea typeface="Cambria Math"/>
                  </a:rPr>
                  <a:t>We need a </a:t>
                </a:r>
                <a:r>
                  <a:rPr lang="en-US" dirty="0" err="1" smtClean="0">
                    <a:ea typeface="Cambria Math"/>
                  </a:rPr>
                  <a:t>pseudoinverse</a:t>
                </a:r>
                <a:r>
                  <a:rPr lang="hu-HU" dirty="0" smtClean="0">
                    <a:ea typeface="Cambria Math"/>
                  </a:rPr>
                  <a:t>!</a:t>
                </a:r>
              </a:p>
              <a:p>
                <a:pPr marL="708660" lvl="2">
                  <a:buClr>
                    <a:schemeClr val="accent1"/>
                  </a:buClr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𝐽</m:t>
                        </m:r>
                      </m:e>
                      <m:sup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hu-HU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hu-HU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𝐽</m:t>
                            </m:r>
                          </m:e>
                          <m:sup>
                            <m:r>
                              <a:rPr lang="hu-HU" b="0" i="1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lang="hu-HU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𝑀</m:t>
                            </m:r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e>
                        </m:d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𝐽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hu-HU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hu-HU" i="1">
                                <a:latin typeface="Cambria Math"/>
                                <a:ea typeface="Cambria Math"/>
                              </a:rPr>
                              <m:t>𝑀</m:t>
                            </m:r>
                          </m:e>
                        </m:d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hu-HU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𝐽</m:t>
                        </m:r>
                      </m:e>
                      <m:sup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hu-H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</m:d>
                  </m:oMath>
                </a14:m>
                <a:endParaRPr lang="hu-HU" dirty="0" smtClean="0">
                  <a:ea typeface="Cambria Math"/>
                </a:endParaRPr>
              </a:p>
              <a:p>
                <a:pPr marL="342900" lvl="1">
                  <a:buClr>
                    <a:schemeClr val="accent1"/>
                  </a:buClr>
                </a:pPr>
                <a:endParaRPr lang="hu-HU" dirty="0">
                  <a:ea typeface="Cambria Math"/>
                </a:endParaRPr>
              </a:p>
              <a:p>
                <a:pPr marL="342900" lvl="1">
                  <a:buClr>
                    <a:schemeClr val="accent1"/>
                  </a:buClr>
                </a:pPr>
                <a:r>
                  <a:rPr lang="en-US" dirty="0">
                    <a:ea typeface="Cambria Math"/>
                  </a:rPr>
                  <a:t>The </a:t>
                </a:r>
                <a:r>
                  <a:rPr lang="en-US" dirty="0" smtClean="0">
                    <a:ea typeface="Cambria Math"/>
                  </a:rPr>
                  <a:t>state-changes </a:t>
                </a:r>
                <a:r>
                  <a:rPr lang="en-US" dirty="0">
                    <a:ea typeface="Cambria Math"/>
                  </a:rPr>
                  <a:t>in the </a:t>
                </a:r>
                <a:r>
                  <a:rPr lang="en-US" dirty="0" err="1" smtClean="0">
                    <a:ea typeface="Cambria Math"/>
                  </a:rPr>
                  <a:t>pseudoinverse</a:t>
                </a:r>
                <a:r>
                  <a:rPr lang="en-US" dirty="0" smtClean="0">
                    <a:ea typeface="Cambria Math"/>
                  </a:rPr>
                  <a:t> </a:t>
                </a:r>
                <a:r>
                  <a:rPr lang="en-US" dirty="0">
                    <a:ea typeface="Cambria Math"/>
                  </a:rPr>
                  <a:t>are minimal, so we get the possible movements in which the relative velocity of the bones in the joints is minimal</a:t>
                </a:r>
                <a:r>
                  <a:rPr lang="hu-HU" dirty="0" smtClean="0">
                    <a:ea typeface="Cambria Math"/>
                  </a:rPr>
                  <a:t>.</a:t>
                </a:r>
              </a:p>
              <a:p>
                <a:pPr marL="342900" lvl="1">
                  <a:buClr>
                    <a:schemeClr val="accent1"/>
                  </a:buClr>
                </a:pPr>
                <a:r>
                  <a:rPr lang="hu-HU" dirty="0" err="1" smtClean="0">
                    <a:ea typeface="Cambria Math"/>
                  </a:rPr>
                  <a:t>Iterat</a:t>
                </a:r>
                <a:r>
                  <a:rPr lang="en-US" dirty="0" err="1" smtClean="0">
                    <a:ea typeface="Cambria Math"/>
                  </a:rPr>
                  <a:t>ive</a:t>
                </a:r>
                <a:r>
                  <a:rPr lang="en-US" dirty="0" smtClean="0">
                    <a:ea typeface="Cambria Math"/>
                  </a:rPr>
                  <a:t> solution</a:t>
                </a:r>
                <a:r>
                  <a:rPr lang="hu-HU" dirty="0" smtClean="0">
                    <a:ea typeface="Cambria Math"/>
                  </a:rPr>
                  <a:t>: </a:t>
                </a:r>
                <a:r>
                  <a:rPr lang="en-US" dirty="0" smtClean="0">
                    <a:ea typeface="Cambria Math"/>
                  </a:rPr>
                  <a:t>in time moment</a:t>
                </a:r>
                <a:r>
                  <a:rPr lang="hu-HU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hu-HU" dirty="0" smtClean="0">
                    <a:ea typeface="Cambria Math"/>
                  </a:rPr>
                  <a:t> </a:t>
                </a:r>
                <a:r>
                  <a:rPr lang="en-US" dirty="0" smtClean="0">
                    <a:ea typeface="Cambria Math"/>
                  </a:rPr>
                  <a:t>all factors are known</a:t>
                </a:r>
                <a:r>
                  <a:rPr lang="hu-HU" dirty="0" smtClean="0">
                    <a:ea typeface="Cambria Math"/>
                  </a:rPr>
                  <a:t>. </a:t>
                </a:r>
                <a:r>
                  <a:rPr lang="en-US" dirty="0">
                    <a:ea typeface="Cambria Math"/>
                  </a:rPr>
                  <a:t>The </a:t>
                </a:r>
                <a:r>
                  <a:rPr lang="en-US" dirty="0" smtClean="0">
                    <a:ea typeface="Cambria Math"/>
                  </a:rPr>
                  <a:t>end effector </a:t>
                </a:r>
                <a:r>
                  <a:rPr lang="en-US" dirty="0">
                    <a:ea typeface="Cambria Math"/>
                  </a:rPr>
                  <a:t>is moved in small steps on the prescribed track, and in each step we calculate the change of state using the </a:t>
                </a:r>
                <a:r>
                  <a:rPr lang="en-US" dirty="0" err="1" smtClean="0">
                    <a:ea typeface="Cambria Math"/>
                  </a:rPr>
                  <a:t>Jacobian</a:t>
                </a:r>
                <a:r>
                  <a:rPr lang="en-US" dirty="0" smtClean="0">
                    <a:ea typeface="Cambria Math"/>
                  </a:rPr>
                  <a:t> </a:t>
                </a:r>
                <a:r>
                  <a:rPr lang="en-US" dirty="0">
                    <a:ea typeface="Cambria Math"/>
                  </a:rPr>
                  <a:t>matrix's </a:t>
                </a:r>
                <a:r>
                  <a:rPr lang="en-US" dirty="0" err="1" smtClean="0">
                    <a:ea typeface="Cambria Math"/>
                  </a:rPr>
                  <a:t>pseudoinverse</a:t>
                </a:r>
                <a:r>
                  <a:rPr lang="en-US" dirty="0" smtClean="0">
                    <a:ea typeface="Cambria Math"/>
                  </a:rPr>
                  <a:t>.</a:t>
                </a:r>
                <a:endParaRPr lang="en-US" dirty="0">
                  <a:ea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35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675E47"/>
                </a:solidFill>
              </a:rPr>
              <a:t>The </a:t>
            </a:r>
            <a:r>
              <a:rPr lang="hu-HU" b="1" dirty="0" err="1" smtClean="0">
                <a:solidFill>
                  <a:srgbClr val="675E47"/>
                </a:solidFill>
              </a:rPr>
              <a:t>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lang="hu-HU" sz="160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𝑒</m:t>
                    </m:r>
                    <m:r>
                      <a:rPr lang="hu-HU" sz="160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=</m:t>
                    </m:r>
                    <m:r>
                      <a:rPr lang="hu-HU" sz="160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𝑒</m:t>
                    </m:r>
                    <m:r>
                      <a:rPr lang="hu-HU" sz="160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hu-HU" sz="16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</m:ctrlPr>
                      </m:sSubPr>
                      <m:e>
                        <m:r>
                          <a:rPr lang="hu-HU" sz="160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hu-HU" sz="160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𝑠𝑡𝑎𝑟𝑡</m:t>
                        </m:r>
                      </m:sub>
                    </m:sSub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)</m:t>
                    </m:r>
                  </m:oMath>
                </a14:m>
                <a:r>
                  <a:rPr lang="hu-HU" sz="16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 </a:t>
                </a:r>
                <a14:m>
                  <m:oMath xmlns:m="http://schemas.openxmlformats.org/officeDocument/2006/math"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𝜃</m:t>
                    </m:r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=</m:t>
                    </m:r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𝜃</m:t>
                    </m:r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hu-HU" sz="16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</m:ctrlPr>
                      </m:sSubPr>
                      <m:e>
                        <m:r>
                          <a:rPr lang="hu-HU" sz="160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hu-HU" sz="160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𝑠𝑡𝑎𝑟𝑡</m:t>
                        </m:r>
                      </m:sub>
                    </m:sSub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)</m:t>
                    </m:r>
                  </m:oMath>
                </a14:m>
                <a:r>
                  <a:rPr lang="hu-HU" sz="16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r>
                  <a:rPr lang="hu-HU" sz="1600" dirty="0" err="1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for</a:t>
                </a:r>
                <a:r>
                  <a:rPr lang="hu-HU" sz="16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(</a:t>
                </a:r>
                <a14:m>
                  <m:oMath xmlns:m="http://schemas.openxmlformats.org/officeDocument/2006/math"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𝑡</m:t>
                    </m:r>
                    <m:r>
                      <a:rPr lang="hu-HU" sz="1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sz="16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</m:ctrlPr>
                      </m:sSubPr>
                      <m:e>
                        <m:r>
                          <a:rPr lang="hu-HU" sz="160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hu-HU" sz="160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𝑠𝑡𝑎𝑟𝑡</m:t>
                        </m:r>
                      </m:sub>
                    </m:sSub>
                  </m:oMath>
                </a14:m>
                <a:r>
                  <a:rPr lang="hu-HU" sz="16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 </a:t>
                </a:r>
                <a14:m>
                  <m:oMath xmlns:m="http://schemas.openxmlformats.org/officeDocument/2006/math">
                    <m:r>
                      <a:rPr lang="hu-HU" sz="1600" b="0" i="1" dirty="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𝑡</m:t>
                    </m:r>
                    <m:r>
                      <a:rPr lang="hu-HU" sz="1600" b="0" i="1" dirty="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hu-HU" sz="1600" b="0" i="1" dirty="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hu-HU" sz="1600" b="0" i="1" dirty="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hu-HU" sz="1600" b="0" i="1" dirty="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  <a:ea typeface="Cambria Math"/>
                          </a:rPr>
                          <m:t>𝑒𝑛𝑑</m:t>
                        </m:r>
                      </m:sub>
                    </m:sSub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 </a:t>
                </a:r>
                <a14:m>
                  <m:oMath xmlns:m="http://schemas.openxmlformats.org/officeDocument/2006/math">
                    <m:r>
                      <a:rPr lang="hu-HU" sz="1600" b="0" i="1" dirty="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𝑡</m:t>
                    </m:r>
                    <m:r>
                      <a:rPr lang="hu-HU" sz="1600" b="0" i="1" dirty="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+=∆</m:t>
                    </m:r>
                    <m:r>
                      <a:rPr lang="hu-HU" sz="1600" b="0" i="1" dirty="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)</a:t>
                </a:r>
              </a:p>
              <a:p>
                <a:r>
                  <a:rPr lang="en-US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{</a:t>
                </a:r>
              </a:p>
              <a:p>
                <a:pPr lvl="1"/>
                <a:r>
                  <a:rPr lang="ro-RO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ea typeface="Cambria Math"/>
                  </a:rPr>
                  <a:t>Calculating the</a:t>
                </a:r>
                <a:r>
                  <a:rPr lang="en-US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ea typeface="Cambria Math"/>
                  </a:rPr>
                  <a:t> </a:t>
                </a:r>
                <a:r>
                  <a:rPr lang="en-US" sz="1600" dirty="0">
                    <a:solidFill>
                      <a:srgbClr val="000000"/>
                    </a:solidFill>
                    <a:highlight>
                      <a:srgbClr val="FFFFFF"/>
                    </a:highlight>
                    <a:ea typeface="Cambria Math"/>
                  </a:rPr>
                  <a:t>transformation </a:t>
                </a:r>
                <a:r>
                  <a:rPr lang="en-US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ea typeface="Cambria Math"/>
                  </a:rPr>
                  <a:t>matrices</a:t>
                </a:r>
                <a:r>
                  <a:rPr lang="ro-RO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ea typeface="Cambria Math"/>
                  </a:rPr>
                  <a:t> based on </a:t>
                </a:r>
                <a:r>
                  <a:rPr lang="en-US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pPr lvl="1"/>
                <a:r>
                  <a:rPr lang="hu-HU" sz="1600" dirty="0" err="1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Drawing</a:t>
                </a:r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pPr lvl="1"/>
                <a:r>
                  <a:rPr lang="hu-HU" sz="1600" dirty="0" err="1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Calculating</a:t>
                </a:r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 </a:t>
                </a:r>
                <a:r>
                  <a:rPr lang="hu-HU" sz="1600" dirty="0" err="1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the</a:t>
                </a:r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 </a:t>
                </a:r>
                <a:r>
                  <a:rPr lang="hu-HU" sz="1600" dirty="0" err="1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Jacobian-matric</a:t>
                </a:r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 </a:t>
                </a:r>
                <a14:m>
                  <m:oMath xmlns:m="http://schemas.openxmlformats.org/officeDocument/2006/math"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𝐽</m:t>
                    </m:r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pPr lvl="1"/>
                <a:r>
                  <a:rPr lang="hu-HU" sz="1600" dirty="0" err="1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Calculating</a:t>
                </a:r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 </a:t>
                </a:r>
                <a:r>
                  <a:rPr lang="hu-HU" sz="1600" dirty="0" err="1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the</a:t>
                </a:r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 </a:t>
                </a:r>
                <a:r>
                  <a:rPr lang="hu-HU" sz="1600" dirty="0" err="1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pseudoinverse</a:t>
                </a:r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sz="1600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</m:ctrlPr>
                      </m:sSupPr>
                      <m:e>
                        <m:r>
                          <a:rPr lang="hu-HU" sz="1600" b="0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hu-HU" sz="1600" b="0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pPr lvl="1"/>
                <a:r>
                  <a:rPr lang="ro-RO" sz="1600" b="0" dirty="0" smtClean="0">
                    <a:solidFill>
                      <a:srgbClr val="000000"/>
                    </a:solidFill>
                    <a:highlight>
                      <a:srgbClr val="FFFFFF"/>
                    </a:highlight>
                  </a:rPr>
                  <a:t>Calculating  </a:t>
                </a:r>
                <a14:m>
                  <m:oMath xmlns:m="http://schemas.openxmlformats.org/officeDocument/2006/math"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𝑒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(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𝑡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+∆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𝑡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)</m:t>
                    </m:r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∆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𝑒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hu-HU" sz="1600" dirty="0">
                    <a:solidFill>
                      <a:srgbClr val="000000"/>
                    </a:solidFill>
                    <a:highlight>
                      <a:srgbClr val="FFFFFF"/>
                    </a:highlight>
                  </a:rPr>
                  <a:t> </a:t>
                </a:r>
                <a14:m>
                  <m:oMath xmlns:m="http://schemas.openxmlformats.org/officeDocument/2006/math">
                    <m:r>
                      <a:rPr lang="hu-HU" sz="1600" i="1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𝑒</m:t>
                    </m:r>
                    <m:d>
                      <m:dPr>
                        <m:ctrlPr>
                          <a:rPr lang="hu-HU" sz="16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</m:ctrlPr>
                      </m:dPr>
                      <m:e>
                        <m:r>
                          <a:rPr lang="hu-HU" sz="16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𝑡</m:t>
                        </m:r>
                        <m:r>
                          <a:rPr lang="hu-HU" sz="16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</a:rPr>
                          <m:t>+∆</m:t>
                        </m:r>
                        <m:r>
                          <a:rPr lang="hu-HU" sz="16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−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𝑒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(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𝑡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</a:rPr>
                      <m:t>)</m:t>
                    </m:r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hu-HU" sz="160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∆</m:t>
                    </m:r>
                    <m:r>
                      <a:rPr lang="hu-HU" sz="160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𝜃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hu-HU" sz="1600" b="0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sz="1600" b="0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  <a:ea typeface="Cambria Math"/>
                          </a:rPr>
                          <m:t>𝐽</m:t>
                        </m:r>
                      </m:e>
                      <m:sup>
                        <m:r>
                          <a:rPr lang="hu-HU" sz="1600" b="0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∙∆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𝑒</m:t>
                    </m:r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hu-HU" sz="160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𝜃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+=∆</m:t>
                    </m:r>
                    <m:r>
                      <a:rPr lang="hu-HU" sz="1600" b="0" i="1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hu-HU" sz="1600" dirty="0" smtClean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;</a:t>
                </a:r>
                <a:endParaRPr lang="en-US" sz="1600" dirty="0" smtClean="0">
                  <a:solidFill>
                    <a:srgbClr val="000000"/>
                  </a:solidFill>
                  <a:highlight>
                    <a:srgbClr val="FFFFFF"/>
                  </a:highlight>
                  <a:latin typeface="Consolas"/>
                </a:endParaRPr>
              </a:p>
              <a:p>
                <a:r>
                  <a:rPr lang="en-US" sz="16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onsolas"/>
                  </a:rPr>
                  <a:t>}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77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Correction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342900" lvl="1">
                  <a:buClr>
                    <a:schemeClr val="accent1"/>
                  </a:buClr>
                </a:pPr>
                <a:r>
                  <a:rPr lang="hu-HU" sz="2400" b="1" dirty="0" smtClean="0">
                    <a:solidFill>
                      <a:srgbClr val="C00000"/>
                    </a:solidFill>
                  </a:rPr>
                  <a:t>Damped </a:t>
                </a:r>
                <a:r>
                  <a:rPr lang="hu-HU" sz="2400" b="1" dirty="0" err="1">
                    <a:solidFill>
                      <a:srgbClr val="C00000"/>
                    </a:solidFill>
                  </a:rPr>
                  <a:t>Least</a:t>
                </a:r>
                <a:r>
                  <a:rPr lang="hu-HU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C00000"/>
                    </a:solidFill>
                  </a:rPr>
                  <a:t>Squares</a:t>
                </a:r>
                <a:endParaRPr lang="hu-HU" sz="2400" b="1" dirty="0" smtClean="0">
                  <a:solidFill>
                    <a:srgbClr val="C00000"/>
                  </a:solidFill>
                </a:endParaRPr>
              </a:p>
              <a:p>
                <a:pPr marL="342900" lvl="1">
                  <a:buClr>
                    <a:schemeClr val="accent1"/>
                  </a:buClr>
                </a:pPr>
                <a:r>
                  <a:rPr lang="en-US" sz="2400" dirty="0"/>
                  <a:t>The </a:t>
                </a:r>
                <a:r>
                  <a:rPr lang="en-US" sz="2400" dirty="0" err="1"/>
                  <a:t>Levenberg</a:t>
                </a:r>
                <a:r>
                  <a:rPr lang="en-US" sz="2400" dirty="0"/>
                  <a:t>–Marquardt algorithm (LMA or just LM), also known as the damped least-squares (DLS) method, is used to solve non-linear least squares problems. These minimization problems arise especially in least squares curve fitting</a:t>
                </a:r>
                <a:r>
                  <a:rPr lang="en-US" sz="2400" dirty="0" smtClean="0"/>
                  <a:t>.</a:t>
                </a:r>
              </a:p>
              <a:p>
                <a:pPr marL="342900" lvl="1">
                  <a:buClr>
                    <a:schemeClr val="accent1"/>
                  </a:buClr>
                </a:pPr>
                <a:r>
                  <a:rPr lang="en-US" sz="2400" dirty="0" smtClean="0"/>
                  <a:t>Instead of </a:t>
                </a:r>
                <a14:m>
                  <m:oMath xmlns:m="http://schemas.openxmlformats.org/officeDocument/2006/math">
                    <m:r>
                      <a:rPr lang="hu-HU" sz="24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hu-HU" sz="2400" i="1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US" sz="2400" dirty="0" smtClean="0"/>
                  <a:t>, we minimalize</a:t>
                </a:r>
                <a:r>
                  <a:rPr lang="hu-HU" sz="2400" dirty="0" smtClean="0"/>
                  <a:t>:</a:t>
                </a:r>
              </a:p>
              <a:p>
                <a:pPr marL="708660" lvl="2">
                  <a:buClr>
                    <a:schemeClr val="accent1"/>
                  </a:buClr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hu-HU" sz="24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hu-HU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hu-HU" sz="2400" i="1">
                                <a:latin typeface="Cambria Math"/>
                              </a:rPr>
                              <m:t>𝐽</m:t>
                            </m:r>
                            <m:r>
                              <a:rPr lang="hu-HU" sz="2400" i="1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hu-HU" sz="24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  <m:r>
                              <a:rPr lang="hu-HU" sz="24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hu-HU" sz="2400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hu-HU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hu-HU" sz="2400" b="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hu-HU" sz="24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hu-HU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sz="2400" b="0" i="1" smtClean="0">
                                <a:latin typeface="Cambria Math"/>
                                <a:ea typeface="Cambria Math"/>
                              </a:rPr>
                              <m:t>Δ</m:t>
                            </m:r>
                            <m:r>
                              <a:rPr lang="el-GR" sz="2400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d>
                      </m:e>
                      <m:sup>
                        <m:r>
                          <a:rPr lang="hu-HU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hu-HU" sz="2400" dirty="0" smtClean="0"/>
              </a:p>
              <a:p>
                <a:pPr marL="708660" lvl="2">
                  <a:buClr>
                    <a:schemeClr val="accent1"/>
                  </a:buClr>
                </a:pPr>
                <a:r>
                  <a:rPr lang="en-US" sz="2400" dirty="0" smtClean="0"/>
                  <a:t>w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here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sz="2400" i="1" smtClean="0">
                        <a:latin typeface="Cambria Math"/>
                        <a:ea typeface="Cambria Math"/>
                      </a:rPr>
                      <m:t>𝜆</m:t>
                    </m:r>
                    <m:r>
                      <a:rPr lang="hu-HU" sz="24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hu-HU" sz="2400" i="1" smtClean="0">
                        <a:latin typeface="Cambria Math"/>
                        <a:ea typeface="Cambria Math"/>
                      </a:rPr>
                      <m:t>ℝ</m:t>
                    </m:r>
                    <m:r>
                      <a:rPr lang="hu-HU" sz="24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a damping constant depending on the target position and chosen so that the solution </a:t>
                </a:r>
                <a:r>
                  <a:rPr lang="en-US" sz="2400" dirty="0" smtClean="0"/>
                  <a:t>be numerically </a:t>
                </a:r>
                <a:r>
                  <a:rPr lang="en-US" sz="2400" dirty="0"/>
                  <a:t>stable</a:t>
                </a:r>
                <a:r>
                  <a:rPr lang="hu-HU" sz="2400" dirty="0" smtClean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17" r="-112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386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Cyclic Coordinate Descent (CCD)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sz="2000" dirty="0" smtClean="0"/>
                  <a:t>In order to move the end effector </a:t>
                </a:r>
                <a:r>
                  <a:rPr lang="en-US" sz="2000" dirty="0"/>
                  <a:t>to the optimal position, the joints must be rotated with the unknown </a:t>
                </a:r>
                <a:r>
                  <a:rPr lang="en-US" sz="2000" dirty="0" smtClean="0"/>
                  <a:t>angle</a:t>
                </a:r>
                <a:r>
                  <a:rPr lang="hu-HU" sz="2000" dirty="0" smtClean="0"/>
                  <a:t>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hu-HU" sz="2000" dirty="0"/>
                  <a:t>.</a:t>
                </a:r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|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dirty="0">
                        <a:latin typeface="Cambria Math"/>
                      </a:rPr>
                      <m:t>|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|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dirty="0">
                        <a:latin typeface="Cambria Math"/>
                      </a:rPr>
                      <m:t>|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be the lengths of vectors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/>
                  <a:t>, and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/>
                      </a:rPr>
                      <m:t>𝜃</m:t>
                    </m:r>
                  </m:oMath>
                </a14:m>
                <a:r>
                  <a:rPr lang="el-GR" sz="2000" dirty="0"/>
                  <a:t> </a:t>
                </a:r>
                <a:r>
                  <a:rPr lang="en-US" sz="2000" dirty="0"/>
                  <a:t>the angle they have </a:t>
                </a:r>
                <a:r>
                  <a:rPr lang="en-US" sz="2000" dirty="0" smtClean="0"/>
                  <a:t>closed.</a:t>
                </a:r>
              </a:p>
              <a:p>
                <a:r>
                  <a:rPr lang="en-US" sz="2000" dirty="0" smtClean="0"/>
                  <a:t>Then the scalar product is</a:t>
                </a:r>
                <a:r>
                  <a:rPr lang="hu-HU" sz="2000" dirty="0" smtClean="0"/>
                  <a:t>:</a:t>
                </a:r>
                <a:endParaRPr lang="hu-HU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hu-HU" sz="1800" i="1" dirty="0" smtClean="0">
                        <a:latin typeface="Cambria Math"/>
                      </a:rPr>
                      <m:t>𝑎</m:t>
                    </m:r>
                    <m:r>
                      <a:rPr lang="hu-HU" sz="1800" i="1" dirty="0">
                        <a:latin typeface="Cambria Math"/>
                      </a:rPr>
                      <m:t>·</m:t>
                    </m:r>
                    <m:r>
                      <a:rPr lang="pt-BR" sz="1800" i="1" dirty="0">
                        <a:latin typeface="Cambria Math"/>
                      </a:rPr>
                      <m:t>𝑏</m:t>
                    </m:r>
                    <m:r>
                      <a:rPr lang="pt-BR" sz="1800" i="1" dirty="0">
                        <a:latin typeface="Cambria Math"/>
                      </a:rPr>
                      <m:t> =| </m:t>
                    </m:r>
                    <m:r>
                      <a:rPr lang="pt-BR" sz="1800" i="1" dirty="0">
                        <a:latin typeface="Cambria Math"/>
                      </a:rPr>
                      <m:t>𝑎</m:t>
                    </m:r>
                    <m:r>
                      <a:rPr lang="pt-BR" sz="1800" i="1" dirty="0">
                        <a:latin typeface="Cambria Math"/>
                      </a:rPr>
                      <m:t> || </m:t>
                    </m:r>
                    <m:r>
                      <a:rPr lang="pt-BR" sz="1800" i="1" dirty="0">
                        <a:latin typeface="Cambria Math"/>
                      </a:rPr>
                      <m:t>𝑏</m:t>
                    </m:r>
                    <m:r>
                      <a:rPr lang="pt-BR" sz="1800" i="1" dirty="0">
                        <a:latin typeface="Cambria Math"/>
                      </a:rPr>
                      <m:t> | </m:t>
                    </m:r>
                    <m:r>
                      <m:rPr>
                        <m:sty m:val="p"/>
                      </m:rPr>
                      <a:rPr lang="pt-BR" sz="1800" i="1" dirty="0">
                        <a:latin typeface="Cambria Math"/>
                      </a:rPr>
                      <m:t>cos</m:t>
                    </m:r>
                    <m:r>
                      <a:rPr lang="el-GR" sz="1800" i="1" dirty="0">
                        <a:latin typeface="Cambria Math"/>
                      </a:rPr>
                      <m:t>⁡</m:t>
                    </m:r>
                    <m:r>
                      <a:rPr lang="el-GR" sz="1800" i="1" dirty="0">
                        <a:latin typeface="Cambria Math"/>
                      </a:rPr>
                      <m:t>𝜃</m:t>
                    </m:r>
                  </m:oMath>
                </a14:m>
                <a:endParaRPr lang="hu-HU" sz="1800" dirty="0"/>
              </a:p>
              <a:p>
                <a:r>
                  <a:rPr lang="en-US" sz="2000" dirty="0"/>
                  <a:t>From here we can determine the magnitude of the angle and its direction </a:t>
                </a:r>
                <a:r>
                  <a:rPr lang="en-US" sz="2000" dirty="0" smtClean="0"/>
                  <a:t>from</a:t>
                </a:r>
                <a:r>
                  <a:rPr lang="hu-HU" sz="2000" dirty="0" smtClean="0"/>
                  <a:t>:</a:t>
                </a:r>
                <a:endParaRPr lang="hu-HU" sz="2000" dirty="0"/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×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>
                        <a:latin typeface="Cambria Math"/>
                      </a:rPr>
                      <m:t> =| 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dirty="0">
                        <a:latin typeface="Cambria Math"/>
                      </a:rPr>
                      <m:t> || 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dirty="0">
                        <a:latin typeface="Cambria Math"/>
                      </a:rPr>
                      <m:t> |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l-GR" sz="2000" i="1" dirty="0">
                        <a:latin typeface="Cambria Math"/>
                      </a:rPr>
                      <m:t>⁡</m:t>
                    </m:r>
                    <m:r>
                      <a:rPr lang="el-GR" sz="2000" i="1" dirty="0">
                        <a:latin typeface="Cambria Math"/>
                      </a:rPr>
                      <m:t>𝜃</m:t>
                    </m:r>
                    <m:r>
                      <a:rPr lang="el-GR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𝑛</m:t>
                    </m:r>
                  </m:oMath>
                </a14:m>
                <a:endParaRPr lang="hu-HU" sz="2000" dirty="0"/>
              </a:p>
              <a:p>
                <a:r>
                  <a:rPr lang="en-US" sz="2000" dirty="0" smtClean="0"/>
                  <a:t>Where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hu-HU" sz="2000" dirty="0"/>
                  <a:t> </a:t>
                </a:r>
                <a:r>
                  <a:rPr lang="en-US" sz="2000" dirty="0" smtClean="0"/>
                  <a:t>is</a:t>
                </a:r>
                <a:r>
                  <a:rPr lang="hu-HU" sz="2000" dirty="0"/>
                  <a:t> perpendicular unit </a:t>
                </a:r>
                <a:r>
                  <a:rPr lang="hu-HU" sz="2000" dirty="0" err="1" smtClean="0"/>
                  <a:t>vector</a:t>
                </a:r>
                <a:r>
                  <a:rPr lang="en-US" sz="2000" dirty="0" smtClean="0"/>
                  <a:t> on</a:t>
                </a:r>
                <a:r>
                  <a:rPr lang="hu-HU" sz="2000" dirty="0" smtClean="0"/>
                  <a:t>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hu-HU" sz="2000" dirty="0"/>
                  <a:t>,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/>
                  <a:t>. </a:t>
                </a:r>
                <a:r>
                  <a:rPr lang="en-US" sz="2000" dirty="0" smtClean="0"/>
                  <a:t>Direction: the </a:t>
                </a:r>
                <a:r>
                  <a:rPr lang="en-US" sz="2000" dirty="0"/>
                  <a:t>right hand rule</a:t>
                </a:r>
                <a:r>
                  <a:rPr lang="hu-HU" sz="2000" dirty="0" smtClean="0"/>
                  <a:t>.</a:t>
                </a:r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𝑗</m:t>
                    </m:r>
                  </m:oMath>
                </a14:m>
                <a:r>
                  <a:rPr lang="hu-HU" sz="2000" dirty="0" smtClean="0"/>
                  <a:t> </a:t>
                </a:r>
                <a:r>
                  <a:rPr lang="en-US" sz="2000" dirty="0" smtClean="0"/>
                  <a:t>the position of actual joint</a:t>
                </a:r>
                <a:r>
                  <a:rPr lang="hu-HU" sz="2000" dirty="0" smtClean="0"/>
                  <a:t>,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𝑒</m:t>
                    </m:r>
                  </m:oMath>
                </a14:m>
                <a:r>
                  <a:rPr lang="hu-HU" sz="2000" dirty="0" smtClean="0"/>
                  <a:t> </a:t>
                </a:r>
                <a:r>
                  <a:rPr lang="en-US" sz="2000" dirty="0" smtClean="0"/>
                  <a:t>the position of end effector</a:t>
                </a:r>
                <a:r>
                  <a:rPr lang="hu-HU" sz="2000" dirty="0" smtClean="0"/>
                  <a:t>,</a:t>
                </a:r>
                <a:r>
                  <a:rPr lang="en-US" sz="2000" dirty="0" smtClean="0"/>
                  <a:t> and</a:t>
                </a:r>
                <a:r>
                  <a:rPr lang="hu-HU" sz="2000" dirty="0" smtClean="0"/>
                  <a:t>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hu-HU" sz="2000" dirty="0" smtClean="0"/>
                  <a:t> </a:t>
                </a:r>
                <a:r>
                  <a:rPr lang="en-US" sz="2000" dirty="0" smtClean="0"/>
                  <a:t>the target position</a:t>
                </a:r>
                <a:r>
                  <a:rPr lang="hu-HU" sz="2000" dirty="0" smtClean="0"/>
                  <a:t>. </a:t>
                </a:r>
              </a:p>
              <a:p>
                <a:r>
                  <a:rPr lang="en-US" sz="2000" dirty="0" smtClean="0"/>
                  <a:t>We must to finde the angle </a:t>
                </a:r>
                <a14:m>
                  <m:oMath xmlns:m="http://schemas.openxmlformats.org/officeDocument/2006/math">
                    <m:r>
                      <a:rPr lang="hu-HU" sz="2000" i="1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hu-HU" sz="2000" dirty="0" smtClean="0"/>
                  <a:t>, </a:t>
                </a:r>
                <a:r>
                  <a:rPr lang="en-US" sz="2000" dirty="0" smtClean="0"/>
                  <a:t>to rotate</a:t>
                </a:r>
                <a:r>
                  <a:rPr lang="hu-HU" sz="2000" dirty="0" smtClean="0"/>
                  <a:t>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sz="2000" dirty="0" smtClean="0"/>
                  <a:t> around</a:t>
                </a:r>
                <a:r>
                  <a:rPr lang="hu-HU" sz="2000" dirty="0" smtClean="0"/>
                  <a:t>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𝑗</m:t>
                    </m:r>
                  </m:oMath>
                </a14:m>
                <a:r>
                  <a:rPr lang="hu-HU" sz="2000" dirty="0" smtClean="0"/>
                  <a:t> </a:t>
                </a:r>
                <a:r>
                  <a:rPr lang="en-US" sz="2000" dirty="0" smtClean="0"/>
                  <a:t>to reach the line </a:t>
                </a:r>
                <a:r>
                  <a:rPr lang="hu-HU" sz="2000" dirty="0" smtClean="0"/>
                  <a:t> </a:t>
                </a:r>
                <a14:m>
                  <m:oMath xmlns:m="http://schemas.openxmlformats.org/officeDocument/2006/math">
                    <m:r>
                      <a:rPr lang="hu-HU" sz="2000" i="1" dirty="0" smtClean="0">
                        <a:latin typeface="Cambria Math"/>
                      </a:rPr>
                      <m:t>(</m:t>
                    </m:r>
                    <m:r>
                      <a:rPr lang="hu-HU" sz="2000" i="1" dirty="0" err="1" smtClean="0">
                        <a:latin typeface="Cambria Math"/>
                      </a:rPr>
                      <m:t>𝑡</m:t>
                    </m:r>
                    <m:r>
                      <a:rPr lang="hu-HU" sz="2000" i="1" dirty="0" err="1" smtClean="0">
                        <a:latin typeface="Cambria Math"/>
                      </a:rPr>
                      <m:t>−</m:t>
                    </m:r>
                    <m:r>
                      <a:rPr lang="hu-HU" sz="2000" i="1" dirty="0" err="1" smtClean="0">
                        <a:latin typeface="Cambria Math"/>
                      </a:rPr>
                      <m:t>𝑗</m:t>
                    </m:r>
                    <m:r>
                      <a:rPr lang="hu-HU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hu-HU" sz="2000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hu-HU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hu-HU" sz="1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hu-HU" sz="18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  <m:r>
                          <a:rPr lang="hu-HU" sz="1800" b="0" i="1" smtClean="0">
                            <a:latin typeface="Cambria Math"/>
                            <a:ea typeface="Cambria Math"/>
                          </a:rPr>
                          <m:t>=</m:t>
                        </m:r>
                        <m:f>
                          <m:fPr>
                            <m:ctrlP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𝑗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)∙(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𝑗</m:t>
                            </m:r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  <m: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e>
                            </m:d>
                            <m:r>
                              <a:rPr lang="hu-HU" sz="1800" b="0" i="1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  <m: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hu-HU" sz="1800" b="0" i="1" smtClean="0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hu-HU" sz="1800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hu-HU" sz="1800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hu-HU" sz="1800" b="0" i="0" dirty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hu-HU" sz="1800" b="0" i="1" dirty="0" smtClean="0">
                            <a:latin typeface="Cambria Math"/>
                            <a:ea typeface="Cambria Math"/>
                          </a:rPr>
                          <m:t>𝜃</m:t>
                        </m:r>
                        <m:r>
                          <a:rPr lang="hu-HU" sz="1800" b="0" i="1" dirty="0" smtClean="0">
                            <a:latin typeface="Cambria Math"/>
                            <a:ea typeface="Cambria Math"/>
                          </a:rPr>
                          <m:t>=</m:t>
                        </m:r>
                        <m:f>
                          <m:fPr>
                            <m:ctrlPr>
                              <a:rPr lang="hu-HU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hu-HU" sz="1800" b="0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hu-HU" sz="1800" b="0" i="1" dirty="0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hu-HU" sz="1800" b="0" i="1" dirty="0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d>
                              <m:dPr>
                                <m:ctrlPr>
                                  <a:rPr lang="hu-HU" sz="1800" b="0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hu-HU" sz="1800" i="1" dirty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hu-HU" sz="1800" i="1" dirty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hu-HU" sz="1800" i="1" dirty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hu-HU" sz="1800" b="0" i="1" dirty="0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hu-HU" sz="1800" i="1" dirty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hu-HU" sz="1800" i="1" dirty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hu-HU" sz="1800" i="1" dirty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hu-HU" sz="1800" i="1" dirty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hu-HU" sz="1800" b="0" i="1" dirty="0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d>
                              <m:dPr>
                                <m:ctrlPr>
                                  <a:rPr lang="hu-HU" sz="1800" b="0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hu-HU" sz="1800" i="1" dirty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hu-HU" sz="1800" i="1" dirty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hu-HU" sz="1800" i="1" dirty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hu-HU" sz="1800" b="0" i="1" dirty="0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  <m: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e>
                            </m:d>
                            <m:r>
                              <a:rPr lang="hu-HU" sz="18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  <m: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hu-HU" sz="1800" i="1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652" r="-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9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The </a:t>
            </a:r>
            <a:r>
              <a:rPr lang="hu-HU" b="1" dirty="0" err="1" smtClean="0"/>
              <a:t>algorithm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To resolve a bone distance limit, </a:t>
                </a:r>
                <a:r>
                  <a:rPr lang="hu-HU" dirty="0" err="1" smtClean="0"/>
                  <a:t>we</a:t>
                </a:r>
                <a:r>
                  <a:rPr lang="hu-HU" dirty="0" smtClean="0"/>
                  <a:t> </a:t>
                </a:r>
                <a:r>
                  <a:rPr lang="en-US" dirty="0" smtClean="0"/>
                  <a:t>need </a:t>
                </a:r>
                <a:r>
                  <a:rPr lang="en-US" dirty="0"/>
                  <a:t>to consider the two endpoints and the limited length between them</a:t>
                </a:r>
                <a:r>
                  <a:rPr lang="en-US" dirty="0" smtClean="0"/>
                  <a:t>.</a:t>
                </a:r>
                <a:endParaRPr lang="hu-HU" dirty="0" smtClean="0"/>
              </a:p>
              <a:p>
                <a:r>
                  <a:rPr lang="en-US" dirty="0"/>
                  <a:t>We weight the bone </a:t>
                </a:r>
                <a:r>
                  <a:rPr lang="en-US" dirty="0" smtClean="0"/>
                  <a:t>endpoints.</a:t>
                </a:r>
                <a:r>
                  <a:rPr lang="hu-HU" dirty="0" smtClean="0"/>
                  <a:t> The </a:t>
                </a:r>
                <a:r>
                  <a:rPr lang="hu-HU" dirty="0" err="1" smtClean="0"/>
                  <a:t>number</a:t>
                </a:r>
                <a:r>
                  <a:rPr lang="hu-HU" dirty="0" smtClean="0"/>
                  <a:t> of </a:t>
                </a:r>
                <a:r>
                  <a:rPr lang="hu-HU" dirty="0" err="1" smtClean="0"/>
                  <a:t>joints</a:t>
                </a:r>
                <a:r>
                  <a:rPr lang="hu-HU" dirty="0" smtClean="0"/>
                  <a:t>, </a:t>
                </a:r>
                <a:r>
                  <a:rPr lang="hu-HU" dirty="0" err="1" smtClean="0"/>
                  <a:t>which</a:t>
                </a:r>
                <a:r>
                  <a:rPr lang="hu-HU" dirty="0" smtClean="0"/>
                  <a:t> </a:t>
                </a:r>
                <a:r>
                  <a:rPr lang="en-US" dirty="0" smtClean="0"/>
                  <a:t>will </a:t>
                </a:r>
                <a:r>
                  <a:rPr lang="en-US" dirty="0"/>
                  <a:t>move in the </a:t>
                </a:r>
                <a:r>
                  <a:rPr lang="en-US" dirty="0" smtClean="0"/>
                  <a:t>solution</a:t>
                </a:r>
                <a:r>
                  <a:rPr lang="hu-HU" dirty="0" smtClean="0"/>
                  <a:t>, </a:t>
                </a:r>
                <a:r>
                  <a:rPr lang="hu-HU" dirty="0" err="1" smtClean="0"/>
                  <a:t>depends</a:t>
                </a:r>
                <a:r>
                  <a:rPr lang="hu-HU" dirty="0" smtClean="0"/>
                  <a:t> </a:t>
                </a:r>
                <a:r>
                  <a:rPr lang="hu-HU" dirty="0" err="1" smtClean="0"/>
                  <a:t>on</a:t>
                </a:r>
                <a:r>
                  <a:rPr lang="hu-HU" dirty="0" smtClean="0"/>
                  <a:t> </a:t>
                </a:r>
                <a:r>
                  <a:rPr lang="hu-HU" dirty="0" err="1" smtClean="0"/>
                  <a:t>the</a:t>
                </a:r>
                <a:r>
                  <a:rPr lang="hu-HU" dirty="0" smtClean="0"/>
                  <a:t> </a:t>
                </a:r>
                <a:r>
                  <a:rPr lang="en-US" dirty="0"/>
                  <a:t>the size of the </a:t>
                </a:r>
                <a:r>
                  <a:rPr lang="en-US" dirty="0" smtClean="0"/>
                  <a:t>weight</a:t>
                </a:r>
                <a:r>
                  <a:rPr lang="hu-HU" dirty="0" smtClean="0"/>
                  <a:t>s of </a:t>
                </a:r>
                <a:r>
                  <a:rPr lang="hu-HU" dirty="0" err="1" smtClean="0"/>
                  <a:t>endpoits</a:t>
                </a:r>
                <a:r>
                  <a:rPr lang="en-US" dirty="0" smtClean="0"/>
                  <a:t>. </a:t>
                </a:r>
                <a:r>
                  <a:rPr lang="en-US" dirty="0"/>
                  <a:t>If an endpoint weighs zero, it does not move at all. If both endpoints receive the same weight, they move at equal distances</a:t>
                </a:r>
                <a:r>
                  <a:rPr lang="en-US" dirty="0" smtClean="0"/>
                  <a:t>.</a:t>
                </a:r>
                <a:endParaRPr lang="hu-HU" dirty="0" smtClean="0"/>
              </a:p>
              <a:p>
                <a:r>
                  <a:rPr lang="hu-HU" dirty="0" smtClean="0"/>
                  <a:t>The </a:t>
                </a:r>
                <a:r>
                  <a:rPr lang="hu-HU" dirty="0" err="1" smtClean="0"/>
                  <a:t>endpoints</a:t>
                </a:r>
                <a:r>
                  <a:rPr lang="hu-HU" dirty="0" smtClean="0"/>
                  <a:t> of a </a:t>
                </a:r>
                <a:r>
                  <a:rPr lang="hu-HU" dirty="0" err="1" smtClean="0"/>
                  <a:t>bone</a:t>
                </a:r>
                <a:r>
                  <a:rPr lang="hu-HU" dirty="0"/>
                  <a:t> </a:t>
                </a:r>
                <a14:m>
                  <m:oMath xmlns:m="http://schemas.openxmlformats.org/officeDocument/2006/math">
                    <m:r>
                      <a:rPr lang="hu-HU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hu-HU" dirty="0" smtClean="0"/>
                  <a:t> are </a:t>
                </a:r>
                <a14:m>
                  <m:oMath xmlns:m="http://schemas.openxmlformats.org/officeDocument/2006/math">
                    <m:r>
                      <a:rPr lang="hu-HU" i="1" dirty="0" smtClean="0">
                        <a:latin typeface="Cambria Math"/>
                      </a:rPr>
                      <m:t>𝑏</m:t>
                    </m:r>
                    <m:r>
                      <a:rPr lang="hu-HU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hu-HU" dirty="0" smtClean="0"/>
                  <a:t> and </a:t>
                </a:r>
                <a14:m>
                  <m:oMath xmlns:m="http://schemas.openxmlformats.org/officeDocument/2006/math">
                    <m:r>
                      <a:rPr lang="hu-HU" i="1" dirty="0" smtClean="0">
                        <a:latin typeface="Cambria Math"/>
                      </a:rPr>
                      <m:t>𝑏</m:t>
                    </m:r>
                    <m:r>
                      <a:rPr lang="hu-HU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hu-HU" dirty="0" smtClean="0"/>
                  <a:t>. </a:t>
                </a:r>
              </a:p>
              <a:p>
                <a:r>
                  <a:rPr lang="hu-HU" b="0" dirty="0" err="1" smtClean="0"/>
                  <a:t>Let</a:t>
                </a:r>
                <a:r>
                  <a:rPr lang="hu-HU" b="0" dirty="0" smtClean="0"/>
                  <a:t> 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𝑣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u-HU" dirty="0" smtClean="0"/>
                  <a:t>, </a:t>
                </a:r>
                <a14:m>
                  <m:oMath xmlns:m="http://schemas.openxmlformats.org/officeDocument/2006/math">
                    <m:r>
                      <a:rPr lang="hu-HU" b="0" i="1" dirty="0" smtClean="0">
                        <a:latin typeface="Cambria Math"/>
                      </a:rPr>
                      <m:t>𝑑</m:t>
                    </m:r>
                    <m:r>
                      <a:rPr lang="hu-HU" b="0" i="1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hu-HU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hu-HU" b="0" i="1" dirty="0" smtClean="0">
                            <a:latin typeface="Cambria Math"/>
                          </a:rPr>
                          <m:t>𝑣</m:t>
                        </m:r>
                        <m:r>
                          <a:rPr lang="hu-HU" b="0" i="1" dirty="0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hu-HU" b="0" i="1" dirty="0" smtClean="0">
                            <a:latin typeface="Cambria Math"/>
                            <a:ea typeface="Cambria Math"/>
                          </a:rPr>
                          <m:t>𝑣</m:t>
                        </m:r>
                      </m:e>
                    </m:rad>
                  </m:oMath>
                </a14:m>
                <a:r>
                  <a:rPr lang="hu-HU" dirty="0" smtClean="0"/>
                  <a:t>.</a:t>
                </a:r>
              </a:p>
              <a:p>
                <a:r>
                  <a:rPr lang="hu-HU" dirty="0" err="1" smtClean="0"/>
                  <a:t>Let</a:t>
                </a:r>
                <a:r>
                  <a:rPr lang="hu-HU" dirty="0" smtClean="0"/>
                  <a:t> 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𝑢</m:t>
                    </m:r>
                    <m:r>
                      <a:rPr lang="hu-HU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−</m:t>
                    </m:r>
                    <m:r>
                      <a:rPr lang="hu-HU" b="0" i="1" smtClean="0">
                        <a:latin typeface="Cambria Math"/>
                      </a:rPr>
                      <m:t>𝑑</m:t>
                    </m:r>
                    <m:r>
                      <a:rPr lang="hu-HU" b="0" i="1" smtClean="0">
                        <a:latin typeface="Cambria Math"/>
                      </a:rPr>
                      <m:t>)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𝑣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𝑑</m:t>
                        </m:r>
                      </m:den>
                    </m:f>
                  </m:oMath>
                </a14:m>
                <a:r>
                  <a:rPr lang="hu-HU" dirty="0" smtClean="0"/>
                  <a:t>.</a:t>
                </a:r>
              </a:p>
              <a:p>
                <a:r>
                  <a:rPr lang="hu-HU" dirty="0" err="1" smtClean="0"/>
                  <a:t>Then</a:t>
                </a:r>
                <a:r>
                  <a:rPr lang="hu-H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−</m:t>
                    </m:r>
                    <m:r>
                      <a:rPr lang="hu-HU" b="0" i="1" smtClean="0">
                        <a:latin typeface="Cambria Math"/>
                      </a:rPr>
                      <m:t>𝑢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hu-H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−</m:t>
                    </m:r>
                    <m:r>
                      <a:rPr lang="hu-HU" i="1">
                        <a:latin typeface="Cambria Math"/>
                      </a:rPr>
                      <m:t>𝑢</m:t>
                    </m:r>
                    <m:f>
                      <m:fPr>
                        <m:ctrlPr>
                          <a:rPr lang="hu-H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hu-H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hu-H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hu-H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hu-HU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5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Constraint </a:t>
            </a:r>
            <a:r>
              <a:rPr lang="en-US" b="1" dirty="0" smtClean="0"/>
              <a:t>Relaxation</a:t>
            </a:r>
            <a:r>
              <a:rPr lang="hu-HU" b="1" dirty="0" smtClean="0"/>
              <a:t> (CR)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algorithm is capable </a:t>
            </a:r>
            <a:r>
              <a:rPr lang="en-US" dirty="0" smtClean="0"/>
              <a:t>to calculate the </a:t>
            </a:r>
            <a:r>
              <a:rPr lang="en-US" dirty="0"/>
              <a:t>exact position of any bone </a:t>
            </a:r>
            <a:r>
              <a:rPr lang="en-US" dirty="0" smtClean="0"/>
              <a:t>in an arbitrary long kinematic chain, </a:t>
            </a:r>
            <a:r>
              <a:rPr lang="en-US" dirty="0"/>
              <a:t>and it is easy to implement in larger dimensions.</a:t>
            </a:r>
          </a:p>
          <a:p>
            <a:r>
              <a:rPr lang="en-US" dirty="0"/>
              <a:t>The kinematic chain of joints without rotational </a:t>
            </a:r>
            <a:r>
              <a:rPr lang="en-US" dirty="0" smtClean="0"/>
              <a:t>constraints can </a:t>
            </a:r>
            <a:r>
              <a:rPr lang="en-US" dirty="0"/>
              <a:t>also be understood as point clouds, with distances between points (definite length bones</a:t>
            </a:r>
            <a:r>
              <a:rPr lang="en-US" dirty="0" smtClean="0"/>
              <a:t>).</a:t>
            </a:r>
          </a:p>
          <a:p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stretching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 smtClean="0"/>
              <a:t>bones</a:t>
            </a:r>
            <a:r>
              <a:rPr lang="en-US" dirty="0" smtClean="0"/>
              <a:t> and </a:t>
            </a:r>
            <a:r>
              <a:rPr lang="en-US" dirty="0"/>
              <a:t>solve the distance </a:t>
            </a:r>
            <a:r>
              <a:rPr lang="en-US" dirty="0" smtClean="0"/>
              <a:t>limits, </a:t>
            </a:r>
            <a:r>
              <a:rPr lang="en-US" dirty="0"/>
              <a:t>we focus on solving the system</a:t>
            </a:r>
            <a:r>
              <a:rPr lang="hu-HU" dirty="0" smtClean="0"/>
              <a:t>. </a:t>
            </a:r>
          </a:p>
          <a:p>
            <a:r>
              <a:rPr lang="en-US" dirty="0"/>
              <a:t>The essence of the algorithm is to stretch the bones one by one to the target and then restore the original size to get closer to the solution.</a:t>
            </a:r>
            <a:endParaRPr lang="hu-HU" dirty="0"/>
          </a:p>
          <a:p>
            <a:r>
              <a:rPr lang="hu-HU" dirty="0" err="1"/>
              <a:t>Scaling</a:t>
            </a:r>
            <a:r>
              <a:rPr lang="hu-HU" dirty="0"/>
              <a:t> of </a:t>
            </a:r>
            <a:r>
              <a:rPr lang="hu-HU" dirty="0" err="1"/>
              <a:t>vectors</a:t>
            </a:r>
            <a:r>
              <a:rPr lang="hu-HU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7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CCD </a:t>
            </a:r>
            <a:r>
              <a:rPr lang="en-US" b="1" dirty="0" smtClean="0"/>
              <a:t>and </a:t>
            </a:r>
            <a:r>
              <a:rPr lang="hu-HU" b="1" dirty="0" smtClean="0"/>
              <a:t>CR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attached software compares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CCD </a:t>
            </a:r>
            <a:r>
              <a:rPr lang="en-US" dirty="0"/>
              <a:t>and CR algorithms to 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specified </a:t>
            </a:r>
            <a:r>
              <a:rPr lang="en-US" dirty="0"/>
              <a:t>number of bones</a:t>
            </a:r>
            <a:r>
              <a:rPr lang="en-US" dirty="0" smtClean="0"/>
              <a:t>.</a:t>
            </a:r>
          </a:p>
          <a:p>
            <a:r>
              <a:rPr lang="en-US" dirty="0"/>
              <a:t>The bone / joint system 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continuous.</a:t>
            </a:r>
          </a:p>
          <a:p>
            <a:r>
              <a:rPr lang="en-US" dirty="0"/>
              <a:t>There are no rotation restrictions</a:t>
            </a:r>
            <a:r>
              <a:rPr lang="hu-HU" dirty="0" smtClean="0"/>
              <a:t>.</a:t>
            </a:r>
          </a:p>
          <a:p>
            <a:r>
              <a:rPr lang="en-US" dirty="0"/>
              <a:t>The length of the bones can not change, so we only seem to extend the bones in the CR</a:t>
            </a:r>
            <a:r>
              <a:rPr lang="hu-HU" dirty="0" smtClean="0"/>
              <a:t>.</a:t>
            </a:r>
            <a:endParaRPr lang="en-US" dirty="0"/>
          </a:p>
        </p:txBody>
      </p:sp>
      <p:pic>
        <p:nvPicPr>
          <p:cNvPr id="4098" name="Picture 2">
            <a:hlinkClick r:id="rId2" action="ppaction://hlinkfile"/>
          </p:cNvPr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3664" y="514350"/>
            <a:ext cx="3493008" cy="2050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56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 err="1"/>
              <a:t>Gesture</a:t>
            </a:r>
            <a:r>
              <a:rPr lang="hu-HU" sz="3600" b="1" dirty="0"/>
              <a:t> </a:t>
            </a:r>
            <a:r>
              <a:rPr lang="hu-HU" sz="3600" b="1" dirty="0" err="1"/>
              <a:t>recognition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26760232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Kinect</a:t>
            </a:r>
            <a:endParaRPr lang="en-US" b="1" dirty="0"/>
          </a:p>
        </p:txBody>
      </p:sp>
      <p:pic>
        <p:nvPicPr>
          <p:cNvPr id="5" name="Picture 5" descr="Microsoft-Xbox-Kinec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6346" y="3187839"/>
            <a:ext cx="6820854" cy="1898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8" descr="Hh855355.k4w_sensor_small(en-us,IEB.10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3001" y="1085850"/>
            <a:ext cx="6677999" cy="21419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79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Kinect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Kinect</a:t>
            </a:r>
            <a:r>
              <a:rPr lang="en-US" dirty="0"/>
              <a:t> (codenamed </a:t>
            </a:r>
            <a:r>
              <a:rPr lang="en-US" b="1" dirty="0"/>
              <a:t>Project Natal </a:t>
            </a:r>
            <a:r>
              <a:rPr lang="en-US" dirty="0"/>
              <a:t>during development) is a line of motion sensing input devices by Microsoft for Xbox 360 and Xbox One video game consoles and Microsoft Windows PCs. </a:t>
            </a:r>
            <a:endParaRPr lang="ro-RO" dirty="0" smtClean="0"/>
          </a:p>
          <a:p>
            <a:r>
              <a:rPr lang="en-US" dirty="0" smtClean="0"/>
              <a:t>Based </a:t>
            </a:r>
            <a:r>
              <a:rPr lang="en-US" dirty="0"/>
              <a:t>around a webcam-style add-on peripheral, it enables users to control and interact with their console/computer without the need for a game controller, through a natural user interface using gestures and spoken commands</a:t>
            </a:r>
            <a:r>
              <a:rPr lang="en-US" dirty="0" smtClean="0"/>
              <a:t>.</a:t>
            </a:r>
            <a:endParaRPr lang="ro-RO" dirty="0" smtClean="0"/>
          </a:p>
          <a:p>
            <a:r>
              <a:rPr lang="en-US" b="1" dirty="0"/>
              <a:t>The skeletal mapping technology shown </a:t>
            </a:r>
            <a:r>
              <a:rPr lang="ro-RO" b="1" dirty="0" smtClean="0"/>
              <a:t>in </a:t>
            </a:r>
            <a:r>
              <a:rPr lang="en-US" b="1" dirty="0" smtClean="0"/>
              <a:t>2009 </a:t>
            </a:r>
            <a:r>
              <a:rPr lang="en-US" b="1" dirty="0"/>
              <a:t>was capable of simultaneously tracking four </a:t>
            </a:r>
            <a:r>
              <a:rPr lang="en-US" b="1" dirty="0" smtClean="0"/>
              <a:t>people,</a:t>
            </a:r>
            <a:r>
              <a:rPr lang="ro-RO" b="1" dirty="0" smtClean="0"/>
              <a:t> </a:t>
            </a:r>
            <a:r>
              <a:rPr lang="en-US" b="1" dirty="0" smtClean="0"/>
              <a:t>with </a:t>
            </a:r>
            <a:r>
              <a:rPr lang="en-US" b="1" dirty="0"/>
              <a:t>a feature extraction of 48 skeletal points on a human body at 30 Hz.</a:t>
            </a:r>
          </a:p>
        </p:txBody>
      </p:sp>
    </p:spTree>
    <p:extLst>
      <p:ext uri="{BB962C8B-B14F-4D97-AF65-F5344CB8AC3E}">
        <p14:creationId xmlns:p14="http://schemas.microsoft.com/office/powerpoint/2010/main" val="39910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21" name="Picture 5" descr="schema of the Kinect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000" y="590550"/>
            <a:ext cx="8419625" cy="40409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Users\klehel\Anyagok\Informatika\Eload\MatInfo2017\skeleton0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0955" y="1443037"/>
            <a:ext cx="5543550" cy="370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Users\klehel\Anyagok\Informatika\Eload\MatInfo2017\skelet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9436"/>
            <a:ext cx="3505200" cy="261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80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 descr="JJ131023.k4w_nui_1(en-us,IEB.10).png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389" y="1707357"/>
            <a:ext cx="8785225" cy="12739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6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Data </a:t>
            </a:r>
            <a:r>
              <a:rPr lang="hu-HU" b="1" dirty="0" err="1" smtClean="0"/>
              <a:t>Structure</a:t>
            </a:r>
            <a:r>
              <a:rPr lang="hu-HU" b="1" dirty="0" smtClean="0"/>
              <a:t> – </a:t>
            </a:r>
            <a:r>
              <a:rPr lang="hu-HU" b="1" dirty="0" err="1" smtClean="0"/>
              <a:t>Kinect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Vector4 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skeletonPosition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[NUI_SKELETON_POSITION_COUNT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]; </a:t>
            </a:r>
            <a:endParaRPr lang="hu-HU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endParaRPr lang="hu-HU" sz="1100" dirty="0" smtClean="0">
              <a:solidFill>
                <a:srgbClr val="0000FF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void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getSkeletalData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 </a:t>
            </a:r>
            <a:endParaRPr lang="hu-HU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NUI_SKELETON_FRAME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skeletonFrame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= {0};</a:t>
            </a:r>
          </a:p>
          <a:p>
            <a:r>
              <a:rPr lang="hu-HU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(sensor-&gt;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NuiSkeletonGetNextFrame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(0, &amp;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skeletonFrame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&gt;= 0) </a:t>
            </a:r>
            <a:endParaRPr lang="hu-HU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sensor-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NuiTransformSmooth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(&amp;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skeletonFrame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NULL);</a:t>
            </a:r>
          </a:p>
          <a:p>
            <a:r>
              <a:rPr lang="pl-PL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    for</a:t>
            </a:r>
            <a:r>
              <a:rPr lang="pl-PL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pl-PL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pl-PL" sz="11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pl-PL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z = 0; z &lt; NUI_SKELETON_COUNT; ++z) </a:t>
            </a:r>
            <a:endParaRPr lang="pl-PL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pl-PL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pl-PL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{</a:t>
            </a:r>
            <a:endParaRPr lang="pl-PL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1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NUI_SKELETON_DATA&amp; skeleton =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skeletonFrame.SkeletonData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[z];</a:t>
            </a:r>
          </a:p>
          <a:p>
            <a:r>
              <a:rPr lang="hu-HU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skeleton.eTrackingState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== NUI_SKELETON_TRACKED) </a:t>
            </a:r>
            <a:endParaRPr lang="hu-HU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          </a:t>
            </a:r>
            <a:r>
              <a:rPr lang="en-US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for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i = 0; i &lt; NUI_SKELETON_POSITION_COUNT; ++i) </a:t>
            </a:r>
            <a:endParaRPr lang="hu-HU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skeletonPosition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[i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=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skeleton.SkeletonPositions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[i];</a:t>
            </a:r>
          </a:p>
          <a:p>
            <a:r>
              <a:rPr lang="hu-HU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             </a:t>
            </a:r>
            <a:r>
              <a:rPr lang="en-US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skeleton.eSkeletonPositionTrackingState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[i]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==</a:t>
            </a:r>
            <a:endParaRPr lang="hu-HU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NUI_SKELETON_POSITION_NOT_TRACKED) </a:t>
            </a:r>
            <a:endParaRPr lang="hu-HU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</a:t>
            </a:r>
            <a:r>
              <a:rPr lang="en-US" sz="11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skeletonPosition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[i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].w = 0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          </a:t>
            </a:r>
            <a:r>
              <a:rPr lang="en-US" sz="11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hu-HU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81000" y="914400"/>
            <a:ext cx="7315200" cy="1809750"/>
            <a:chOff x="685800" y="1219200"/>
            <a:chExt cx="7010400" cy="2092879"/>
          </a:xfrm>
        </p:grpSpPr>
        <p:sp>
          <p:nvSpPr>
            <p:cNvPr id="4" name="Oval 3"/>
            <p:cNvSpPr/>
            <p:nvPr/>
          </p:nvSpPr>
          <p:spPr>
            <a:xfrm>
              <a:off x="685800" y="1371600"/>
              <a:ext cx="4495800" cy="60960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>
              <a:stCxn id="4" idx="6"/>
            </p:cNvCxnSpPr>
            <p:nvPr/>
          </p:nvCxnSpPr>
          <p:spPr>
            <a:xfrm>
              <a:off x="5181600" y="1676400"/>
              <a:ext cx="762000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943600" y="1219200"/>
              <a:ext cx="1752600" cy="2092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b="1" dirty="0" err="1">
                  <a:solidFill>
                    <a:srgbClr val="C00000"/>
                  </a:solidFill>
                </a:rPr>
                <a:t>point</a:t>
              </a:r>
              <a:r>
                <a:rPr lang="hu-HU" sz="2400" b="1" dirty="0">
                  <a:solidFill>
                    <a:srgbClr val="C00000"/>
                  </a:solidFill>
                </a:rPr>
                <a:t> </a:t>
              </a:r>
              <a:r>
                <a:rPr lang="hu-HU" sz="2400" b="1" dirty="0" err="1">
                  <a:solidFill>
                    <a:srgbClr val="C00000"/>
                  </a:solidFill>
                </a:rPr>
                <a:t>cloud</a:t>
              </a:r>
              <a:endParaRPr lang="hu-HU" sz="2400" b="1" dirty="0">
                <a:solidFill>
                  <a:srgbClr val="C00000"/>
                </a:solidFill>
              </a:endParaRPr>
            </a:p>
            <a:p>
              <a:r>
                <a:rPr lang="hu-HU" sz="2400" b="1" dirty="0" err="1">
                  <a:solidFill>
                    <a:srgbClr val="C00000"/>
                  </a:solidFill>
                </a:rPr>
                <a:t>in</a:t>
              </a:r>
              <a:r>
                <a:rPr lang="hu-HU" sz="2400" b="1" dirty="0">
                  <a:solidFill>
                    <a:srgbClr val="C00000"/>
                  </a:solidFill>
                </a:rPr>
                <a:t> </a:t>
              </a:r>
              <a:r>
                <a:rPr lang="hu-HU" sz="2400" b="1" dirty="0" err="1">
                  <a:solidFill>
                    <a:srgbClr val="C00000"/>
                  </a:solidFill>
                </a:rPr>
                <a:t>space</a:t>
              </a:r>
              <a:r>
                <a:rPr lang="hu-HU" sz="2400" b="1" dirty="0">
                  <a:solidFill>
                    <a:srgbClr val="C00000"/>
                  </a:solidFill>
                </a:rPr>
                <a:t>, </a:t>
              </a:r>
              <a:r>
                <a:rPr lang="hu-HU" sz="2400" b="1" dirty="0" err="1">
                  <a:solidFill>
                    <a:srgbClr val="C00000"/>
                  </a:solidFill>
                </a:rPr>
                <a:t>joints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043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Gesture</a:t>
            </a:r>
            <a:r>
              <a:rPr lang="hu-HU" b="1" dirty="0"/>
              <a:t> </a:t>
            </a:r>
            <a:r>
              <a:rPr lang="hu-HU" b="1" dirty="0" err="1"/>
              <a:t>recognition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7620000" cy="914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Gesture recognition is a topic in computer science and language technology with the goal of interpreting human gestures via mathematical algorithms.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599" y="2286000"/>
            <a:ext cx="8120626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6365" y="3626426"/>
            <a:ext cx="1066800" cy="2857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997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307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0" y="72736"/>
            <a:ext cx="905123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3975743"/>
            <a:ext cx="3791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err="1" smtClean="0">
                <a:solidFill>
                  <a:srgbClr val="C00000"/>
                </a:solidFill>
              </a:rPr>
              <a:t>Gesture</a:t>
            </a:r>
            <a:r>
              <a:rPr lang="hu-HU" sz="2800" b="1" dirty="0" smtClean="0">
                <a:solidFill>
                  <a:srgbClr val="C00000"/>
                </a:solidFill>
              </a:rPr>
              <a:t> </a:t>
            </a:r>
            <a:r>
              <a:rPr lang="hu-HU" sz="2800" b="1" dirty="0" err="1" smtClean="0">
                <a:solidFill>
                  <a:srgbClr val="C00000"/>
                </a:solidFill>
              </a:rPr>
              <a:t>data</a:t>
            </a:r>
            <a:endParaRPr lang="hu-H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86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Gesture</a:t>
            </a:r>
            <a:endParaRPr lang="hu-HU" b="1" dirty="0"/>
          </a:p>
        </p:txBody>
      </p:sp>
      <p:pic>
        <p:nvPicPr>
          <p:cNvPr id="4098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1156587"/>
            <a:ext cx="6798999" cy="398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73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3975743"/>
            <a:ext cx="3791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err="1" smtClean="0">
                <a:solidFill>
                  <a:srgbClr val="C00000"/>
                </a:solidFill>
              </a:rPr>
              <a:t>Gesture</a:t>
            </a:r>
            <a:r>
              <a:rPr lang="hu-HU" sz="2800" b="1" dirty="0" smtClean="0">
                <a:solidFill>
                  <a:srgbClr val="C00000"/>
                </a:solidFill>
              </a:rPr>
              <a:t> </a:t>
            </a:r>
            <a:r>
              <a:rPr lang="hu-HU" sz="2800" b="1" dirty="0" err="1" smtClean="0">
                <a:solidFill>
                  <a:srgbClr val="C00000"/>
                </a:solidFill>
              </a:rPr>
              <a:t>data</a:t>
            </a:r>
            <a:endParaRPr lang="hu-HU" sz="2800" b="1" dirty="0">
              <a:solidFill>
                <a:srgbClr val="C00000"/>
              </a:solidFill>
            </a:endParaRPr>
          </a:p>
        </p:txBody>
      </p:sp>
      <p:pic>
        <p:nvPicPr>
          <p:cNvPr id="5122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4" y="72736"/>
            <a:ext cx="9154090" cy="3699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9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Gesture</a:t>
            </a:r>
            <a:endParaRPr lang="hu-HU" b="1" dirty="0"/>
          </a:p>
        </p:txBody>
      </p:sp>
      <p:pic>
        <p:nvPicPr>
          <p:cNvPr id="614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1098138"/>
            <a:ext cx="6788727" cy="398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45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8800" y="514350"/>
            <a:ext cx="7096578" cy="452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Joints</a:t>
            </a:r>
            <a:endParaRPr lang="hu-H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2" y="1714500"/>
            <a:ext cx="2589919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4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The </a:t>
            </a:r>
            <a:r>
              <a:rPr lang="hu-HU" b="1" dirty="0" err="1" smtClean="0"/>
              <a:t>Algorithm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305800" cy="4057650"/>
          </a:xfrm>
        </p:spPr>
        <p:txBody>
          <a:bodyPr>
            <a:noAutofit/>
          </a:bodyPr>
          <a:lstStyle/>
          <a:p>
            <a:r>
              <a:rPr lang="hu-HU" sz="1400" dirty="0" smtClean="0"/>
              <a:t>DTW - </a:t>
            </a:r>
            <a:r>
              <a:rPr lang="en-US" sz="1400" dirty="0"/>
              <a:t>In time series analysis, </a:t>
            </a:r>
            <a:r>
              <a:rPr lang="en-US" sz="1400" i="1" dirty="0">
                <a:solidFill>
                  <a:srgbClr val="C00000"/>
                </a:solidFill>
              </a:rPr>
              <a:t>dynamic time warping </a:t>
            </a:r>
            <a:r>
              <a:rPr lang="en-US" sz="1400" dirty="0"/>
              <a:t>(</a:t>
            </a:r>
            <a:r>
              <a:rPr lang="en-US" sz="1400" b="1" dirty="0">
                <a:solidFill>
                  <a:srgbClr val="C00000"/>
                </a:solidFill>
              </a:rPr>
              <a:t>DTW</a:t>
            </a:r>
            <a:r>
              <a:rPr lang="en-US" sz="1400" dirty="0"/>
              <a:t>) is one of the algorithms for measuring similarity between two temporal sequences, which may vary in speed. </a:t>
            </a:r>
            <a:endParaRPr lang="hu-HU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instance, similarities in walking could be detected using DTW, even if one person was walking faster than the </a:t>
            </a:r>
            <a:r>
              <a:rPr lang="en-US" sz="1400" dirty="0" smtClean="0"/>
              <a:t>other.</a:t>
            </a:r>
            <a:endParaRPr lang="hu-HU" sz="1400" dirty="0" smtClean="0"/>
          </a:p>
          <a:p>
            <a:r>
              <a:rPr lang="hu-HU" sz="1200" dirty="0" smtClean="0"/>
              <a:t>int </a:t>
            </a:r>
            <a:r>
              <a:rPr lang="hu-HU" sz="1200" dirty="0" err="1"/>
              <a:t>DTWDistance</a:t>
            </a:r>
            <a:r>
              <a:rPr lang="hu-HU" sz="1200" dirty="0"/>
              <a:t>(s: </a:t>
            </a:r>
            <a:r>
              <a:rPr lang="hu-HU" sz="1200" dirty="0" err="1"/>
              <a:t>array</a:t>
            </a:r>
            <a:r>
              <a:rPr lang="hu-HU" sz="1200" dirty="0"/>
              <a:t> [1..n], t: </a:t>
            </a:r>
            <a:r>
              <a:rPr lang="hu-HU" sz="1200" dirty="0" err="1"/>
              <a:t>array</a:t>
            </a:r>
            <a:r>
              <a:rPr lang="hu-HU" sz="1200" dirty="0"/>
              <a:t> [1..m]) {</a:t>
            </a:r>
          </a:p>
          <a:p>
            <a:r>
              <a:rPr lang="hu-HU" sz="1200" dirty="0"/>
              <a:t>   DTW := </a:t>
            </a:r>
            <a:r>
              <a:rPr lang="hu-HU" sz="1200" dirty="0" err="1"/>
              <a:t>array</a:t>
            </a:r>
            <a:r>
              <a:rPr lang="hu-HU" sz="1200" dirty="0"/>
              <a:t> [0..n, 0..m]</a:t>
            </a:r>
          </a:p>
          <a:p>
            <a:r>
              <a:rPr lang="hu-HU" sz="1200" dirty="0"/>
              <a:t> </a:t>
            </a:r>
            <a:r>
              <a:rPr lang="hu-HU" sz="1200" dirty="0" smtClean="0"/>
              <a:t>   </a:t>
            </a:r>
            <a:r>
              <a:rPr lang="hu-HU" sz="1200" dirty="0" err="1"/>
              <a:t>for</a:t>
            </a:r>
            <a:r>
              <a:rPr lang="hu-HU" sz="1200" dirty="0"/>
              <a:t> i := 1 </a:t>
            </a:r>
            <a:r>
              <a:rPr lang="hu-HU" sz="1200" dirty="0" err="1"/>
              <a:t>to</a:t>
            </a:r>
            <a:r>
              <a:rPr lang="hu-HU" sz="1200" dirty="0"/>
              <a:t> n</a:t>
            </a:r>
          </a:p>
          <a:p>
            <a:r>
              <a:rPr lang="hu-HU" sz="1200" dirty="0"/>
              <a:t>     </a:t>
            </a:r>
            <a:r>
              <a:rPr lang="hu-HU" sz="1200" dirty="0" err="1"/>
              <a:t>for</a:t>
            </a:r>
            <a:r>
              <a:rPr lang="hu-HU" sz="1200" dirty="0"/>
              <a:t> j := 1 </a:t>
            </a:r>
            <a:r>
              <a:rPr lang="hu-HU" sz="1200" dirty="0" err="1"/>
              <a:t>to</a:t>
            </a:r>
            <a:r>
              <a:rPr lang="hu-HU" sz="1200" dirty="0"/>
              <a:t> m</a:t>
            </a:r>
          </a:p>
          <a:p>
            <a:r>
              <a:rPr lang="hu-HU" sz="1200" dirty="0"/>
              <a:t>       DTW[i, j] := </a:t>
            </a:r>
            <a:r>
              <a:rPr lang="hu-HU" sz="1200" dirty="0" err="1"/>
              <a:t>infinity</a:t>
            </a:r>
            <a:endParaRPr lang="hu-HU" sz="1200" dirty="0"/>
          </a:p>
          <a:p>
            <a:r>
              <a:rPr lang="hu-HU" sz="1200" dirty="0"/>
              <a:t>   DTW[0, </a:t>
            </a:r>
            <a:r>
              <a:rPr lang="hu-HU" sz="1200" dirty="0" err="1"/>
              <a:t>0</a:t>
            </a:r>
            <a:r>
              <a:rPr lang="hu-HU" sz="1200" dirty="0"/>
              <a:t>] := </a:t>
            </a:r>
            <a:r>
              <a:rPr lang="hu-HU" sz="1200" dirty="0" err="1"/>
              <a:t>0</a:t>
            </a:r>
            <a:endParaRPr lang="hu-HU" sz="1200" dirty="0"/>
          </a:p>
          <a:p>
            <a:r>
              <a:rPr lang="hu-HU" sz="1200" dirty="0"/>
              <a:t> </a:t>
            </a:r>
            <a:r>
              <a:rPr lang="hu-HU" sz="1200" dirty="0" smtClean="0"/>
              <a:t>   </a:t>
            </a:r>
            <a:r>
              <a:rPr lang="hu-HU" sz="1200" dirty="0" err="1"/>
              <a:t>for</a:t>
            </a:r>
            <a:r>
              <a:rPr lang="hu-HU" sz="1200" dirty="0"/>
              <a:t> i := 1 </a:t>
            </a:r>
            <a:r>
              <a:rPr lang="hu-HU" sz="1200" dirty="0" err="1"/>
              <a:t>to</a:t>
            </a:r>
            <a:r>
              <a:rPr lang="hu-HU" sz="1200" dirty="0"/>
              <a:t> n</a:t>
            </a:r>
          </a:p>
          <a:p>
            <a:r>
              <a:rPr lang="hu-HU" sz="1200" dirty="0"/>
              <a:t>       </a:t>
            </a:r>
            <a:r>
              <a:rPr lang="hu-HU" sz="1200" dirty="0" err="1"/>
              <a:t>for</a:t>
            </a:r>
            <a:r>
              <a:rPr lang="hu-HU" sz="1200" dirty="0"/>
              <a:t> j := 1 </a:t>
            </a:r>
            <a:r>
              <a:rPr lang="hu-HU" sz="1200" dirty="0" err="1"/>
              <a:t>to</a:t>
            </a:r>
            <a:r>
              <a:rPr lang="hu-HU" sz="1200" dirty="0"/>
              <a:t> m</a:t>
            </a:r>
          </a:p>
          <a:p>
            <a:r>
              <a:rPr lang="hu-HU" sz="1200" dirty="0"/>
              <a:t>           </a:t>
            </a:r>
            <a:r>
              <a:rPr lang="hu-HU" sz="1200" dirty="0" err="1"/>
              <a:t>cost</a:t>
            </a:r>
            <a:r>
              <a:rPr lang="hu-HU" sz="1200" dirty="0"/>
              <a:t> := d(s[i], t[j])</a:t>
            </a:r>
          </a:p>
          <a:p>
            <a:r>
              <a:rPr lang="hu-HU" sz="1200" dirty="0"/>
              <a:t>           DTW[i, j] := </a:t>
            </a:r>
            <a:r>
              <a:rPr lang="hu-HU" sz="1200" dirty="0" err="1"/>
              <a:t>cost</a:t>
            </a:r>
            <a:r>
              <a:rPr lang="hu-HU" sz="1200" dirty="0"/>
              <a:t> + minimum(DTW[i-1, j  ],    // </a:t>
            </a:r>
            <a:r>
              <a:rPr lang="hu-HU" sz="1200" dirty="0" err="1"/>
              <a:t>insertion</a:t>
            </a:r>
            <a:endParaRPr lang="hu-HU" sz="1200" dirty="0"/>
          </a:p>
          <a:p>
            <a:r>
              <a:rPr lang="hu-HU" sz="1200" dirty="0"/>
              <a:t>                                       DTW[i  , j-1],    // </a:t>
            </a:r>
            <a:r>
              <a:rPr lang="hu-HU" sz="1200" dirty="0" err="1"/>
              <a:t>deletion</a:t>
            </a:r>
            <a:endParaRPr lang="hu-HU" sz="1200" dirty="0"/>
          </a:p>
          <a:p>
            <a:r>
              <a:rPr lang="hu-HU" sz="1200" dirty="0"/>
              <a:t>                                       DTW[i-1, j-1])    // </a:t>
            </a:r>
            <a:r>
              <a:rPr lang="hu-HU" sz="1200" dirty="0" err="1"/>
              <a:t>match</a:t>
            </a:r>
            <a:endParaRPr lang="hu-HU" sz="1200" dirty="0"/>
          </a:p>
          <a:p>
            <a:r>
              <a:rPr lang="hu-HU" sz="1200" dirty="0" smtClean="0"/>
              <a:t>   </a:t>
            </a:r>
            <a:r>
              <a:rPr lang="hu-HU" sz="1200" dirty="0" err="1"/>
              <a:t>return</a:t>
            </a:r>
            <a:r>
              <a:rPr lang="hu-HU" sz="1200" dirty="0"/>
              <a:t> DTW[n, m]</a:t>
            </a:r>
          </a:p>
          <a:p>
            <a:r>
              <a:rPr lang="hu-HU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8095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The </a:t>
            </a:r>
            <a:r>
              <a:rPr lang="hu-HU" b="1" dirty="0" err="1" smtClean="0"/>
              <a:t>Algorithm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proposed algorithm for gesture recognition </a:t>
            </a:r>
            <a:r>
              <a:rPr lang="en-US" dirty="0" smtClean="0"/>
              <a:t>involves </a:t>
            </a:r>
            <a:r>
              <a:rPr lang="en-US" dirty="0"/>
              <a:t>4 steps: </a:t>
            </a:r>
            <a:endParaRPr lang="hu-HU" dirty="0" smtClean="0"/>
          </a:p>
          <a:p>
            <a:r>
              <a:rPr lang="hu-HU" b="1" dirty="0" smtClean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C00000"/>
                </a:solidFill>
              </a:rPr>
              <a:t>) detection</a:t>
            </a:r>
            <a:r>
              <a:rPr lang="hu-HU" b="1" dirty="0" smtClean="0">
                <a:solidFill>
                  <a:srgbClr val="C00000"/>
                </a:solidFill>
              </a:rPr>
              <a:t> of </a:t>
            </a:r>
            <a:r>
              <a:rPr lang="en-US" b="1" dirty="0" smtClean="0">
                <a:solidFill>
                  <a:srgbClr val="C00000"/>
                </a:solidFill>
              </a:rPr>
              <a:t>the </a:t>
            </a:r>
            <a:r>
              <a:rPr lang="en-US" b="1" dirty="0">
                <a:solidFill>
                  <a:srgbClr val="C00000"/>
                </a:solidFill>
              </a:rPr>
              <a:t>human user, </a:t>
            </a:r>
            <a:endParaRPr lang="hu-HU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) </a:t>
            </a:r>
            <a:r>
              <a:rPr lang="en-US" b="1" dirty="0" smtClean="0">
                <a:solidFill>
                  <a:srgbClr val="C00000"/>
                </a:solidFill>
              </a:rPr>
              <a:t>extraction </a:t>
            </a:r>
            <a:r>
              <a:rPr lang="en-US" b="1" dirty="0">
                <a:solidFill>
                  <a:srgbClr val="C00000"/>
                </a:solidFill>
              </a:rPr>
              <a:t>of the features, </a:t>
            </a:r>
            <a:endParaRPr lang="hu-HU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3</a:t>
            </a:r>
            <a:r>
              <a:rPr lang="en-US" b="1" dirty="0">
                <a:solidFill>
                  <a:srgbClr val="C00000"/>
                </a:solidFill>
              </a:rPr>
              <a:t>) a stage of </a:t>
            </a:r>
            <a:r>
              <a:rPr lang="hu-HU" b="1" dirty="0" err="1" smtClean="0">
                <a:solidFill>
                  <a:srgbClr val="C00000"/>
                </a:solidFill>
              </a:rPr>
              <a:t>warping</a:t>
            </a:r>
            <a:r>
              <a:rPr lang="en-US" b="1" dirty="0" smtClean="0">
                <a:solidFill>
                  <a:srgbClr val="C00000"/>
                </a:solidFill>
              </a:rPr>
              <a:t>, </a:t>
            </a:r>
            <a:r>
              <a:rPr lang="en-US" b="1" dirty="0">
                <a:solidFill>
                  <a:srgbClr val="C00000"/>
                </a:solidFill>
              </a:rPr>
              <a:t>in which the gestures </a:t>
            </a:r>
            <a:r>
              <a:rPr lang="en-US" b="1" dirty="0" smtClean="0">
                <a:solidFill>
                  <a:srgbClr val="C00000"/>
                </a:solidFill>
              </a:rPr>
              <a:t>are</a:t>
            </a:r>
            <a:r>
              <a:rPr lang="hu-H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compared </a:t>
            </a:r>
            <a:r>
              <a:rPr lang="en-US" b="1" dirty="0">
                <a:solidFill>
                  <a:srgbClr val="C00000"/>
                </a:solidFill>
              </a:rPr>
              <a:t>to reference gestures, </a:t>
            </a:r>
            <a:endParaRPr lang="hu-HU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4</a:t>
            </a:r>
            <a:r>
              <a:rPr lang="en-US" b="1" dirty="0">
                <a:solidFill>
                  <a:srgbClr val="C00000"/>
                </a:solidFill>
              </a:rPr>
              <a:t>) gesture </a:t>
            </a:r>
            <a:r>
              <a:rPr lang="en-US" b="1" dirty="0" smtClean="0">
                <a:solidFill>
                  <a:srgbClr val="C00000"/>
                </a:solidFill>
              </a:rPr>
              <a:t>recognition</a:t>
            </a:r>
            <a:r>
              <a:rPr lang="hu-HU" b="1" dirty="0" smtClean="0">
                <a:solidFill>
                  <a:srgbClr val="C00000"/>
                </a:solidFill>
              </a:rPr>
              <a:t>.</a:t>
            </a:r>
          </a:p>
          <a:p>
            <a:endParaRPr lang="hu-HU" b="1" dirty="0">
              <a:solidFill>
                <a:srgbClr val="C00000"/>
              </a:solidFill>
            </a:endParaRPr>
          </a:p>
          <a:p>
            <a:r>
              <a:rPr lang="hu-HU" dirty="0" smtClean="0"/>
              <a:t>1) H</a:t>
            </a:r>
            <a:r>
              <a:rPr lang="en-US" dirty="0" err="1" smtClean="0"/>
              <a:t>uman</a:t>
            </a:r>
            <a:r>
              <a:rPr lang="en-US" dirty="0" smtClean="0"/>
              <a:t> </a:t>
            </a:r>
            <a:r>
              <a:rPr lang="en-US" dirty="0"/>
              <a:t>detection is facilitated </a:t>
            </a:r>
            <a:r>
              <a:rPr lang="en-US" dirty="0" smtClean="0"/>
              <a:t>by</a:t>
            </a:r>
            <a:r>
              <a:rPr lang="hu-HU" dirty="0" smtClean="0"/>
              <a:t> </a:t>
            </a:r>
            <a:r>
              <a:rPr lang="en-US" dirty="0" smtClean="0"/>
              <a:t>the </a:t>
            </a:r>
            <a:r>
              <a:rPr lang="en-US" dirty="0" err="1"/>
              <a:t>Kinect</a:t>
            </a:r>
            <a:r>
              <a:rPr lang="en-US" dirty="0"/>
              <a:t> </a:t>
            </a:r>
            <a:r>
              <a:rPr lang="en-US" dirty="0" smtClean="0"/>
              <a:t>sensor</a:t>
            </a:r>
            <a:r>
              <a:rPr lang="hu-HU" dirty="0" smtClean="0"/>
              <a:t>.</a:t>
            </a:r>
          </a:p>
          <a:p>
            <a:r>
              <a:rPr lang="hu-HU" dirty="0" smtClean="0"/>
              <a:t>2) </a:t>
            </a:r>
            <a:r>
              <a:rPr lang="en-US" dirty="0"/>
              <a:t>The most important feature of a gesture is limb movement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hu-HU" dirty="0" smtClean="0"/>
              <a:t>3) </a:t>
            </a:r>
            <a:r>
              <a:rPr lang="hu-HU" dirty="0" err="1" smtClean="0"/>
              <a:t>DTW-algorithm</a:t>
            </a:r>
            <a:endParaRPr lang="hu-HU" dirty="0" smtClean="0"/>
          </a:p>
          <a:p>
            <a:r>
              <a:rPr lang="hu-HU" dirty="0" smtClean="0"/>
              <a:t>4) </a:t>
            </a:r>
            <a:r>
              <a:rPr lang="en-US" b="1" dirty="0">
                <a:solidFill>
                  <a:srgbClr val="C00000"/>
                </a:solidFill>
              </a:rPr>
              <a:t>gesture recognition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9010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The </a:t>
            </a:r>
            <a:r>
              <a:rPr lang="hu-HU" b="1" dirty="0" err="1"/>
              <a:t>Algorithm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gesture is represented by </a:t>
            </a:r>
            <a:r>
              <a:rPr lang="en-US" b="1" dirty="0">
                <a:solidFill>
                  <a:srgbClr val="C00000"/>
                </a:solidFill>
              </a:rPr>
              <a:t>33</a:t>
            </a:r>
            <a:r>
              <a:rPr lang="en-US" dirty="0"/>
              <a:t> </a:t>
            </a:r>
            <a:r>
              <a:rPr lang="hu-HU" dirty="0" err="1" smtClean="0"/>
              <a:t>frames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hu-HU" dirty="0" err="1" smtClean="0"/>
              <a:t>Spherical</a:t>
            </a:r>
            <a:r>
              <a:rPr lang="hu-HU" dirty="0" smtClean="0"/>
              <a:t> </a:t>
            </a:r>
            <a:r>
              <a:rPr lang="hu-HU" dirty="0" err="1" smtClean="0"/>
              <a:t>coordinates</a:t>
            </a:r>
            <a:r>
              <a:rPr lang="hu-HU" dirty="0" smtClean="0"/>
              <a:t>.</a:t>
            </a:r>
          </a:p>
          <a:p>
            <a:r>
              <a:rPr lang="hu-HU" dirty="0" smtClean="0"/>
              <a:t>C</a:t>
            </a:r>
            <a:r>
              <a:rPr lang="en-US" dirty="0" err="1" smtClean="0"/>
              <a:t>oordinates</a:t>
            </a:r>
            <a:r>
              <a:rPr lang="en-US" dirty="0" smtClean="0"/>
              <a:t> </a:t>
            </a:r>
            <a:r>
              <a:rPr lang="en-US" dirty="0"/>
              <a:t>are easier to </a:t>
            </a:r>
            <a:r>
              <a:rPr lang="en-US" dirty="0" smtClean="0"/>
              <a:t>normalize</a:t>
            </a:r>
            <a:r>
              <a:rPr lang="hu-HU" dirty="0" smtClean="0"/>
              <a:t>.</a:t>
            </a:r>
          </a:p>
          <a:p>
            <a:r>
              <a:rPr lang="en-US" dirty="0"/>
              <a:t>Regardless of the size of the user, only the distance from the </a:t>
            </a:r>
            <a:r>
              <a:rPr lang="hu-HU" dirty="0" err="1" smtClean="0"/>
              <a:t>origin</a:t>
            </a:r>
            <a:r>
              <a:rPr lang="hu-HU" dirty="0" smtClean="0"/>
              <a:t> </a:t>
            </a:r>
            <a:r>
              <a:rPr lang="en-US" dirty="0" smtClean="0"/>
              <a:t>will </a:t>
            </a:r>
            <a:r>
              <a:rPr lang="en-US" dirty="0"/>
              <a:t>vary, instead </a:t>
            </a:r>
            <a:r>
              <a:rPr lang="en-US" dirty="0" smtClean="0"/>
              <a:t>all</a:t>
            </a:r>
            <a:r>
              <a:rPr lang="hu-HU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coordinates in the Cartesian system and the angles will remain constant.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1" y="3045069"/>
            <a:ext cx="2834121" cy="199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7819" y="3045069"/>
            <a:ext cx="3590215" cy="200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29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607920169"/>
              </p:ext>
            </p:extLst>
          </p:nvPr>
        </p:nvGraphicFramePr>
        <p:xfrm>
          <a:off x="1295400" y="1143000"/>
          <a:ext cx="6096000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620000" cy="857250"/>
          </a:xfrm>
        </p:spPr>
        <p:txBody>
          <a:bodyPr/>
          <a:lstStyle/>
          <a:p>
            <a:r>
              <a:rPr lang="hu-HU" b="1" dirty="0"/>
              <a:t>The </a:t>
            </a:r>
            <a:r>
              <a:rPr lang="hu-HU" b="1" dirty="0" err="1"/>
              <a:t>Algorithm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32903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Gesture</a:t>
            </a:r>
            <a:r>
              <a:rPr lang="hu-HU" b="1" dirty="0" smtClean="0"/>
              <a:t> </a:t>
            </a:r>
            <a:r>
              <a:rPr lang="hu-HU" b="1" dirty="0" err="1" smtClean="0"/>
              <a:t>recognition</a:t>
            </a:r>
            <a:endParaRPr lang="hu-HU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364105"/>
              </p:ext>
            </p:extLst>
          </p:nvPr>
        </p:nvGraphicFramePr>
        <p:xfrm>
          <a:off x="457200" y="1200150"/>
          <a:ext cx="7620000" cy="3600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386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/>
              <a:t>DTW-algorithm</a:t>
            </a:r>
            <a:endParaRPr lang="hu-H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 smtClean="0"/>
                  <a:t>DTW compares the sequence obtained </a:t>
                </a:r>
                <a:r>
                  <a:rPr lang="hu-HU" dirty="0" smtClean="0"/>
                  <a:t>of </a:t>
                </a:r>
                <a:r>
                  <a:rPr lang="en-US" dirty="0" smtClean="0"/>
                  <a:t>an </a:t>
                </a:r>
                <a:r>
                  <a:rPr lang="en-US" dirty="0"/>
                  <a:t>unknown gesture with one or more reference patterns or templates</a:t>
                </a:r>
                <a:r>
                  <a:rPr lang="en-US" dirty="0" smtClean="0"/>
                  <a:t>.</a:t>
                </a:r>
                <a:endParaRPr lang="hu-HU" dirty="0" smtClean="0"/>
              </a:p>
              <a:p>
                <a:r>
                  <a:rPr lang="en-US" dirty="0"/>
                  <a:t>With several such templates, the recognition rate will be more</a:t>
                </a:r>
              </a:p>
              <a:p>
                <a:r>
                  <a:rPr lang="en-US" dirty="0"/>
                  <a:t>big, but the calculation time </a:t>
                </a:r>
                <a:r>
                  <a:rPr lang="en-US" dirty="0" smtClean="0"/>
                  <a:t>increases</a:t>
                </a:r>
                <a:r>
                  <a:rPr lang="hu-HU" dirty="0" smtClean="0"/>
                  <a:t>.</a:t>
                </a:r>
              </a:p>
              <a:p>
                <a:r>
                  <a:rPr lang="en-US" dirty="0"/>
                  <a:t>Having two sequences represented by the time </a:t>
                </a:r>
                <a:r>
                  <a:rPr lang="en-US" dirty="0" smtClean="0"/>
                  <a:t>series</a:t>
                </a:r>
                <a:r>
                  <a:rPr lang="hu-HU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𝑥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hu-HU" dirty="0" smtClean="0"/>
                  <a:t>, and</a:t>
                </a:r>
              </a:p>
              <a:p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𝑦</m:t>
                    </m:r>
                    <m:r>
                      <a:rPr lang="hu-H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hu-H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hu-H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endParaRPr lang="hu-HU" dirty="0" smtClean="0"/>
              </a:p>
              <a:p>
                <a:r>
                  <a:rPr lang="en-US" dirty="0"/>
                  <a:t>a matrix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𝑛</m:t>
                    </m:r>
                    <m:r>
                      <a:rPr lang="en-US" i="1" dirty="0" smtClean="0">
                        <a:latin typeface="Cambria Math"/>
                      </a:rPr>
                      <m:t> × </m:t>
                    </m:r>
                    <m:r>
                      <a:rPr lang="en-US" i="1" dirty="0" smtClean="0">
                        <a:latin typeface="Cambria Math"/>
                      </a:rPr>
                      <m:t>𝑚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elements can be obtained, where each element of the matrix represents the distance between two elements of the time series, called the </a:t>
                </a:r>
                <a:r>
                  <a:rPr lang="en-US" b="1" dirty="0">
                    <a:solidFill>
                      <a:srgbClr val="C00000"/>
                    </a:solidFill>
                  </a:rPr>
                  <a:t>cost of the matrix</a:t>
                </a:r>
                <a:r>
                  <a:rPr lang="en-US" dirty="0" smtClean="0"/>
                  <a:t>.</a:t>
                </a:r>
                <a:endParaRPr lang="hu-HU" dirty="0" smtClean="0"/>
              </a:p>
              <a:p>
                <a:r>
                  <a:rPr lang="en-US" dirty="0"/>
                  <a:t>To find the best match between these two sequences</a:t>
                </a:r>
                <a:r>
                  <a:rPr lang="en-US" dirty="0" smtClean="0"/>
                  <a:t>,</a:t>
                </a:r>
                <a:r>
                  <a:rPr lang="hu-HU" dirty="0" smtClean="0"/>
                  <a:t> </a:t>
                </a:r>
                <a:r>
                  <a:rPr lang="en-US" dirty="0" smtClean="0"/>
                  <a:t>a </a:t>
                </a:r>
                <a:r>
                  <a:rPr lang="en-US" dirty="0"/>
                  <a:t>matrix path must be found that minimizes the cumulative total distance between their </a:t>
                </a:r>
                <a:r>
                  <a:rPr lang="en-US" dirty="0" smtClean="0"/>
                  <a:t>elements</a:t>
                </a:r>
                <a:r>
                  <a:rPr lang="hu-HU" dirty="0" smtClean="0"/>
                  <a:t>.</a:t>
                </a:r>
                <a:endParaRPr lang="hu-HU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525" r="-144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523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DTW-algorithm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250"/>
            <a:ext cx="7620000" cy="514350"/>
          </a:xfrm>
        </p:spPr>
        <p:txBody>
          <a:bodyPr/>
          <a:lstStyle/>
          <a:p>
            <a:r>
              <a:rPr lang="en-US" dirty="0" smtClean="0"/>
              <a:t>DTW </a:t>
            </a:r>
            <a:r>
              <a:rPr lang="en-US" dirty="0"/>
              <a:t>and the </a:t>
            </a:r>
            <a:r>
              <a:rPr lang="en-US" b="1" dirty="0">
                <a:solidFill>
                  <a:srgbClr val="C00000"/>
                </a:solidFill>
              </a:rPr>
              <a:t>warping path</a:t>
            </a:r>
            <a:endParaRPr lang="hu-HU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068073"/>
            <a:ext cx="9144000" cy="289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28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</a:t>
            </a:r>
            <a:r>
              <a:rPr lang="hu-HU" b="1" dirty="0" err="1" smtClean="0"/>
              <a:t>arping</a:t>
            </a:r>
            <a:r>
              <a:rPr lang="hu-HU" b="1" dirty="0" smtClean="0"/>
              <a:t> </a:t>
            </a:r>
            <a:r>
              <a:rPr lang="hu-HU" b="1" dirty="0" err="1"/>
              <a:t>path</a:t>
            </a:r>
            <a:endParaRPr lang="hu-H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W</a:t>
                </a:r>
                <a:r>
                  <a:rPr lang="hu-HU" b="1" dirty="0" err="1">
                    <a:solidFill>
                      <a:srgbClr val="C00000"/>
                    </a:solidFill>
                  </a:rPr>
                  <a:t>arping</a:t>
                </a:r>
                <a:r>
                  <a:rPr lang="hu-HU" b="1" dirty="0">
                    <a:solidFill>
                      <a:srgbClr val="C00000"/>
                    </a:solidFill>
                  </a:rPr>
                  <a:t> </a:t>
                </a:r>
                <a:r>
                  <a:rPr lang="hu-HU" b="1" dirty="0" err="1" smtClean="0">
                    <a:solidFill>
                      <a:srgbClr val="C00000"/>
                    </a:solidFill>
                  </a:rPr>
                  <a:t>path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dirty="0" smtClean="0"/>
                  <a:t>–</a:t>
                </a:r>
                <a:r>
                  <a:rPr lang="en-US" b="1" dirty="0" smtClean="0"/>
                  <a:t> </a:t>
                </a:r>
                <a:r>
                  <a:rPr lang="en-US" dirty="0" smtClean="0"/>
                  <a:t>defines </a:t>
                </a:r>
                <a:r>
                  <a:rPr lang="en-US" dirty="0"/>
                  <a:t>the mapping between the elements of the two time </a:t>
                </a:r>
                <a:r>
                  <a:rPr lang="en-US" dirty="0" smtClean="0"/>
                  <a:t>series: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hu-H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hu-H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hu-H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hu-H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 smtClean="0"/>
                  <a:t>, where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DTW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min</m:t>
                    </m:r>
                    <m:nary>
                      <m:naryPr>
                        <m:chr m:val="∑"/>
                        <m:limLoc m:val="subSup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 smtClean="0"/>
                  <a:t>, and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represents the distance between elements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of </a:t>
                </a:r>
                <a:r>
                  <a:rPr lang="en-US" dirty="0"/>
                  <a:t>the time series, that </a:t>
                </a:r>
                <a:r>
                  <a:rPr lang="en-US" dirty="0" smtClean="0"/>
                  <a:t>is: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𝑑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) = | 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 –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 |</m:t>
                    </m:r>
                  </m:oMath>
                </a14:m>
                <a:r>
                  <a:rPr lang="en-US" dirty="0" smtClean="0"/>
                  <a:t>.</a:t>
                </a:r>
                <a:endParaRPr lang="hu-HU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11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205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Bibliography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400" dirty="0"/>
              <a:t>http://www.mogi.bme.hu/TAMOP/robotmechanizmusok/book.html</a:t>
            </a:r>
          </a:p>
          <a:p>
            <a:r>
              <a:rPr lang="en-US" sz="1400" dirty="0"/>
              <a:t>http://www.euclideanspace.com/maths/algebra/realNormedAlgebra/complex/transforms/</a:t>
            </a:r>
          </a:p>
          <a:p>
            <a:r>
              <a:rPr lang="en-US" sz="1400" dirty="0"/>
              <a:t>http://www.ryanjuckett.com/programming/analytic-two-bone-ik-in-2d/</a:t>
            </a:r>
          </a:p>
          <a:p>
            <a:r>
              <a:rPr lang="en-US" sz="1400" dirty="0"/>
              <a:t>http://www.ryanjuckett.com/programming/cyclic-coordinate-descent-in-2d/</a:t>
            </a:r>
          </a:p>
          <a:p>
            <a:r>
              <a:rPr lang="en-US" sz="1400" dirty="0"/>
              <a:t>http://</a:t>
            </a:r>
            <a:r>
              <a:rPr lang="en-US" sz="1400" dirty="0" smtClean="0"/>
              <a:t>moddb.wikia.com/wiki/OpenGL:Tutorials:Basic_Bones_System</a:t>
            </a:r>
            <a:endParaRPr lang="hu-HU" sz="1400" dirty="0" smtClean="0"/>
          </a:p>
          <a:p>
            <a:r>
              <a:rPr lang="hu-HU" sz="1400" dirty="0"/>
              <a:t>http://apcmag.com/lets-get-physical-explaining-how-kinect-for-xbox-works.htm</a:t>
            </a:r>
            <a:r>
              <a:rPr lang="hu-HU" sz="1400" dirty="0" smtClean="0"/>
              <a:t>/</a:t>
            </a:r>
            <a:endParaRPr lang="en-US" sz="1400" dirty="0" smtClean="0"/>
          </a:p>
          <a:p>
            <a:r>
              <a:rPr lang="hu-HU" sz="1400" dirty="0"/>
              <a:t>http://www.contentmaster.com/kinect/kinect-sdk-skeleton-tracking</a:t>
            </a:r>
            <a:r>
              <a:rPr lang="hu-HU" sz="1400" dirty="0" smtClean="0"/>
              <a:t>/</a:t>
            </a:r>
            <a:endParaRPr lang="en-US" sz="1400" dirty="0" smtClean="0"/>
          </a:p>
          <a:p>
            <a:r>
              <a:rPr lang="hu-HU" sz="1400" dirty="0"/>
              <a:t>https://software.intel.com/en-us/articles/character-animation-skeletons-and-inverse-kinematics</a:t>
            </a:r>
            <a:endParaRPr lang="hu-HU" sz="1400" dirty="0" smtClean="0"/>
          </a:p>
          <a:p>
            <a:r>
              <a:rPr lang="vi-VN" sz="1400" dirty="0">
                <a:latin typeface="Calibri" pitchFamily="34" charset="0"/>
              </a:rPr>
              <a:t>Ing. Răzvan Gabriel I. S. BOBOC</a:t>
            </a:r>
            <a:r>
              <a:rPr lang="hu-HU" sz="1400" dirty="0"/>
              <a:t>: </a:t>
            </a:r>
            <a:r>
              <a:rPr lang="en-US" sz="1400" i="1" dirty="0"/>
              <a:t>Natural human-robot interaction</a:t>
            </a:r>
          </a:p>
          <a:p>
            <a:r>
              <a:rPr lang="en-US" sz="1400" i="1" dirty="0"/>
              <a:t>for assistive robotics applications</a:t>
            </a:r>
            <a:r>
              <a:rPr lang="hu-HU" sz="1400" dirty="0"/>
              <a:t>, PhD </a:t>
            </a:r>
            <a:r>
              <a:rPr lang="hu-HU" sz="1400" dirty="0" err="1"/>
              <a:t>thesis</a:t>
            </a:r>
            <a:r>
              <a:rPr lang="hu-HU" sz="1400" dirty="0"/>
              <a:t>, </a:t>
            </a:r>
            <a:r>
              <a:rPr lang="hu-HU" sz="1400" dirty="0" err="1"/>
              <a:t>Bra</a:t>
            </a:r>
            <a:r>
              <a:rPr lang="ro-RO" sz="1400" dirty="0"/>
              <a:t>șov</a:t>
            </a:r>
            <a:r>
              <a:rPr lang="en-US" sz="1400" dirty="0"/>
              <a:t>, </a:t>
            </a:r>
            <a:r>
              <a:rPr lang="en-US" sz="1400" dirty="0" smtClean="0"/>
              <a:t>2015.</a:t>
            </a:r>
            <a:endParaRPr lang="hu-HU" sz="1400" dirty="0"/>
          </a:p>
          <a:p>
            <a:r>
              <a:rPr lang="en-US" sz="1400" dirty="0" err="1" smtClean="0"/>
              <a:t>Szirmay-Kalos</a:t>
            </a:r>
            <a:r>
              <a:rPr lang="en-US" sz="1400" dirty="0" smtClean="0"/>
              <a:t> </a:t>
            </a:r>
            <a:r>
              <a:rPr lang="en-US" sz="1400" dirty="0"/>
              <a:t>L., </a:t>
            </a:r>
            <a:r>
              <a:rPr lang="en-US" sz="1400" dirty="0" err="1"/>
              <a:t>Antal</a:t>
            </a:r>
            <a:r>
              <a:rPr lang="en-US" sz="1400" dirty="0"/>
              <a:t> </a:t>
            </a:r>
            <a:r>
              <a:rPr lang="en-US" sz="1400" dirty="0" err="1"/>
              <a:t>Gy</a:t>
            </a:r>
            <a:r>
              <a:rPr lang="en-US" sz="1400" dirty="0"/>
              <a:t>., </a:t>
            </a:r>
            <a:r>
              <a:rPr lang="en-US" sz="1400" dirty="0" err="1"/>
              <a:t>Csonka</a:t>
            </a:r>
            <a:r>
              <a:rPr lang="en-US" sz="1400" dirty="0"/>
              <a:t> F.: </a:t>
            </a:r>
            <a:r>
              <a:rPr lang="en-US" sz="1400" i="1" dirty="0" err="1"/>
              <a:t>Háromdimenziós</a:t>
            </a:r>
            <a:r>
              <a:rPr lang="en-US" sz="1400" i="1" dirty="0"/>
              <a:t> </a:t>
            </a:r>
            <a:r>
              <a:rPr lang="en-US" sz="1400" i="1" dirty="0" err="1"/>
              <a:t>grafika</a:t>
            </a:r>
            <a:r>
              <a:rPr lang="en-US" sz="1400" i="1" dirty="0"/>
              <a:t>, </a:t>
            </a:r>
            <a:r>
              <a:rPr lang="en-US" sz="1400" i="1" dirty="0" err="1"/>
              <a:t>animáció</a:t>
            </a:r>
            <a:r>
              <a:rPr lang="en-US" sz="1400" i="1" dirty="0"/>
              <a:t> </a:t>
            </a:r>
            <a:r>
              <a:rPr lang="en-US" sz="1400" i="1" dirty="0" err="1"/>
              <a:t>és</a:t>
            </a:r>
            <a:r>
              <a:rPr lang="en-US" sz="1400" i="1" dirty="0"/>
              <a:t> </a:t>
            </a:r>
            <a:r>
              <a:rPr lang="en-US" sz="1400" i="1" dirty="0" err="1"/>
              <a:t>játékfejlesztés</a:t>
            </a:r>
            <a:r>
              <a:rPr lang="en-US" sz="1400" dirty="0"/>
              <a:t>, </a:t>
            </a:r>
            <a:r>
              <a:rPr lang="en-US" sz="1400" dirty="0" err="1"/>
              <a:t>ComputerBooks</a:t>
            </a:r>
            <a:r>
              <a:rPr lang="en-US" sz="1400" dirty="0"/>
              <a:t>, Budapest, 2006. </a:t>
            </a:r>
          </a:p>
          <a:p>
            <a:r>
              <a:rPr lang="en-US" sz="1400" dirty="0" err="1"/>
              <a:t>Juhász</a:t>
            </a:r>
            <a:r>
              <a:rPr lang="en-US" sz="1400" dirty="0"/>
              <a:t> </a:t>
            </a:r>
            <a:r>
              <a:rPr lang="en-US" sz="1400" dirty="0" err="1"/>
              <a:t>Imre</a:t>
            </a:r>
            <a:r>
              <a:rPr lang="en-US" sz="1400" dirty="0"/>
              <a:t>: </a:t>
            </a:r>
            <a:r>
              <a:rPr lang="en-US" sz="1400" i="1" dirty="0"/>
              <a:t>OpenGL</a:t>
            </a:r>
            <a:r>
              <a:rPr lang="en-US" sz="1400" dirty="0"/>
              <a:t>, </a:t>
            </a:r>
            <a:r>
              <a:rPr lang="en-US" sz="1400" dirty="0" err="1"/>
              <a:t>jegyzet</a:t>
            </a:r>
            <a:r>
              <a:rPr lang="en-US" sz="1400" dirty="0"/>
              <a:t>, </a:t>
            </a:r>
            <a:r>
              <a:rPr lang="hu-HU" sz="1400" dirty="0" smtClean="0"/>
              <a:t>Miskolc, </a:t>
            </a:r>
            <a:r>
              <a:rPr lang="en-US" sz="1400" dirty="0" smtClean="0"/>
              <a:t>2003.</a:t>
            </a:r>
            <a:endParaRPr lang="hu-HU" sz="1400" dirty="0" smtClean="0"/>
          </a:p>
          <a:p>
            <a:r>
              <a:rPr lang="en-US" sz="1400" dirty="0"/>
              <a:t>Kovács D. Lehel </a:t>
            </a:r>
            <a:r>
              <a:rPr lang="en-US" sz="1400" dirty="0" err="1" smtClean="0"/>
              <a:t>István</a:t>
            </a:r>
            <a:r>
              <a:rPr lang="hu-HU" sz="1400" dirty="0" smtClean="0"/>
              <a:t>: </a:t>
            </a:r>
            <a:r>
              <a:rPr lang="en-US" sz="1400" i="1" dirty="0" err="1" smtClean="0"/>
              <a:t>Számítógépes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grafika</a:t>
            </a:r>
            <a:r>
              <a:rPr lang="hu-HU" sz="1400" dirty="0" smtClean="0"/>
              <a:t>, </a:t>
            </a:r>
            <a:r>
              <a:rPr lang="en-US" sz="1400" dirty="0" err="1" smtClean="0"/>
              <a:t>Scientia</a:t>
            </a:r>
            <a:r>
              <a:rPr lang="en-US" sz="1400" dirty="0" smtClean="0"/>
              <a:t> </a:t>
            </a:r>
            <a:r>
              <a:rPr lang="en-US" sz="1400" dirty="0" err="1"/>
              <a:t>Kiadó</a:t>
            </a:r>
            <a:r>
              <a:rPr lang="en-US" sz="1400" dirty="0"/>
              <a:t>, </a:t>
            </a:r>
            <a:r>
              <a:rPr lang="en-US" sz="1400" dirty="0" smtClean="0"/>
              <a:t>2009</a:t>
            </a:r>
            <a:r>
              <a:rPr lang="hu-HU" sz="1400" dirty="0" smtClean="0"/>
              <a:t>.</a:t>
            </a:r>
          </a:p>
          <a:p>
            <a:r>
              <a:rPr lang="en-US" sz="1400" dirty="0"/>
              <a:t>Samuel R. </a:t>
            </a:r>
            <a:r>
              <a:rPr lang="en-US" sz="1400" dirty="0" smtClean="0"/>
              <a:t>Buss</a:t>
            </a:r>
            <a:r>
              <a:rPr lang="hu-HU" sz="1400" dirty="0" smtClean="0"/>
              <a:t>: </a:t>
            </a:r>
            <a:r>
              <a:rPr lang="en-US" sz="1400" i="1" dirty="0"/>
              <a:t>Introduction to Inverse Kinematics with </a:t>
            </a:r>
            <a:r>
              <a:rPr lang="en-US" sz="1400" i="1" dirty="0" err="1"/>
              <a:t>Jacobian</a:t>
            </a:r>
            <a:r>
              <a:rPr lang="en-US" sz="1400" i="1" dirty="0"/>
              <a:t> Transpose, </a:t>
            </a:r>
            <a:r>
              <a:rPr lang="en-US" sz="1400" i="1" dirty="0" err="1"/>
              <a:t>Pseudoinverse</a:t>
            </a:r>
            <a:r>
              <a:rPr lang="en-US" sz="1400" i="1" dirty="0"/>
              <a:t> and Damped Least Squares </a:t>
            </a:r>
            <a:r>
              <a:rPr lang="en-US" sz="1400" i="1" dirty="0" smtClean="0"/>
              <a:t>methods</a:t>
            </a:r>
            <a:r>
              <a:rPr lang="hu-HU" sz="1400" dirty="0" smtClean="0"/>
              <a:t>, </a:t>
            </a:r>
            <a:r>
              <a:rPr lang="en-US" sz="1400" dirty="0"/>
              <a:t>University of California, San </a:t>
            </a:r>
            <a:r>
              <a:rPr lang="en-US" sz="1400" dirty="0" smtClean="0"/>
              <a:t>Diego</a:t>
            </a:r>
            <a:r>
              <a:rPr lang="hu-HU" sz="1400" dirty="0" smtClean="0"/>
              <a:t>, 2009.</a:t>
            </a:r>
          </a:p>
          <a:p>
            <a:r>
              <a:rPr lang="en-US" sz="1400" dirty="0"/>
              <a:t>Stephen J. </a:t>
            </a:r>
            <a:r>
              <a:rPr lang="en-US" sz="1400" dirty="0" smtClean="0"/>
              <a:t>Wright</a:t>
            </a:r>
            <a:r>
              <a:rPr lang="hu-HU" sz="1400" dirty="0" smtClean="0"/>
              <a:t>: </a:t>
            </a:r>
            <a:r>
              <a:rPr lang="en-US" sz="1400" i="1" dirty="0"/>
              <a:t>Coordinate Descent </a:t>
            </a:r>
            <a:r>
              <a:rPr lang="en-US" sz="1400" i="1" dirty="0" smtClean="0"/>
              <a:t>Algorithms</a:t>
            </a:r>
            <a:r>
              <a:rPr lang="hu-HU" sz="1400" dirty="0" smtClean="0"/>
              <a:t>, </a:t>
            </a:r>
            <a:r>
              <a:rPr lang="en-US" sz="1400" dirty="0"/>
              <a:t>University of </a:t>
            </a:r>
            <a:r>
              <a:rPr lang="en-US" sz="1400" dirty="0" smtClean="0"/>
              <a:t>Wisconsin</a:t>
            </a:r>
            <a:r>
              <a:rPr lang="hu-HU" sz="1400" dirty="0" smtClean="0"/>
              <a:t>, 2010.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5956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b="1" dirty="0" err="1" smtClean="0"/>
              <a:t>Exam</a:t>
            </a:r>
            <a:r>
              <a:rPr lang="hu-HU" sz="3600" b="1" dirty="0" smtClean="0"/>
              <a:t> – Project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9234550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Project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Group project: </a:t>
            </a:r>
            <a:r>
              <a:rPr lang="hu-HU" b="1" dirty="0" smtClean="0">
                <a:solidFill>
                  <a:srgbClr val="FF0000"/>
                </a:solidFill>
              </a:rPr>
              <a:t>3–5</a:t>
            </a:r>
            <a:r>
              <a:rPr lang="hu-HU" dirty="0" smtClean="0"/>
              <a:t> </a:t>
            </a:r>
            <a:r>
              <a:rPr lang="hu-HU" dirty="0" err="1" smtClean="0"/>
              <a:t>students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a </a:t>
            </a:r>
            <a:r>
              <a:rPr lang="hu-HU" dirty="0" err="1" smtClean="0"/>
              <a:t>group</a:t>
            </a:r>
            <a:r>
              <a:rPr lang="hu-HU" dirty="0" smtClean="0"/>
              <a:t>.</a:t>
            </a:r>
          </a:p>
          <a:p>
            <a:r>
              <a:rPr lang="en-US" dirty="0"/>
              <a:t>You don't need a device, you have to implement it on the </a:t>
            </a:r>
            <a:r>
              <a:rPr lang="en-US" dirty="0" smtClean="0"/>
              <a:t>simulator</a:t>
            </a:r>
            <a:r>
              <a:rPr lang="hu-HU" dirty="0" smtClean="0"/>
              <a:t> (</a:t>
            </a:r>
            <a:r>
              <a:rPr lang="hu-HU" b="1" dirty="0" err="1" smtClean="0">
                <a:solidFill>
                  <a:srgbClr val="FF0000"/>
                </a:solidFill>
              </a:rPr>
              <a:t>makecode</a:t>
            </a:r>
            <a:r>
              <a:rPr lang="hu-HU" dirty="0" smtClean="0"/>
              <a:t>)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en-US" dirty="0" smtClean="0"/>
              <a:t>I </a:t>
            </a:r>
            <a:r>
              <a:rPr lang="en-US" dirty="0"/>
              <a:t>am interested in the </a:t>
            </a:r>
            <a:r>
              <a:rPr lang="en-US" b="1" dirty="0">
                <a:solidFill>
                  <a:srgbClr val="FF0000"/>
                </a:solidFill>
              </a:rPr>
              <a:t>algorithm</a:t>
            </a:r>
            <a:r>
              <a:rPr lang="en-US" dirty="0"/>
              <a:t> and the program.</a:t>
            </a:r>
            <a:endParaRPr lang="hu-HU" dirty="0" smtClean="0"/>
          </a:p>
          <a:p>
            <a:r>
              <a:rPr lang="en-US" dirty="0"/>
              <a:t>The HEX file and a short description must be sent by </a:t>
            </a:r>
            <a:r>
              <a:rPr lang="hu-HU" dirty="0" smtClean="0"/>
              <a:t>e</a:t>
            </a:r>
            <a:r>
              <a:rPr lang="en-US" dirty="0" smtClean="0"/>
              <a:t>mail:</a:t>
            </a:r>
            <a:r>
              <a:rPr lang="hu-HU" dirty="0" smtClean="0"/>
              <a:t> </a:t>
            </a:r>
            <a:r>
              <a:rPr lang="hu-HU" b="1" dirty="0" smtClean="0">
                <a:solidFill>
                  <a:srgbClr val="FF0000"/>
                </a:solidFill>
                <a:hlinkClick r:id="rId2"/>
              </a:rPr>
              <a:t>klehel77@</a:t>
            </a:r>
            <a:r>
              <a:rPr lang="hu-HU" b="1" dirty="0" err="1" smtClean="0">
                <a:solidFill>
                  <a:srgbClr val="FF0000"/>
                </a:solidFill>
                <a:hlinkClick r:id="rId2"/>
              </a:rPr>
              <a:t>yahoo.com</a:t>
            </a:r>
            <a:endParaRPr lang="hu-HU" b="1" dirty="0" smtClean="0">
              <a:solidFill>
                <a:srgbClr val="FF0000"/>
              </a:solidFill>
            </a:endParaRPr>
          </a:p>
          <a:p>
            <a:r>
              <a:rPr lang="hu-HU" b="1" dirty="0" err="1">
                <a:solidFill>
                  <a:srgbClr val="FF0000"/>
                </a:solidFill>
              </a:rPr>
              <a:t>Deadline</a:t>
            </a:r>
            <a:r>
              <a:rPr lang="hu-HU" b="1" dirty="0">
                <a:solidFill>
                  <a:srgbClr val="FF0000"/>
                </a:solidFill>
              </a:rPr>
              <a:t>: </a:t>
            </a:r>
            <a:r>
              <a:rPr lang="hu-HU" b="1" dirty="0" err="1">
                <a:solidFill>
                  <a:srgbClr val="FF0000"/>
                </a:solidFill>
              </a:rPr>
              <a:t>April</a:t>
            </a:r>
            <a:r>
              <a:rPr lang="hu-HU" b="1" dirty="0">
                <a:solidFill>
                  <a:srgbClr val="FF0000"/>
                </a:solidFill>
              </a:rPr>
              <a:t> 30, 2024</a:t>
            </a:r>
            <a:r>
              <a:rPr lang="hu-HU" b="1" dirty="0" smtClean="0">
                <a:solidFill>
                  <a:srgbClr val="FF0000"/>
                </a:solidFill>
              </a:rPr>
              <a:t>.</a:t>
            </a:r>
          </a:p>
          <a:p>
            <a:endParaRPr lang="hu-H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786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Project </a:t>
            </a:r>
            <a:r>
              <a:rPr lang="hu-HU" b="1" dirty="0" err="1"/>
              <a:t>topics</a:t>
            </a:r>
            <a:endParaRPr lang="hu-H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OR</a:t>
            </a:r>
            <a:r>
              <a:rPr lang="hu-HU" dirty="0" smtClean="0"/>
              <a:t> 1. </a:t>
            </a:r>
            <a:r>
              <a:rPr lang="hu-HU" dirty="0" smtClean="0">
                <a:solidFill>
                  <a:srgbClr val="FF0000"/>
                </a:solidFill>
              </a:rPr>
              <a:t>OR</a:t>
            </a:r>
            <a:r>
              <a:rPr lang="hu-HU" dirty="0" smtClean="0"/>
              <a:t> 2. </a:t>
            </a:r>
            <a:r>
              <a:rPr lang="hu-HU" dirty="0" smtClean="0">
                <a:solidFill>
                  <a:srgbClr val="FF0000"/>
                </a:solidFill>
              </a:rPr>
              <a:t>OR</a:t>
            </a:r>
            <a:r>
              <a:rPr lang="hu-HU" dirty="0" smtClean="0"/>
              <a:t> 3</a:t>
            </a:r>
            <a:r>
              <a:rPr lang="hu-HU" dirty="0"/>
              <a:t>. </a:t>
            </a:r>
            <a:r>
              <a:rPr lang="hu-HU" b="1" dirty="0" err="1">
                <a:solidFill>
                  <a:srgbClr val="FF0000"/>
                </a:solidFill>
              </a:rPr>
              <a:t>Use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your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imagination</a:t>
            </a:r>
            <a:r>
              <a:rPr lang="hu-HU" b="1" dirty="0">
                <a:solidFill>
                  <a:srgbClr val="FF0000"/>
                </a:solidFill>
              </a:rPr>
              <a:t>!</a:t>
            </a:r>
            <a:endParaRPr lang="hu-HU" b="1" dirty="0" smtClean="0">
              <a:solidFill>
                <a:srgbClr val="FF0000"/>
              </a:solidFill>
            </a:endParaRPr>
          </a:p>
          <a:p>
            <a:endParaRPr lang="hu-HU" b="1" dirty="0" smtClean="0">
              <a:solidFill>
                <a:srgbClr val="FF0000"/>
              </a:solidFill>
            </a:endParaRPr>
          </a:p>
          <a:p>
            <a:r>
              <a:rPr lang="hu-HU" b="1" dirty="0" smtClean="0">
                <a:solidFill>
                  <a:srgbClr val="FF0000"/>
                </a:solidFill>
              </a:rPr>
              <a:t>1. GAME</a:t>
            </a:r>
          </a:p>
          <a:p>
            <a:r>
              <a:rPr lang="hu-HU" dirty="0" smtClean="0"/>
              <a:t>I</a:t>
            </a:r>
            <a:r>
              <a:rPr lang="en-US" dirty="0" err="1" smtClean="0"/>
              <a:t>mplementation</a:t>
            </a:r>
            <a:r>
              <a:rPr lang="en-US" dirty="0" smtClean="0"/>
              <a:t> </a:t>
            </a:r>
            <a:r>
              <a:rPr lang="en-US" dirty="0"/>
              <a:t>of any </a:t>
            </a:r>
            <a:r>
              <a:rPr lang="hu-HU" dirty="0" err="1" smtClean="0"/>
              <a:t>simple</a:t>
            </a:r>
            <a:r>
              <a:rPr lang="hu-HU" dirty="0" smtClean="0"/>
              <a:t> </a:t>
            </a:r>
            <a:r>
              <a:rPr lang="en-US" dirty="0" smtClean="0"/>
              <a:t>game </a:t>
            </a:r>
            <a:r>
              <a:rPr lang="en-US" dirty="0"/>
              <a:t>on </a:t>
            </a:r>
            <a:r>
              <a:rPr lang="en-US" dirty="0" err="1" smtClean="0"/>
              <a:t>micro:bit</a:t>
            </a:r>
            <a:r>
              <a:rPr lang="hu-HU" dirty="0" smtClean="0"/>
              <a:t>.</a:t>
            </a:r>
          </a:p>
          <a:p>
            <a:r>
              <a:rPr lang="en-US" dirty="0"/>
              <a:t>The display of the </a:t>
            </a:r>
            <a:r>
              <a:rPr lang="en-US" dirty="0" err="1"/>
              <a:t>micro:bit</a:t>
            </a:r>
            <a:r>
              <a:rPr lang="en-US" dirty="0"/>
              <a:t> must be </a:t>
            </a:r>
            <a:r>
              <a:rPr lang="en-US" dirty="0" smtClean="0"/>
              <a:t>used</a:t>
            </a:r>
            <a:r>
              <a:rPr lang="hu-HU" dirty="0" smtClean="0"/>
              <a:t>.</a:t>
            </a:r>
          </a:p>
          <a:p>
            <a:r>
              <a:rPr lang="en-US" dirty="0"/>
              <a:t>A radio connection can also be used with several </a:t>
            </a:r>
            <a:r>
              <a:rPr lang="en-US" dirty="0" err="1"/>
              <a:t>micro:bits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hu-HU" i="1" dirty="0" smtClean="0"/>
              <a:t>E</a:t>
            </a:r>
            <a:r>
              <a:rPr lang="en-US" i="1" dirty="0" err="1" smtClean="0"/>
              <a:t>xample</a:t>
            </a:r>
            <a:r>
              <a:rPr lang="en-US" i="1" dirty="0"/>
              <a:t>: tic-tac-toe (X-O) game on two </a:t>
            </a:r>
            <a:r>
              <a:rPr lang="en-US" i="1" dirty="0" err="1" smtClean="0"/>
              <a:t>micro:bits</a:t>
            </a:r>
            <a:r>
              <a:rPr lang="hu-HU" i="1" dirty="0" smtClean="0"/>
              <a:t>.</a:t>
            </a:r>
          </a:p>
          <a:p>
            <a:endParaRPr lang="hu-HU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74073"/>
            <a:ext cx="22669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6121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419600"/>
          </a:xfrm>
        </p:spPr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</a:rPr>
              <a:t>2. </a:t>
            </a:r>
            <a:r>
              <a:rPr lang="hu-HU" b="1" dirty="0" err="1" smtClean="0">
                <a:solidFill>
                  <a:srgbClr val="FF0000"/>
                </a:solidFill>
              </a:rPr>
              <a:t>CuteBot</a:t>
            </a:r>
            <a:r>
              <a:rPr lang="hu-HU" b="1" dirty="0" smtClean="0">
                <a:solidFill>
                  <a:srgbClr val="FF0000"/>
                </a:solidFill>
              </a:rPr>
              <a:t> SUMO</a:t>
            </a:r>
            <a:endParaRPr lang="hu-HU" b="1" dirty="0">
              <a:solidFill>
                <a:srgbClr val="FF0000"/>
              </a:solidFill>
            </a:endParaRPr>
          </a:p>
          <a:p>
            <a:r>
              <a:rPr lang="hu-HU" dirty="0" smtClean="0"/>
              <a:t>T</a:t>
            </a:r>
            <a:r>
              <a:rPr lang="en-US" dirty="0" smtClean="0"/>
              <a:t>wo </a:t>
            </a:r>
            <a:r>
              <a:rPr lang="en-US" dirty="0" err="1"/>
              <a:t>cutebots</a:t>
            </a:r>
            <a:r>
              <a:rPr lang="en-US" dirty="0"/>
              <a:t> in one </a:t>
            </a:r>
            <a:r>
              <a:rPr lang="hu-HU" dirty="0" err="1" smtClean="0"/>
              <a:t>boxing</a:t>
            </a:r>
            <a:r>
              <a:rPr lang="hu-HU" dirty="0" smtClean="0"/>
              <a:t> </a:t>
            </a:r>
            <a:r>
              <a:rPr lang="en-US" dirty="0" smtClean="0"/>
              <a:t>ring</a:t>
            </a:r>
            <a:r>
              <a:rPr lang="hu-HU" dirty="0" smtClean="0"/>
              <a:t>.</a:t>
            </a:r>
          </a:p>
          <a:p>
            <a:r>
              <a:rPr lang="en-US" dirty="0"/>
              <a:t>They must not leave the ring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en-US" dirty="0" smtClean="0"/>
              <a:t>They </a:t>
            </a:r>
            <a:r>
              <a:rPr lang="en-US" dirty="0"/>
              <a:t>look for each other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en-US" dirty="0" smtClean="0"/>
              <a:t>Attack </a:t>
            </a:r>
            <a:r>
              <a:rPr lang="hu-HU" dirty="0"/>
              <a:t>(</a:t>
            </a:r>
            <a:r>
              <a:rPr lang="hu-HU" dirty="0" err="1"/>
              <a:t>offensive</a:t>
            </a:r>
            <a:r>
              <a:rPr lang="hu-HU" dirty="0"/>
              <a:t>) </a:t>
            </a:r>
            <a:r>
              <a:rPr lang="en-US" dirty="0" smtClean="0"/>
              <a:t>strategy.</a:t>
            </a:r>
            <a:endParaRPr lang="hu-HU" dirty="0" smtClean="0"/>
          </a:p>
          <a:p>
            <a:r>
              <a:rPr lang="en-US" dirty="0" smtClean="0"/>
              <a:t>Defense </a:t>
            </a:r>
            <a:r>
              <a:rPr lang="en-US" dirty="0"/>
              <a:t>strategy.</a:t>
            </a:r>
            <a:endParaRPr lang="hu-HU" dirty="0"/>
          </a:p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251" y="2724150"/>
            <a:ext cx="4637357" cy="226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2917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419600"/>
          </a:xfrm>
        </p:spPr>
        <p:txBody>
          <a:bodyPr>
            <a:normAutofit lnSpcReduction="10000"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3. </a:t>
            </a:r>
            <a:r>
              <a:rPr lang="hu-HU" b="1" dirty="0" err="1" smtClean="0">
                <a:solidFill>
                  <a:srgbClr val="FF0000"/>
                </a:solidFill>
              </a:rPr>
              <a:t>Green</a:t>
            </a:r>
            <a:r>
              <a:rPr lang="hu-HU" b="1" dirty="0" smtClean="0">
                <a:solidFill>
                  <a:srgbClr val="FF0000"/>
                </a:solidFill>
              </a:rPr>
              <a:t> </a:t>
            </a:r>
            <a:r>
              <a:rPr lang="hu-HU" b="1" dirty="0" err="1" smtClean="0">
                <a:solidFill>
                  <a:srgbClr val="FF0000"/>
                </a:solidFill>
              </a:rPr>
              <a:t>wave</a:t>
            </a:r>
            <a:r>
              <a:rPr lang="hu-HU" b="1" dirty="0" smtClean="0">
                <a:solidFill>
                  <a:srgbClr val="FF0000"/>
                </a:solidFill>
              </a:rPr>
              <a:t> </a:t>
            </a:r>
            <a:r>
              <a:rPr lang="hu-HU" b="1" dirty="0" err="1" smtClean="0">
                <a:solidFill>
                  <a:srgbClr val="FF0000"/>
                </a:solidFill>
              </a:rPr>
              <a:t>in</a:t>
            </a:r>
            <a:r>
              <a:rPr lang="hu-HU" b="1" dirty="0" smtClean="0">
                <a:solidFill>
                  <a:srgbClr val="FF0000"/>
                </a:solidFill>
              </a:rPr>
              <a:t> </a:t>
            </a:r>
            <a:r>
              <a:rPr lang="hu-HU" b="1" dirty="0" err="1" smtClean="0">
                <a:solidFill>
                  <a:srgbClr val="FF0000"/>
                </a:solidFill>
              </a:rPr>
              <a:t>traffic</a:t>
            </a:r>
            <a:endParaRPr lang="hu-HU" b="1" dirty="0">
              <a:solidFill>
                <a:srgbClr val="FF0000"/>
              </a:solidFill>
            </a:endParaRPr>
          </a:p>
          <a:p>
            <a:r>
              <a:rPr lang="en-US" dirty="0"/>
              <a:t>The "green wave" in traffic is a concept designed to </a:t>
            </a:r>
            <a:r>
              <a:rPr lang="en-US" b="1" dirty="0"/>
              <a:t>optimize the flow of traffic</a:t>
            </a:r>
            <a:r>
              <a:rPr lang="en-US" dirty="0"/>
              <a:t> on roads and allow vehicles to pass through several successive traffic lights continuously</a:t>
            </a:r>
            <a:r>
              <a:rPr lang="en-US" dirty="0" smtClean="0"/>
              <a:t>.</a:t>
            </a:r>
            <a:endParaRPr lang="hu-HU" dirty="0" smtClean="0"/>
          </a:p>
          <a:p>
            <a:r>
              <a:rPr lang="en-US" dirty="0"/>
              <a:t>A </a:t>
            </a:r>
            <a:r>
              <a:rPr lang="en-US" dirty="0" err="1"/>
              <a:t>micro:bit</a:t>
            </a:r>
            <a:r>
              <a:rPr lang="en-US" dirty="0"/>
              <a:t> with </a:t>
            </a:r>
            <a:r>
              <a:rPr lang="hu-HU" dirty="0" smtClean="0"/>
              <a:t>an </a:t>
            </a:r>
            <a:r>
              <a:rPr lang="en-US" dirty="0" smtClean="0"/>
              <a:t>RGB </a:t>
            </a:r>
            <a:r>
              <a:rPr lang="en-US" dirty="0"/>
              <a:t>LED = a </a:t>
            </a:r>
            <a:r>
              <a:rPr lang="en-US" dirty="0" smtClean="0"/>
              <a:t>semaphore</a:t>
            </a:r>
            <a:r>
              <a:rPr lang="hu-HU" dirty="0" smtClean="0"/>
              <a:t>.</a:t>
            </a:r>
          </a:p>
          <a:p>
            <a:r>
              <a:rPr lang="hu-HU" dirty="0" smtClean="0"/>
              <a:t>City map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semaphores</a:t>
            </a:r>
            <a:r>
              <a:rPr lang="hu-HU" dirty="0" smtClean="0"/>
              <a:t>.</a:t>
            </a:r>
          </a:p>
          <a:p>
            <a:r>
              <a:rPr lang="hu-HU" dirty="0" err="1" smtClean="0"/>
              <a:t>Radio</a:t>
            </a:r>
            <a:r>
              <a:rPr lang="hu-HU" dirty="0" smtClean="0"/>
              <a:t> </a:t>
            </a:r>
            <a:r>
              <a:rPr lang="hu-HU" dirty="0" err="1" smtClean="0"/>
              <a:t>communication</a:t>
            </a:r>
            <a:r>
              <a:rPr lang="hu-HU" dirty="0" smtClean="0"/>
              <a:t> </a:t>
            </a:r>
            <a:r>
              <a:rPr lang="hu-HU" dirty="0" err="1" smtClean="0"/>
              <a:t>between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err="1" smtClean="0"/>
              <a:t>micro</a:t>
            </a:r>
            <a:r>
              <a:rPr lang="hu-HU" dirty="0" smtClean="0"/>
              <a:t>:</a:t>
            </a:r>
            <a:r>
              <a:rPr lang="hu-HU" dirty="0" err="1" smtClean="0"/>
              <a:t>bits</a:t>
            </a:r>
            <a:r>
              <a:rPr lang="hu-HU" dirty="0" smtClean="0"/>
              <a:t>.</a:t>
            </a:r>
          </a:p>
          <a:p>
            <a:r>
              <a:rPr lang="hu-HU" dirty="0" err="1" smtClean="0"/>
              <a:t>Velocity</a:t>
            </a:r>
            <a:r>
              <a:rPr lang="hu-HU" dirty="0" smtClean="0"/>
              <a:t> of </a:t>
            </a:r>
            <a:r>
              <a:rPr lang="hu-HU" dirty="0" err="1" smtClean="0"/>
              <a:t>cars</a:t>
            </a:r>
            <a:r>
              <a:rPr lang="hu-HU" dirty="0" smtClean="0"/>
              <a:t>.</a:t>
            </a:r>
            <a:endParaRPr lang="hu-HU" dirty="0" smtClean="0"/>
          </a:p>
          <a:p>
            <a:r>
              <a:rPr lang="en-US" dirty="0"/>
              <a:t>Simulating a couple of cases.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927820"/>
            <a:ext cx="3806536" cy="2158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6705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/>
              <a:t>Thank you for your attention!</a:t>
            </a:r>
            <a:endParaRPr lang="hu-HU" sz="32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b="1" dirty="0" err="1"/>
              <a:t>Questions</a:t>
            </a:r>
            <a:r>
              <a:rPr lang="hu-HU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9400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405</TotalTime>
  <Words>3119</Words>
  <Application>Microsoft Office PowerPoint</Application>
  <PresentationFormat>On-screen Show (16:9)</PresentationFormat>
  <Paragraphs>343</Paragraphs>
  <Slides>67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Clarity</vt:lpstr>
      <vt:lpstr>Bitmap Image</vt:lpstr>
      <vt:lpstr>Micro:bit – 03</vt:lpstr>
      <vt:lpstr>8. Robotic arms</vt:lpstr>
      <vt:lpstr>DoF</vt:lpstr>
      <vt:lpstr>DoF :: robotic arms</vt:lpstr>
      <vt:lpstr>Robotic arms</vt:lpstr>
      <vt:lpstr>Micro:bit</vt:lpstr>
      <vt:lpstr>9. Robot control</vt:lpstr>
      <vt:lpstr>Bone/joint systems</vt:lpstr>
      <vt:lpstr>PowerPoint Presentation</vt:lpstr>
      <vt:lpstr>Robot control</vt:lpstr>
      <vt:lpstr>Robot control using Motion Caption</vt:lpstr>
      <vt:lpstr>Forward kinematics</vt:lpstr>
      <vt:lpstr>Forward kinematics</vt:lpstr>
      <vt:lpstr>Forward kinematics</vt:lpstr>
      <vt:lpstr>PowerPoint Presentation</vt:lpstr>
      <vt:lpstr>Inverse kinematics</vt:lpstr>
      <vt:lpstr>Climbing stairs – IK</vt:lpstr>
      <vt:lpstr>Solutions</vt:lpstr>
      <vt:lpstr>CCD and CR</vt:lpstr>
      <vt:lpstr>Kinect and robot control</vt:lpstr>
      <vt:lpstr>BBC micro:bit</vt:lpstr>
      <vt:lpstr>BBC micro:bit</vt:lpstr>
      <vt:lpstr>The robot…</vt:lpstr>
      <vt:lpstr>IK – Inverse Kinematics (details)</vt:lpstr>
      <vt:lpstr>The Analytical Solution </vt:lpstr>
      <vt:lpstr>The Solution</vt:lpstr>
      <vt:lpstr>Hierarchical movement</vt:lpstr>
      <vt:lpstr>The problem</vt:lpstr>
      <vt:lpstr>Problems encountered</vt:lpstr>
      <vt:lpstr>Solutions</vt:lpstr>
      <vt:lpstr>The Jacobian matrix</vt:lpstr>
      <vt:lpstr>The Jacobian matrix</vt:lpstr>
      <vt:lpstr>The pseudoinverse</vt:lpstr>
      <vt:lpstr>The algorithm</vt:lpstr>
      <vt:lpstr>Correction</vt:lpstr>
      <vt:lpstr>Cyclic Coordinate Descent (CCD)</vt:lpstr>
      <vt:lpstr>The algorithm</vt:lpstr>
      <vt:lpstr>Constraint Relaxation (CR)</vt:lpstr>
      <vt:lpstr>CCD and CR</vt:lpstr>
      <vt:lpstr>Gesture recognition</vt:lpstr>
      <vt:lpstr>Kinect</vt:lpstr>
      <vt:lpstr>Kinect</vt:lpstr>
      <vt:lpstr>PowerPoint Presentation</vt:lpstr>
      <vt:lpstr>PowerPoint Presentation</vt:lpstr>
      <vt:lpstr>PowerPoint Presentation</vt:lpstr>
      <vt:lpstr>Data Structure – Kinect</vt:lpstr>
      <vt:lpstr>Gesture recognition</vt:lpstr>
      <vt:lpstr>PowerPoint Presentation</vt:lpstr>
      <vt:lpstr>Gesture</vt:lpstr>
      <vt:lpstr>PowerPoint Presentation</vt:lpstr>
      <vt:lpstr>Gesture</vt:lpstr>
      <vt:lpstr>Joints</vt:lpstr>
      <vt:lpstr>The Algorithm</vt:lpstr>
      <vt:lpstr>The Algorithm</vt:lpstr>
      <vt:lpstr>The Algorithm</vt:lpstr>
      <vt:lpstr>The Algorithm</vt:lpstr>
      <vt:lpstr>Gesture recognition</vt:lpstr>
      <vt:lpstr>DTW-algorithm</vt:lpstr>
      <vt:lpstr>DTW-algorithm</vt:lpstr>
      <vt:lpstr>Warping path</vt:lpstr>
      <vt:lpstr>Bibliography</vt:lpstr>
      <vt:lpstr>Exam – Project</vt:lpstr>
      <vt:lpstr>Project</vt:lpstr>
      <vt:lpstr>Project topics</vt:lpstr>
      <vt:lpstr>PowerPoint Presentation</vt:lpstr>
      <vt:lpstr>PowerPoint Presentation</vt:lpstr>
      <vt:lpstr>Thank you for your attention!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Micro:bit – 01</dc:title>
  <dc:creator/>
  <cp:lastModifiedBy>Kovács Lehel Istán</cp:lastModifiedBy>
  <cp:revision>47</cp:revision>
  <dcterms:created xsi:type="dcterms:W3CDTF">2006-08-16T00:00:00Z</dcterms:created>
  <dcterms:modified xsi:type="dcterms:W3CDTF">2024-03-20T20:45:32Z</dcterms:modified>
</cp:coreProperties>
</file>