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6"/>
  </p:notesMasterIdLst>
  <p:sldIdLst>
    <p:sldId id="256" r:id="rId2"/>
    <p:sldId id="257" r:id="rId3"/>
    <p:sldId id="258" r:id="rId4"/>
    <p:sldId id="266" r:id="rId5"/>
    <p:sldId id="267" r:id="rId6"/>
    <p:sldId id="268" r:id="rId7"/>
    <p:sldId id="269" r:id="rId8"/>
    <p:sldId id="270" r:id="rId9"/>
    <p:sldId id="271" r:id="rId10"/>
    <p:sldId id="259" r:id="rId11"/>
    <p:sldId id="260" r:id="rId12"/>
    <p:sldId id="272" r:id="rId13"/>
    <p:sldId id="273" r:id="rId14"/>
    <p:sldId id="274" r:id="rId15"/>
    <p:sldId id="275" r:id="rId16"/>
    <p:sldId id="276" r:id="rId17"/>
    <p:sldId id="277" r:id="rId18"/>
    <p:sldId id="278" r:id="rId19"/>
    <p:sldId id="279" r:id="rId20"/>
    <p:sldId id="280" r:id="rId21"/>
    <p:sldId id="281" r:id="rId22"/>
    <p:sldId id="261" r:id="rId23"/>
    <p:sldId id="262" r:id="rId24"/>
    <p:sldId id="282" r:id="rId25"/>
    <p:sldId id="283" r:id="rId26"/>
    <p:sldId id="284" r:id="rId27"/>
    <p:sldId id="263" r:id="rId28"/>
    <p:sldId id="264" r:id="rId29"/>
    <p:sldId id="285" r:id="rId30"/>
    <p:sldId id="286" r:id="rId31"/>
    <p:sldId id="287" r:id="rId32"/>
    <p:sldId id="288" r:id="rId33"/>
    <p:sldId id="289" r:id="rId34"/>
    <p:sldId id="265" r:id="rId35"/>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146" autoAdjust="0"/>
  </p:normalViewPr>
  <p:slideViewPr>
    <p:cSldViewPr>
      <p:cViewPr varScale="1">
        <p:scale>
          <a:sx n="84" d="100"/>
          <a:sy n="84" d="100"/>
        </p:scale>
        <p:origin x="-966" y="-84"/>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hu-H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492E3E-77B3-4254-A2F0-9690BBAFE8DD}" type="datetimeFigureOut">
              <a:rPr lang="hu-HU" smtClean="0"/>
              <a:t>2024.03.15.</a:t>
            </a:fld>
            <a:endParaRPr lang="hu-HU"/>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hu-H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u-H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hu-H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B25904-7A13-41EA-9856-EB6825B75CC1}" type="slidenum">
              <a:rPr lang="hu-HU" smtClean="0"/>
              <a:t>‹#›</a:t>
            </a:fld>
            <a:endParaRPr lang="hu-HU"/>
          </a:p>
        </p:txBody>
      </p:sp>
    </p:spTree>
    <p:extLst>
      <p:ext uri="{BB962C8B-B14F-4D97-AF65-F5344CB8AC3E}">
        <p14:creationId xmlns:p14="http://schemas.microsoft.com/office/powerpoint/2010/main" val="211931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HU" dirty="0" smtClean="0"/>
              <a:t>- Bemutatni a honlapon. Egyszerű programok, érzékelők kiolvasása, írás.</a:t>
            </a:r>
            <a:endParaRPr lang="hu-HU" dirty="0"/>
          </a:p>
        </p:txBody>
      </p:sp>
      <p:sp>
        <p:nvSpPr>
          <p:cNvPr id="4" name="Slide Number Placeholder 3"/>
          <p:cNvSpPr>
            <a:spLocks noGrp="1"/>
          </p:cNvSpPr>
          <p:nvPr>
            <p:ph type="sldNum" sz="quarter" idx="10"/>
          </p:nvPr>
        </p:nvSpPr>
        <p:spPr/>
        <p:txBody>
          <a:bodyPr/>
          <a:lstStyle/>
          <a:p>
            <a:fld id="{1CB25904-7A13-41EA-9856-EB6825B75CC1}" type="slidenum">
              <a:rPr lang="hu-HU" smtClean="0"/>
              <a:t>9</a:t>
            </a:fld>
            <a:endParaRPr lang="hu-HU"/>
          </a:p>
        </p:txBody>
      </p:sp>
    </p:spTree>
    <p:extLst>
      <p:ext uri="{BB962C8B-B14F-4D97-AF65-F5344CB8AC3E}">
        <p14:creationId xmlns:p14="http://schemas.microsoft.com/office/powerpoint/2010/main" val="2702625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u-HU" dirty="0"/>
          </a:p>
        </p:txBody>
      </p:sp>
      <p:sp>
        <p:nvSpPr>
          <p:cNvPr id="4" name="Slide Number Placeholder 3"/>
          <p:cNvSpPr>
            <a:spLocks noGrp="1"/>
          </p:cNvSpPr>
          <p:nvPr>
            <p:ph type="sldNum" sz="quarter" idx="10"/>
          </p:nvPr>
        </p:nvSpPr>
        <p:spPr/>
        <p:txBody>
          <a:bodyPr/>
          <a:lstStyle/>
          <a:p>
            <a:fld id="{1CB25904-7A13-41EA-9856-EB6825B75CC1}" type="slidenum">
              <a:rPr lang="hu-HU" smtClean="0"/>
              <a:t>12</a:t>
            </a:fld>
            <a:endParaRPr lang="hu-HU"/>
          </a:p>
        </p:txBody>
      </p:sp>
    </p:spTree>
    <p:extLst>
      <p:ext uri="{BB962C8B-B14F-4D97-AF65-F5344CB8AC3E}">
        <p14:creationId xmlns:p14="http://schemas.microsoft.com/office/powerpoint/2010/main" val="240330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u-HU" dirty="0" smtClean="0"/>
              <a:t>Program: </a:t>
            </a:r>
            <a:r>
              <a:rPr lang="hu-HU" dirty="0" err="1" smtClean="0"/>
              <a:t>Sonar</a:t>
            </a:r>
            <a:r>
              <a:rPr lang="hu-HU" dirty="0" smtClean="0"/>
              <a:t> (</a:t>
            </a:r>
            <a:r>
              <a:rPr lang="hu-HU" dirty="0" err="1" smtClean="0"/>
              <a:t>Sonar</a:t>
            </a:r>
            <a:r>
              <a:rPr lang="hu-HU" dirty="0" smtClean="0"/>
              <a:t>).</a:t>
            </a:r>
          </a:p>
        </p:txBody>
      </p:sp>
      <p:sp>
        <p:nvSpPr>
          <p:cNvPr id="4" name="Slide Number Placeholder 3"/>
          <p:cNvSpPr>
            <a:spLocks noGrp="1"/>
          </p:cNvSpPr>
          <p:nvPr>
            <p:ph type="sldNum" sz="quarter" idx="10"/>
          </p:nvPr>
        </p:nvSpPr>
        <p:spPr/>
        <p:txBody>
          <a:bodyPr/>
          <a:lstStyle/>
          <a:p>
            <a:fld id="{1CB25904-7A13-41EA-9856-EB6825B75CC1}" type="slidenum">
              <a:rPr lang="hu-HU" smtClean="0"/>
              <a:t>13</a:t>
            </a:fld>
            <a:endParaRPr lang="hu-HU"/>
          </a:p>
        </p:txBody>
      </p:sp>
    </p:spTree>
    <p:extLst>
      <p:ext uri="{BB962C8B-B14F-4D97-AF65-F5344CB8AC3E}">
        <p14:creationId xmlns:p14="http://schemas.microsoft.com/office/powerpoint/2010/main" val="3048187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u-HU" dirty="0"/>
          </a:p>
        </p:txBody>
      </p:sp>
      <p:sp>
        <p:nvSpPr>
          <p:cNvPr id="4" name="Slide Number Placeholder 3"/>
          <p:cNvSpPr>
            <a:spLocks noGrp="1"/>
          </p:cNvSpPr>
          <p:nvPr>
            <p:ph type="sldNum" sz="quarter" idx="10"/>
          </p:nvPr>
        </p:nvSpPr>
        <p:spPr/>
        <p:txBody>
          <a:bodyPr/>
          <a:lstStyle/>
          <a:p>
            <a:fld id="{1CB25904-7A13-41EA-9856-EB6825B75CC1}" type="slidenum">
              <a:rPr lang="hu-HU" smtClean="0"/>
              <a:t>14</a:t>
            </a:fld>
            <a:endParaRPr lang="hu-HU"/>
          </a:p>
        </p:txBody>
      </p:sp>
    </p:spTree>
    <p:extLst>
      <p:ext uri="{BB962C8B-B14F-4D97-AF65-F5344CB8AC3E}">
        <p14:creationId xmlns:p14="http://schemas.microsoft.com/office/powerpoint/2010/main" val="3705512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HU" dirty="0" smtClean="0"/>
              <a:t>Program: </a:t>
            </a:r>
            <a:r>
              <a:rPr lang="hu-HU" dirty="0" err="1" smtClean="0"/>
              <a:t>Kitronik</a:t>
            </a:r>
            <a:r>
              <a:rPr lang="hu-HU" dirty="0" smtClean="0"/>
              <a:t> Line </a:t>
            </a:r>
            <a:r>
              <a:rPr lang="hu-HU" dirty="0" err="1" smtClean="0"/>
              <a:t>Follower</a:t>
            </a:r>
            <a:r>
              <a:rPr lang="hu-HU" dirty="0" smtClean="0"/>
              <a:t> (</a:t>
            </a:r>
            <a:r>
              <a:rPr lang="hu-HU" dirty="0" err="1" smtClean="0"/>
              <a:t>Kitronik-LF</a:t>
            </a:r>
            <a:r>
              <a:rPr lang="hu-HU" dirty="0" smtClean="0"/>
              <a:t>).</a:t>
            </a:r>
            <a:endParaRPr lang="hu-HU" dirty="0"/>
          </a:p>
        </p:txBody>
      </p:sp>
      <p:sp>
        <p:nvSpPr>
          <p:cNvPr id="4" name="Slide Number Placeholder 3"/>
          <p:cNvSpPr>
            <a:spLocks noGrp="1"/>
          </p:cNvSpPr>
          <p:nvPr>
            <p:ph type="sldNum" sz="quarter" idx="10"/>
          </p:nvPr>
        </p:nvSpPr>
        <p:spPr/>
        <p:txBody>
          <a:bodyPr/>
          <a:lstStyle/>
          <a:p>
            <a:fld id="{1CB25904-7A13-41EA-9856-EB6825B75CC1}" type="slidenum">
              <a:rPr lang="hu-HU" smtClean="0"/>
              <a:t>18</a:t>
            </a:fld>
            <a:endParaRPr lang="hu-HU"/>
          </a:p>
        </p:txBody>
      </p:sp>
    </p:spTree>
    <p:extLst>
      <p:ext uri="{BB962C8B-B14F-4D97-AF65-F5344CB8AC3E}">
        <p14:creationId xmlns:p14="http://schemas.microsoft.com/office/powerpoint/2010/main" val="2814386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HU" dirty="0" smtClean="0"/>
              <a:t>Program: </a:t>
            </a:r>
            <a:r>
              <a:rPr lang="hu-HU" dirty="0" err="1" smtClean="0"/>
              <a:t>Cutebot</a:t>
            </a:r>
            <a:r>
              <a:rPr lang="hu-HU" dirty="0" smtClean="0"/>
              <a:t> vonalkövető (</a:t>
            </a:r>
            <a:r>
              <a:rPr lang="hu-HU" dirty="0" err="1" smtClean="0"/>
              <a:t>Cutebot-LF</a:t>
            </a:r>
            <a:r>
              <a:rPr lang="hu-HU" dirty="0" smtClean="0"/>
              <a:t>).</a:t>
            </a:r>
            <a:endParaRPr lang="hu-HU" dirty="0"/>
          </a:p>
        </p:txBody>
      </p:sp>
      <p:sp>
        <p:nvSpPr>
          <p:cNvPr id="4" name="Slide Number Placeholder 3"/>
          <p:cNvSpPr>
            <a:spLocks noGrp="1"/>
          </p:cNvSpPr>
          <p:nvPr>
            <p:ph type="sldNum" sz="quarter" idx="10"/>
          </p:nvPr>
        </p:nvSpPr>
        <p:spPr/>
        <p:txBody>
          <a:bodyPr/>
          <a:lstStyle/>
          <a:p>
            <a:fld id="{1CB25904-7A13-41EA-9856-EB6825B75CC1}" type="slidenum">
              <a:rPr lang="hu-HU" smtClean="0"/>
              <a:t>20</a:t>
            </a:fld>
            <a:endParaRPr lang="hu-HU"/>
          </a:p>
        </p:txBody>
      </p:sp>
    </p:spTree>
    <p:extLst>
      <p:ext uri="{BB962C8B-B14F-4D97-AF65-F5344CB8AC3E}">
        <p14:creationId xmlns:p14="http://schemas.microsoft.com/office/powerpoint/2010/main" val="2302086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HU" dirty="0" smtClean="0"/>
              <a:t>Programozzanak, programbemutató</a:t>
            </a:r>
            <a:endParaRPr lang="hu-HU" dirty="0"/>
          </a:p>
        </p:txBody>
      </p:sp>
      <p:sp>
        <p:nvSpPr>
          <p:cNvPr id="4" name="Slide Number Placeholder 3"/>
          <p:cNvSpPr>
            <a:spLocks noGrp="1"/>
          </p:cNvSpPr>
          <p:nvPr>
            <p:ph type="sldNum" sz="quarter" idx="10"/>
          </p:nvPr>
        </p:nvSpPr>
        <p:spPr/>
        <p:txBody>
          <a:bodyPr/>
          <a:lstStyle/>
          <a:p>
            <a:fld id="{1CB25904-7A13-41EA-9856-EB6825B75CC1}" type="slidenum">
              <a:rPr lang="hu-HU" smtClean="0"/>
              <a:t>21</a:t>
            </a:fld>
            <a:endParaRPr lang="hu-HU"/>
          </a:p>
        </p:txBody>
      </p:sp>
    </p:spTree>
    <p:extLst>
      <p:ext uri="{BB962C8B-B14F-4D97-AF65-F5344CB8AC3E}">
        <p14:creationId xmlns:p14="http://schemas.microsoft.com/office/powerpoint/2010/main" val="4105643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HU" dirty="0" smtClean="0"/>
              <a:t>No_PULL: </a:t>
            </a:r>
            <a:r>
              <a:rPr lang="en-US" sz="1200" b="0" i="0" kern="1200" dirty="0" smtClean="0">
                <a:solidFill>
                  <a:schemeClr val="tx1"/>
                </a:solidFill>
                <a:effectLst/>
                <a:latin typeface="+mn-lt"/>
                <a:ea typeface="+mn-ea"/>
                <a:cs typeface="+mn-cs"/>
              </a:rPr>
              <a:t>In other words, it's not being pulled to any specific voltage level. This configuration can be useful in certain situations where you want the pin to be sensitive to changes in its environment without any external bias.</a:t>
            </a:r>
            <a:endParaRPr lang="hu-HU"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CB25904-7A13-41EA-9856-EB6825B75CC1}" type="slidenum">
              <a:rPr lang="hu-HU" smtClean="0"/>
              <a:t>31</a:t>
            </a:fld>
            <a:endParaRPr lang="hu-HU"/>
          </a:p>
        </p:txBody>
      </p:sp>
    </p:spTree>
    <p:extLst>
      <p:ext uri="{BB962C8B-B14F-4D97-AF65-F5344CB8AC3E}">
        <p14:creationId xmlns:p14="http://schemas.microsoft.com/office/powerpoint/2010/main" val="279668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28700"/>
            <a:ext cx="7848600" cy="1445419"/>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2628900"/>
            <a:ext cx="6400800" cy="131445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2024-03-15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8" name="Straight Connector 7"/>
          <p:cNvCxnSpPr/>
          <p:nvPr/>
        </p:nvCxnSpPr>
        <p:spPr>
          <a:xfrm>
            <a:off x="685800" y="2548890"/>
            <a:ext cx="784860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2024-03-15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1771651"/>
            <a:ext cx="7772400" cy="1650206"/>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470149"/>
            <a:ext cx="7772400" cy="1125140"/>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2024-03-15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7" name="Straight Connector 6"/>
          <p:cNvCxnSpPr/>
          <p:nvPr/>
        </p:nvCxnSpPr>
        <p:spPr>
          <a:xfrm>
            <a:off x="731520" y="3449574"/>
            <a:ext cx="784860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55014"/>
            <a:ext cx="4038600" cy="35387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255014"/>
            <a:ext cx="4038600" cy="35387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2024-03-15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828800"/>
            <a:ext cx="3931920"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1828800"/>
            <a:ext cx="3931920"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2024-03-15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cxnSp>
        <p:nvCxnSpPr>
          <p:cNvPr id="11" name="Straight Connector 10"/>
          <p:cNvCxnSpPr/>
          <p:nvPr/>
        </p:nvCxnSpPr>
        <p:spPr>
          <a:xfrm rot="5400000">
            <a:off x="2806462" y="3034268"/>
            <a:ext cx="353187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2024-03-15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2024-03-15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94060"/>
            <a:ext cx="2139696" cy="946404"/>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594060"/>
            <a:ext cx="5715000" cy="41833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1597915"/>
            <a:ext cx="2139696" cy="31827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2024-03-15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p:cNvCxnSpPr/>
          <p:nvPr/>
        </p:nvCxnSpPr>
        <p:spPr>
          <a:xfrm rot="5400000">
            <a:off x="684114" y="2684956"/>
            <a:ext cx="418338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94360"/>
            <a:ext cx="2142680" cy="94869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628651"/>
            <a:ext cx="5904390" cy="4125342"/>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1600200"/>
            <a:ext cx="2139696" cy="31821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2024-03-15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2024-03-15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440055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0"/>
            <a:ext cx="6019800" cy="44005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2024-03-15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165590"/>
            <a:ext cx="9144000" cy="1714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400050"/>
            <a:ext cx="8229600" cy="74295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200150"/>
            <a:ext cx="8229600" cy="3657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274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3716"/>
            <a:ext cx="2895600" cy="246888"/>
          </a:xfrm>
          <a:prstGeom prst="rect">
            <a:avLst/>
          </a:prstGeom>
        </p:spPr>
        <p:txBody>
          <a:bodyPr vert="horz" lIns="91440" tIns="45720" rIns="91440" bIns="45720" rtlCol="0" anchor="ctr"/>
          <a:lstStyle>
            <a:lvl1pPr algn="l">
              <a:defRPr sz="1200">
                <a:solidFill>
                  <a:srgbClr val="FFFFFF"/>
                </a:solidFill>
              </a:defRPr>
            </a:lvl1pPr>
          </a:lstStyle>
          <a:p>
            <a:fld id="{1D8BD707-D9CF-40AE-B4C6-C98DA3205C09}" type="datetimeFigureOut">
              <a:rPr lang="en-US" smtClean="0"/>
              <a:pPr/>
              <a:t>2024-03-15</a:t>
            </a:fld>
            <a:endParaRPr lang="en-US"/>
          </a:p>
        </p:txBody>
      </p:sp>
      <p:sp>
        <p:nvSpPr>
          <p:cNvPr id="5" name="Footer Placeholder 4"/>
          <p:cNvSpPr>
            <a:spLocks noGrp="1"/>
          </p:cNvSpPr>
          <p:nvPr>
            <p:ph type="ftr" sz="quarter" idx="3"/>
          </p:nvPr>
        </p:nvSpPr>
        <p:spPr>
          <a:xfrm>
            <a:off x="3429000" y="13716"/>
            <a:ext cx="4114800" cy="246888"/>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3716"/>
            <a:ext cx="1066800" cy="246888"/>
          </a:xfrm>
          <a:prstGeom prst="rect">
            <a:avLst/>
          </a:prstGeom>
        </p:spPr>
        <p:txBody>
          <a:bodyPr vert="horz" lIns="91440" tIns="45720" rIns="91440" bIns="45720" rtlCol="0" anchor="ctr"/>
          <a:lstStyle>
            <a:lvl1pPr algn="l">
              <a:defRPr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microbit.org/get-started/user-guide/firmware/"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 Id="rId9"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hu-HU" b="1" dirty="0" smtClean="0"/>
              <a:t>Micro:bit – 01</a:t>
            </a:r>
            <a:endParaRPr lang="hu-HU" b="1" dirty="0"/>
          </a:p>
        </p:txBody>
      </p:sp>
      <p:sp>
        <p:nvSpPr>
          <p:cNvPr id="3" name="Subtitle 2"/>
          <p:cNvSpPr>
            <a:spLocks noGrp="1"/>
          </p:cNvSpPr>
          <p:nvPr>
            <p:ph type="subTitle" idx="1"/>
          </p:nvPr>
        </p:nvSpPr>
        <p:spPr>
          <a:xfrm>
            <a:off x="685800" y="2628899"/>
            <a:ext cx="6400800" cy="1771651"/>
          </a:xfrm>
        </p:spPr>
        <p:txBody>
          <a:bodyPr>
            <a:normAutofit lnSpcReduction="10000"/>
          </a:bodyPr>
          <a:lstStyle/>
          <a:p>
            <a:r>
              <a:rPr lang="hu-HU" b="1" dirty="0" smtClean="0"/>
              <a:t>Lehel István KOVÁCS, PhD.</a:t>
            </a:r>
          </a:p>
          <a:p>
            <a:endParaRPr lang="hu-HU" b="1" dirty="0"/>
          </a:p>
          <a:p>
            <a:r>
              <a:rPr lang="hu-HU" b="1" dirty="0" smtClean="0"/>
              <a:t>	</a:t>
            </a:r>
            <a:r>
              <a:rPr lang="en-US" b="1" dirty="0" err="1" smtClean="0"/>
              <a:t>Sapientia</a:t>
            </a:r>
            <a:r>
              <a:rPr lang="en-US" b="1" dirty="0" smtClean="0"/>
              <a:t> </a:t>
            </a:r>
            <a:r>
              <a:rPr lang="en-US" b="1" dirty="0"/>
              <a:t>Hungarian </a:t>
            </a:r>
            <a:endParaRPr lang="hu-HU" b="1" dirty="0" smtClean="0"/>
          </a:p>
          <a:p>
            <a:r>
              <a:rPr lang="hu-HU" b="1" dirty="0"/>
              <a:t>	</a:t>
            </a:r>
            <a:r>
              <a:rPr lang="en-US" b="1" dirty="0" smtClean="0"/>
              <a:t>University </a:t>
            </a:r>
            <a:r>
              <a:rPr lang="en-US" b="1" dirty="0"/>
              <a:t>of Transylvania</a:t>
            </a:r>
            <a:endParaRPr lang="hu-HU"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5609" y="3333750"/>
            <a:ext cx="2895600" cy="1628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3333750"/>
            <a:ext cx="625835" cy="1201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4869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hu-HU" sz="3600" b="1" dirty="0" smtClean="0"/>
              <a:t>1. </a:t>
            </a:r>
            <a:r>
              <a:rPr lang="en-US" sz="3600" b="1" dirty="0" err="1" smtClean="0"/>
              <a:t>Micro:bit</a:t>
            </a:r>
            <a:r>
              <a:rPr lang="en-US" sz="3600" b="1" dirty="0" smtClean="0"/>
              <a:t> – introduction</a:t>
            </a:r>
            <a:r>
              <a:rPr lang="en-US" sz="3600" b="1" dirty="0"/>
              <a:t>, programming with </a:t>
            </a:r>
            <a:r>
              <a:rPr lang="en-US" sz="3600" b="1" dirty="0" err="1"/>
              <a:t>makecode</a:t>
            </a:r>
            <a:endParaRPr lang="hu-HU" sz="3600" b="1" dirty="0"/>
          </a:p>
        </p:txBody>
      </p:sp>
    </p:spTree>
    <p:extLst>
      <p:ext uri="{BB962C8B-B14F-4D97-AF65-F5344CB8AC3E}">
        <p14:creationId xmlns:p14="http://schemas.microsoft.com/office/powerpoint/2010/main" val="2167912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b="1" dirty="0" err="1" smtClean="0"/>
              <a:t>micro</a:t>
            </a:r>
            <a:r>
              <a:rPr lang="hu-HU" b="1" dirty="0" smtClean="0"/>
              <a:t>:bit</a:t>
            </a:r>
            <a:endParaRPr lang="hu-HU" b="1" dirty="0"/>
          </a:p>
        </p:txBody>
      </p:sp>
      <p:sp>
        <p:nvSpPr>
          <p:cNvPr id="3" name="Content Placeholder 2"/>
          <p:cNvSpPr>
            <a:spLocks noGrp="1"/>
          </p:cNvSpPr>
          <p:nvPr>
            <p:ph idx="1"/>
          </p:nvPr>
        </p:nvSpPr>
        <p:spPr/>
        <p:txBody>
          <a:bodyPr>
            <a:normAutofit lnSpcReduction="10000"/>
          </a:bodyPr>
          <a:lstStyle/>
          <a:p>
            <a:r>
              <a:rPr lang="hu-HU" dirty="0" smtClean="0"/>
              <a:t>A</a:t>
            </a:r>
            <a:r>
              <a:rPr lang="en-US" dirty="0" smtClean="0"/>
              <a:t>n </a:t>
            </a:r>
            <a:r>
              <a:rPr lang="en-US" dirty="0"/>
              <a:t>open source hardware ARM-based embedded system designed by the BBC for use in computer </a:t>
            </a:r>
            <a:r>
              <a:rPr lang="en-US" dirty="0" smtClean="0"/>
              <a:t>education</a:t>
            </a:r>
            <a:r>
              <a:rPr lang="hu-HU" dirty="0" smtClean="0"/>
              <a:t>.</a:t>
            </a:r>
          </a:p>
          <a:p>
            <a:r>
              <a:rPr lang="hu-HU" dirty="0" smtClean="0"/>
              <a:t>H</a:t>
            </a:r>
            <a:r>
              <a:rPr lang="en-US" dirty="0" err="1" smtClean="0"/>
              <a:t>alf</a:t>
            </a:r>
            <a:r>
              <a:rPr lang="en-US" dirty="0" smtClean="0"/>
              <a:t> </a:t>
            </a:r>
            <a:r>
              <a:rPr lang="en-US" dirty="0"/>
              <a:t>the size of a credit </a:t>
            </a:r>
            <a:r>
              <a:rPr lang="en-US" dirty="0" smtClean="0"/>
              <a:t>card</a:t>
            </a:r>
            <a:r>
              <a:rPr lang="hu-HU" dirty="0" smtClean="0"/>
              <a:t>.</a:t>
            </a:r>
          </a:p>
          <a:p>
            <a:r>
              <a:rPr lang="hu-HU" dirty="0" smtClean="0"/>
              <a:t>ARM </a:t>
            </a:r>
            <a:r>
              <a:rPr lang="hu-HU" dirty="0"/>
              <a:t>Cortex-M0 </a:t>
            </a:r>
            <a:r>
              <a:rPr lang="hu-HU" dirty="0" err="1" smtClean="0"/>
              <a:t>processor</a:t>
            </a:r>
            <a:r>
              <a:rPr lang="hu-HU" dirty="0" smtClean="0"/>
              <a:t>.</a:t>
            </a:r>
          </a:p>
          <a:p>
            <a:r>
              <a:rPr lang="hu-HU" dirty="0" smtClean="0"/>
              <a:t>A</a:t>
            </a:r>
            <a:r>
              <a:rPr lang="en-US" dirty="0" err="1" smtClean="0"/>
              <a:t>ccelerometer</a:t>
            </a:r>
            <a:r>
              <a:rPr lang="en-US" dirty="0" smtClean="0"/>
              <a:t> </a:t>
            </a:r>
            <a:r>
              <a:rPr lang="en-US" dirty="0"/>
              <a:t>and magnetometer </a:t>
            </a:r>
            <a:r>
              <a:rPr lang="en-US" dirty="0" smtClean="0"/>
              <a:t>sensors</a:t>
            </a:r>
            <a:r>
              <a:rPr lang="hu-HU" dirty="0" smtClean="0"/>
              <a:t>.</a:t>
            </a:r>
          </a:p>
          <a:p>
            <a:r>
              <a:rPr lang="hu-HU" dirty="0" err="1" smtClean="0"/>
              <a:t>Temperature</a:t>
            </a:r>
            <a:r>
              <a:rPr lang="hu-HU" dirty="0" smtClean="0"/>
              <a:t> and </a:t>
            </a:r>
            <a:r>
              <a:rPr lang="hu-HU" dirty="0" err="1" smtClean="0"/>
              <a:t>light</a:t>
            </a:r>
            <a:r>
              <a:rPr lang="hu-HU" dirty="0" smtClean="0"/>
              <a:t> </a:t>
            </a:r>
            <a:r>
              <a:rPr lang="hu-HU" dirty="0" err="1" smtClean="0"/>
              <a:t>sensors</a:t>
            </a:r>
            <a:r>
              <a:rPr lang="hu-HU" dirty="0" smtClean="0"/>
              <a:t>.</a:t>
            </a:r>
          </a:p>
          <a:p>
            <a:r>
              <a:rPr lang="en-US" dirty="0" smtClean="0"/>
              <a:t>Bluetooth </a:t>
            </a:r>
            <a:r>
              <a:rPr lang="en-US" dirty="0"/>
              <a:t>and USB </a:t>
            </a:r>
            <a:r>
              <a:rPr lang="en-US" dirty="0" smtClean="0"/>
              <a:t>connectivity</a:t>
            </a:r>
            <a:r>
              <a:rPr lang="hu-HU" dirty="0" smtClean="0"/>
              <a:t>.</a:t>
            </a:r>
          </a:p>
          <a:p>
            <a:r>
              <a:rPr lang="hu-HU" dirty="0" smtClean="0"/>
              <a:t>A</a:t>
            </a:r>
            <a:r>
              <a:rPr lang="en-US" dirty="0" smtClean="0"/>
              <a:t> </a:t>
            </a:r>
            <a:r>
              <a:rPr lang="en-US" dirty="0"/>
              <a:t>display consisting of 25 </a:t>
            </a:r>
            <a:r>
              <a:rPr lang="en-US" dirty="0" smtClean="0"/>
              <a:t>LEDs</a:t>
            </a:r>
            <a:r>
              <a:rPr lang="hu-HU" dirty="0" smtClean="0"/>
              <a:t>.</a:t>
            </a:r>
          </a:p>
          <a:p>
            <a:r>
              <a:rPr lang="hu-HU" dirty="0" smtClean="0"/>
              <a:t>T</a:t>
            </a:r>
            <a:r>
              <a:rPr lang="en-US" dirty="0" smtClean="0"/>
              <a:t>wo </a:t>
            </a:r>
            <a:r>
              <a:rPr lang="en-US" dirty="0"/>
              <a:t>programmable </a:t>
            </a:r>
            <a:r>
              <a:rPr lang="en-US" dirty="0" smtClean="0"/>
              <a:t>buttons</a:t>
            </a:r>
            <a:r>
              <a:rPr lang="hu-HU" dirty="0" smtClean="0"/>
              <a:t>.</a:t>
            </a:r>
            <a:endParaRPr lang="hu-H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438150"/>
            <a:ext cx="209550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438150"/>
            <a:ext cx="2286000" cy="654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2114550"/>
            <a:ext cx="16764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0285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b="1" dirty="0" err="1" smtClean="0"/>
              <a:t>micro</a:t>
            </a:r>
            <a:r>
              <a:rPr lang="hu-HU" b="1" dirty="0" smtClean="0"/>
              <a:t>:bit – V1 and V2</a:t>
            </a:r>
            <a:endParaRPr lang="hu-HU" dirty="0"/>
          </a:p>
        </p:txBody>
      </p:sp>
      <p:sp>
        <p:nvSpPr>
          <p:cNvPr id="3" name="Content Placeholder 2"/>
          <p:cNvSpPr>
            <a:spLocks noGrp="1"/>
          </p:cNvSpPr>
          <p:nvPr>
            <p:ph idx="1"/>
          </p:nvPr>
        </p:nvSpPr>
        <p:spPr/>
        <p:txBody>
          <a:bodyPr>
            <a:normAutofit lnSpcReduction="10000"/>
          </a:bodyPr>
          <a:lstStyle/>
          <a:p>
            <a:r>
              <a:rPr lang="hu-HU" b="1" dirty="0" smtClean="0">
                <a:solidFill>
                  <a:schemeClr val="tx2"/>
                </a:solidFill>
              </a:rPr>
              <a:t>V1</a:t>
            </a:r>
            <a:r>
              <a:rPr lang="hu-HU" dirty="0" smtClean="0"/>
              <a:t>:</a:t>
            </a:r>
          </a:p>
          <a:p>
            <a:pPr lvl="1"/>
            <a:r>
              <a:rPr lang="hu-HU" dirty="0" err="1"/>
              <a:t>Nordic</a:t>
            </a:r>
            <a:r>
              <a:rPr lang="hu-HU" dirty="0"/>
              <a:t> nRF51822 – </a:t>
            </a:r>
            <a:r>
              <a:rPr lang="hu-HU" dirty="0">
                <a:solidFill>
                  <a:srgbClr val="FF0000"/>
                </a:solidFill>
              </a:rPr>
              <a:t>16 MHz</a:t>
            </a:r>
            <a:r>
              <a:rPr lang="hu-HU" dirty="0"/>
              <a:t> 32-bit ARM Cortex-M0 </a:t>
            </a:r>
            <a:r>
              <a:rPr lang="hu-HU" dirty="0" err="1"/>
              <a:t>microcontroller</a:t>
            </a:r>
            <a:r>
              <a:rPr lang="hu-HU" dirty="0"/>
              <a:t>, </a:t>
            </a:r>
            <a:r>
              <a:rPr lang="hu-HU" dirty="0">
                <a:solidFill>
                  <a:srgbClr val="0070C0"/>
                </a:solidFill>
              </a:rPr>
              <a:t>256</a:t>
            </a:r>
            <a:r>
              <a:rPr lang="hu-HU" dirty="0"/>
              <a:t> KB </a:t>
            </a:r>
            <a:r>
              <a:rPr lang="hu-HU" dirty="0" err="1"/>
              <a:t>flash</a:t>
            </a:r>
            <a:r>
              <a:rPr lang="hu-HU" dirty="0"/>
              <a:t> </a:t>
            </a:r>
            <a:r>
              <a:rPr lang="hu-HU" dirty="0" err="1"/>
              <a:t>memory</a:t>
            </a:r>
            <a:r>
              <a:rPr lang="hu-HU" dirty="0"/>
              <a:t>, </a:t>
            </a:r>
            <a:r>
              <a:rPr lang="hu-HU" dirty="0">
                <a:solidFill>
                  <a:srgbClr val="00B050"/>
                </a:solidFill>
              </a:rPr>
              <a:t>16</a:t>
            </a:r>
            <a:r>
              <a:rPr lang="hu-HU" dirty="0"/>
              <a:t> KB </a:t>
            </a:r>
            <a:r>
              <a:rPr lang="hu-HU" dirty="0" err="1"/>
              <a:t>static</a:t>
            </a:r>
            <a:r>
              <a:rPr lang="hu-HU" dirty="0"/>
              <a:t> RAM, 2.4 </a:t>
            </a:r>
            <a:r>
              <a:rPr lang="hu-HU" dirty="0" err="1"/>
              <a:t>GHz</a:t>
            </a:r>
            <a:r>
              <a:rPr lang="hu-HU" dirty="0"/>
              <a:t> </a:t>
            </a:r>
            <a:r>
              <a:rPr lang="hu-HU" dirty="0" err="1"/>
              <a:t>Bluetooth</a:t>
            </a:r>
            <a:r>
              <a:rPr lang="hu-HU" dirty="0"/>
              <a:t> </a:t>
            </a:r>
            <a:r>
              <a:rPr lang="hu-HU" dirty="0" err="1"/>
              <a:t>low</a:t>
            </a:r>
            <a:r>
              <a:rPr lang="hu-HU" dirty="0"/>
              <a:t> </a:t>
            </a:r>
            <a:r>
              <a:rPr lang="hu-HU" dirty="0" err="1"/>
              <a:t>energy</a:t>
            </a:r>
            <a:r>
              <a:rPr lang="hu-HU" dirty="0"/>
              <a:t> </a:t>
            </a:r>
            <a:r>
              <a:rPr lang="hu-HU" dirty="0" err="1"/>
              <a:t>wireless</a:t>
            </a:r>
            <a:r>
              <a:rPr lang="hu-HU" dirty="0"/>
              <a:t> </a:t>
            </a:r>
            <a:r>
              <a:rPr lang="hu-HU" dirty="0" err="1"/>
              <a:t>networking</a:t>
            </a:r>
            <a:r>
              <a:rPr lang="hu-HU" dirty="0"/>
              <a:t>. </a:t>
            </a:r>
            <a:endParaRPr lang="hu-HU" dirty="0" smtClean="0"/>
          </a:p>
          <a:p>
            <a:r>
              <a:rPr lang="hu-HU" b="1" dirty="0" smtClean="0">
                <a:solidFill>
                  <a:schemeClr val="tx2"/>
                </a:solidFill>
              </a:rPr>
              <a:t>V2</a:t>
            </a:r>
            <a:r>
              <a:rPr lang="hu-HU" dirty="0" smtClean="0"/>
              <a:t>:</a:t>
            </a:r>
          </a:p>
          <a:p>
            <a:pPr lvl="1"/>
            <a:r>
              <a:rPr lang="hu-HU" dirty="0" err="1"/>
              <a:t>Nordic</a:t>
            </a:r>
            <a:r>
              <a:rPr lang="hu-HU" dirty="0"/>
              <a:t> nRF52833 – </a:t>
            </a:r>
            <a:r>
              <a:rPr lang="hu-HU" dirty="0">
                <a:solidFill>
                  <a:srgbClr val="FF0000"/>
                </a:solidFill>
              </a:rPr>
              <a:t>64 MHz </a:t>
            </a:r>
            <a:r>
              <a:rPr lang="hu-HU" dirty="0"/>
              <a:t>32-bit ARM Cortex-M4 </a:t>
            </a:r>
            <a:r>
              <a:rPr lang="hu-HU" dirty="0" err="1"/>
              <a:t>microcontroller</a:t>
            </a:r>
            <a:r>
              <a:rPr lang="hu-HU" dirty="0"/>
              <a:t>, </a:t>
            </a:r>
            <a:r>
              <a:rPr lang="hu-HU" dirty="0">
                <a:solidFill>
                  <a:srgbClr val="0070C0"/>
                </a:solidFill>
              </a:rPr>
              <a:t>512</a:t>
            </a:r>
            <a:r>
              <a:rPr lang="hu-HU" dirty="0"/>
              <a:t> KB </a:t>
            </a:r>
            <a:r>
              <a:rPr lang="hu-HU" dirty="0" err="1"/>
              <a:t>flash</a:t>
            </a:r>
            <a:r>
              <a:rPr lang="hu-HU" dirty="0"/>
              <a:t> </a:t>
            </a:r>
            <a:r>
              <a:rPr lang="hu-HU" dirty="0" err="1"/>
              <a:t>memory</a:t>
            </a:r>
            <a:r>
              <a:rPr lang="hu-HU" dirty="0"/>
              <a:t>, </a:t>
            </a:r>
            <a:r>
              <a:rPr lang="hu-HU" dirty="0">
                <a:solidFill>
                  <a:srgbClr val="00B050"/>
                </a:solidFill>
              </a:rPr>
              <a:t>128</a:t>
            </a:r>
            <a:r>
              <a:rPr lang="hu-HU" dirty="0"/>
              <a:t> KB </a:t>
            </a:r>
            <a:r>
              <a:rPr lang="hu-HU" dirty="0" err="1"/>
              <a:t>static</a:t>
            </a:r>
            <a:r>
              <a:rPr lang="hu-HU" dirty="0"/>
              <a:t> RAM, 2.4 </a:t>
            </a:r>
            <a:r>
              <a:rPr lang="hu-HU" dirty="0" err="1"/>
              <a:t>GHz</a:t>
            </a:r>
            <a:r>
              <a:rPr lang="hu-HU" dirty="0"/>
              <a:t> </a:t>
            </a:r>
            <a:r>
              <a:rPr lang="hu-HU" dirty="0" err="1"/>
              <a:t>Bluetooth</a:t>
            </a:r>
            <a:r>
              <a:rPr lang="hu-HU" dirty="0"/>
              <a:t> </a:t>
            </a:r>
            <a:r>
              <a:rPr lang="hu-HU" dirty="0" err="1"/>
              <a:t>low</a:t>
            </a:r>
            <a:r>
              <a:rPr lang="hu-HU" dirty="0"/>
              <a:t> </a:t>
            </a:r>
            <a:r>
              <a:rPr lang="hu-HU" dirty="0" err="1"/>
              <a:t>energy</a:t>
            </a:r>
            <a:r>
              <a:rPr lang="hu-HU" dirty="0"/>
              <a:t> </a:t>
            </a:r>
            <a:r>
              <a:rPr lang="hu-HU" dirty="0" err="1"/>
              <a:t>wireless</a:t>
            </a:r>
            <a:r>
              <a:rPr lang="hu-HU" dirty="0"/>
              <a:t> </a:t>
            </a:r>
            <a:r>
              <a:rPr lang="hu-HU" dirty="0" err="1" smtClean="0"/>
              <a:t>networking</a:t>
            </a:r>
            <a:r>
              <a:rPr lang="hu-HU" dirty="0" smtClean="0"/>
              <a:t>.</a:t>
            </a:r>
          </a:p>
          <a:p>
            <a:pPr lvl="1"/>
            <a:r>
              <a:rPr lang="hu-HU" dirty="0" smtClean="0"/>
              <a:t>+1 </a:t>
            </a:r>
            <a:r>
              <a:rPr lang="hu-HU" dirty="0" err="1" smtClean="0"/>
              <a:t>button</a:t>
            </a:r>
            <a:r>
              <a:rPr lang="hu-HU" dirty="0" smtClean="0"/>
              <a:t>.</a:t>
            </a:r>
          </a:p>
          <a:p>
            <a:pPr lvl="1"/>
            <a:r>
              <a:rPr lang="hu-HU" dirty="0" smtClean="0"/>
              <a:t>+</a:t>
            </a:r>
            <a:r>
              <a:rPr lang="en-US" dirty="0"/>
              <a:t>Knowles MEMS microphone with a built-in LED indicator</a:t>
            </a:r>
            <a:r>
              <a:rPr lang="en-US" dirty="0" smtClean="0"/>
              <a:t>.</a:t>
            </a:r>
            <a:endParaRPr lang="hu-HU" dirty="0" smtClean="0"/>
          </a:p>
          <a:p>
            <a:pPr lvl="1"/>
            <a:r>
              <a:rPr lang="hu-HU" dirty="0" smtClean="0"/>
              <a:t>+</a:t>
            </a:r>
            <a:r>
              <a:rPr lang="hu-HU" dirty="0" err="1" smtClean="0"/>
              <a:t>Buzzer</a:t>
            </a:r>
            <a:r>
              <a:rPr lang="hu-HU" dirty="0" smtClean="0"/>
              <a:t> </a:t>
            </a:r>
            <a:r>
              <a:rPr lang="hu-HU" dirty="0" err="1" smtClean="0"/>
              <a:t>sound</a:t>
            </a:r>
            <a:r>
              <a:rPr lang="hu-HU" dirty="0" smtClean="0"/>
              <a:t> </a:t>
            </a:r>
            <a:r>
              <a:rPr lang="hu-HU" dirty="0" err="1" smtClean="0"/>
              <a:t>system</a:t>
            </a:r>
            <a:r>
              <a:rPr lang="hu-HU" dirty="0" smtClean="0"/>
              <a:t>.</a:t>
            </a:r>
            <a:endParaRPr lang="hu-HU" dirty="0"/>
          </a:p>
        </p:txBody>
      </p:sp>
    </p:spTree>
    <p:extLst>
      <p:ext uri="{BB962C8B-B14F-4D97-AF65-F5344CB8AC3E}">
        <p14:creationId xmlns:p14="http://schemas.microsoft.com/office/powerpoint/2010/main" val="3153202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85750"/>
            <a:ext cx="8229600" cy="4855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8417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b="1" dirty="0" err="1" smtClean="0"/>
              <a:t>Firmware</a:t>
            </a:r>
            <a:r>
              <a:rPr lang="hu-HU" b="1" dirty="0" smtClean="0"/>
              <a:t> – </a:t>
            </a:r>
            <a:r>
              <a:rPr lang="hu-HU" b="1" dirty="0" err="1" smtClean="0"/>
              <a:t>Operating</a:t>
            </a:r>
            <a:r>
              <a:rPr lang="hu-HU" b="1" dirty="0" smtClean="0"/>
              <a:t> </a:t>
            </a:r>
            <a:r>
              <a:rPr lang="hu-HU" b="1" dirty="0" err="1" smtClean="0"/>
              <a:t>system</a:t>
            </a:r>
            <a:endParaRPr lang="hu-HU" b="1" dirty="0"/>
          </a:p>
        </p:txBody>
      </p:sp>
      <p:sp>
        <p:nvSpPr>
          <p:cNvPr id="3" name="Content Placeholder 2"/>
          <p:cNvSpPr>
            <a:spLocks noGrp="1"/>
          </p:cNvSpPr>
          <p:nvPr>
            <p:ph idx="1"/>
          </p:nvPr>
        </p:nvSpPr>
        <p:spPr/>
        <p:txBody>
          <a:bodyPr>
            <a:normAutofit lnSpcReduction="10000"/>
          </a:bodyPr>
          <a:lstStyle/>
          <a:p>
            <a:r>
              <a:rPr lang="en-US" dirty="0">
                <a:solidFill>
                  <a:schemeClr val="tx2"/>
                </a:solidFill>
              </a:rPr>
              <a:t>Hardware</a:t>
            </a:r>
            <a:r>
              <a:rPr lang="en-US" dirty="0"/>
              <a:t> is the physical part of a </a:t>
            </a:r>
            <a:r>
              <a:rPr lang="en-US" dirty="0" err="1"/>
              <a:t>micro:bit</a:t>
            </a:r>
            <a:r>
              <a:rPr lang="en-US" dirty="0"/>
              <a:t>.</a:t>
            </a:r>
          </a:p>
          <a:p>
            <a:r>
              <a:rPr lang="en-US" dirty="0" smtClean="0">
                <a:solidFill>
                  <a:schemeClr val="tx2"/>
                </a:solidFill>
              </a:rPr>
              <a:t>Software</a:t>
            </a:r>
            <a:r>
              <a:rPr lang="en-US" dirty="0" smtClean="0"/>
              <a:t> </a:t>
            </a:r>
            <a:r>
              <a:rPr lang="en-US" dirty="0"/>
              <a:t>is made up of the programs you write and run on your </a:t>
            </a:r>
            <a:r>
              <a:rPr lang="en-US" dirty="0" err="1"/>
              <a:t>micro:bit</a:t>
            </a:r>
            <a:r>
              <a:rPr lang="en-US" dirty="0"/>
              <a:t>.</a:t>
            </a:r>
          </a:p>
          <a:p>
            <a:r>
              <a:rPr lang="en-US" dirty="0" smtClean="0">
                <a:solidFill>
                  <a:schemeClr val="tx2"/>
                </a:solidFill>
              </a:rPr>
              <a:t>Firmware</a:t>
            </a:r>
            <a:r>
              <a:rPr lang="en-US" dirty="0" smtClean="0"/>
              <a:t> </a:t>
            </a:r>
            <a:r>
              <a:rPr lang="en-US" dirty="0"/>
              <a:t>is in the middle: a special kind of software that makes devices function properly. It’s physically stored in the </a:t>
            </a:r>
            <a:r>
              <a:rPr lang="en-US" dirty="0" err="1"/>
              <a:t>micro:bit’s</a:t>
            </a:r>
            <a:r>
              <a:rPr lang="en-US" dirty="0"/>
              <a:t> interface chip and doesn’t change when you write programs or turn your </a:t>
            </a:r>
            <a:r>
              <a:rPr lang="en-US" dirty="0" err="1"/>
              <a:t>micro:bit</a:t>
            </a:r>
            <a:r>
              <a:rPr lang="en-US" dirty="0"/>
              <a:t> off, but it can be updated</a:t>
            </a:r>
            <a:r>
              <a:rPr lang="en-US" dirty="0" smtClean="0"/>
              <a:t>.</a:t>
            </a:r>
            <a:endParaRPr lang="hu-HU" dirty="0" smtClean="0"/>
          </a:p>
          <a:p>
            <a:r>
              <a:rPr lang="en-US" dirty="0"/>
              <a:t>DETAILS.TXT file on the MICROBIT </a:t>
            </a:r>
            <a:r>
              <a:rPr lang="en-US" dirty="0" smtClean="0"/>
              <a:t>drive</a:t>
            </a:r>
            <a:r>
              <a:rPr lang="hu-HU" dirty="0"/>
              <a:t>: </a:t>
            </a:r>
            <a:r>
              <a:rPr lang="hu-HU" dirty="0" err="1"/>
              <a:t>Interface</a:t>
            </a:r>
            <a:r>
              <a:rPr lang="hu-HU" dirty="0"/>
              <a:t> Version: 0249</a:t>
            </a:r>
          </a:p>
        </p:txBody>
      </p:sp>
    </p:spTree>
    <p:extLst>
      <p:ext uri="{BB962C8B-B14F-4D97-AF65-F5344CB8AC3E}">
        <p14:creationId xmlns:p14="http://schemas.microsoft.com/office/powerpoint/2010/main" val="2566496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How to update the </a:t>
            </a:r>
            <a:r>
              <a:rPr lang="en-US" b="1" dirty="0" smtClean="0"/>
              <a:t>firmware</a:t>
            </a:r>
            <a:endParaRPr lang="hu-HU" dirty="0"/>
          </a:p>
        </p:txBody>
      </p:sp>
      <p:sp>
        <p:nvSpPr>
          <p:cNvPr id="3" name="Content Placeholder 2"/>
          <p:cNvSpPr>
            <a:spLocks noGrp="1"/>
          </p:cNvSpPr>
          <p:nvPr>
            <p:ph idx="1"/>
          </p:nvPr>
        </p:nvSpPr>
        <p:spPr/>
        <p:txBody>
          <a:bodyPr>
            <a:normAutofit fontScale="85000" lnSpcReduction="20000"/>
          </a:bodyPr>
          <a:lstStyle/>
          <a:p>
            <a:r>
              <a:rPr lang="en-US" dirty="0"/>
              <a:t>Disconnect the USB cable and battery pack from the </a:t>
            </a:r>
            <a:r>
              <a:rPr lang="en-US" dirty="0" err="1"/>
              <a:t>micro:bit</a:t>
            </a:r>
            <a:r>
              <a:rPr lang="en-US" dirty="0"/>
              <a:t>.</a:t>
            </a:r>
          </a:p>
          <a:p>
            <a:r>
              <a:rPr lang="en-US" dirty="0"/>
              <a:t>Hold the reset button at the back of the </a:t>
            </a:r>
            <a:r>
              <a:rPr lang="en-US" dirty="0" err="1"/>
              <a:t>micro:bit</a:t>
            </a:r>
            <a:r>
              <a:rPr lang="en-US" dirty="0"/>
              <a:t> and plug the USB lead into the </a:t>
            </a:r>
            <a:r>
              <a:rPr lang="en-US" dirty="0" err="1"/>
              <a:t>micro:bit</a:t>
            </a:r>
            <a:r>
              <a:rPr lang="en-US" dirty="0"/>
              <a:t> and a computer. You should see a drive appear in your file manager called </a:t>
            </a:r>
            <a:r>
              <a:rPr lang="en-US" b="1" dirty="0"/>
              <a:t>MAINTENANCE</a:t>
            </a:r>
            <a:r>
              <a:rPr lang="en-US" dirty="0"/>
              <a:t> (instead of </a:t>
            </a:r>
            <a:r>
              <a:rPr lang="en-US" b="1" dirty="0"/>
              <a:t>MICROBIT</a:t>
            </a:r>
            <a:r>
              <a:rPr lang="en-US" dirty="0" smtClean="0"/>
              <a:t>).</a:t>
            </a:r>
            <a:endParaRPr lang="hu-HU" dirty="0" smtClean="0"/>
          </a:p>
          <a:p>
            <a:r>
              <a:rPr lang="en-US" dirty="0"/>
              <a:t>Download the .hex file appropriate for your version of the </a:t>
            </a:r>
            <a:r>
              <a:rPr lang="en-US" dirty="0" err="1"/>
              <a:t>micro:bit</a:t>
            </a:r>
            <a:r>
              <a:rPr lang="en-US" dirty="0"/>
              <a:t> from </a:t>
            </a:r>
            <a:r>
              <a:rPr lang="en-US" dirty="0">
                <a:hlinkClick r:id="rId2"/>
              </a:rPr>
              <a:t>https://microbit.org/get-started/user-guide/firmware</a:t>
            </a:r>
            <a:r>
              <a:rPr lang="en-US" dirty="0" smtClean="0">
                <a:hlinkClick r:id="rId2"/>
              </a:rPr>
              <a:t>/</a:t>
            </a:r>
            <a:r>
              <a:rPr lang="hu-HU" dirty="0" smtClean="0"/>
              <a:t> </a:t>
            </a:r>
            <a:r>
              <a:rPr lang="en-US" dirty="0" smtClean="0"/>
              <a:t>to </a:t>
            </a:r>
            <a:r>
              <a:rPr lang="en-US" dirty="0"/>
              <a:t>your computer. The version number is printed in the bottom right-hand corner on the rear of the device. </a:t>
            </a:r>
            <a:endParaRPr lang="hu-HU" dirty="0" smtClean="0"/>
          </a:p>
          <a:p>
            <a:r>
              <a:rPr lang="en-US" dirty="0"/>
              <a:t>Drag and drop the </a:t>
            </a:r>
            <a:r>
              <a:rPr lang="en-US" b="1" dirty="0"/>
              <a:t>.hex </a:t>
            </a:r>
            <a:r>
              <a:rPr lang="en-US" dirty="0"/>
              <a:t>file you downloaded from this page onto the </a:t>
            </a:r>
            <a:r>
              <a:rPr lang="en-US" b="1" dirty="0"/>
              <a:t>MAINTENANCE </a:t>
            </a:r>
            <a:r>
              <a:rPr lang="en-US" dirty="0"/>
              <a:t>drive and wait for the yellow LED on the back of the device to stop flashing. When the upgrade is completed, the </a:t>
            </a:r>
            <a:r>
              <a:rPr lang="en-US" dirty="0" err="1"/>
              <a:t>micro:bit</a:t>
            </a:r>
            <a:r>
              <a:rPr lang="en-US" dirty="0"/>
              <a:t> will reset, ejecting itself from the computer and re-appear in normal </a:t>
            </a:r>
            <a:r>
              <a:rPr lang="en-US" b="1" dirty="0"/>
              <a:t>MICROBIT</a:t>
            </a:r>
            <a:r>
              <a:rPr lang="en-US" dirty="0"/>
              <a:t> drive mode.</a:t>
            </a:r>
          </a:p>
          <a:p>
            <a:endParaRPr lang="hu-HU" dirty="0"/>
          </a:p>
        </p:txBody>
      </p:sp>
    </p:spTree>
    <p:extLst>
      <p:ext uri="{BB962C8B-B14F-4D97-AF65-F5344CB8AC3E}">
        <p14:creationId xmlns:p14="http://schemas.microsoft.com/office/powerpoint/2010/main" val="3592303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b="1" dirty="0" smtClean="0"/>
              <a:t>P</a:t>
            </a:r>
            <a:r>
              <a:rPr lang="en-US" b="1" dirty="0" err="1" smtClean="0"/>
              <a:t>rogramming</a:t>
            </a:r>
            <a:endParaRPr lang="hu-HU" dirty="0"/>
          </a:p>
        </p:txBody>
      </p:sp>
      <p:sp>
        <p:nvSpPr>
          <p:cNvPr id="3" name="Content Placeholder 2"/>
          <p:cNvSpPr>
            <a:spLocks noGrp="1"/>
          </p:cNvSpPr>
          <p:nvPr>
            <p:ph idx="1"/>
          </p:nvPr>
        </p:nvSpPr>
        <p:spPr/>
        <p:txBody>
          <a:bodyPr>
            <a:normAutofit fontScale="92500" lnSpcReduction="10000"/>
          </a:bodyPr>
          <a:lstStyle/>
          <a:p>
            <a:r>
              <a:rPr lang="en-US" dirty="0"/>
              <a:t>There are three official code editors on the </a:t>
            </a:r>
            <a:r>
              <a:rPr lang="en-US" dirty="0" err="1"/>
              <a:t>micro:bit</a:t>
            </a:r>
            <a:r>
              <a:rPr lang="en-US" dirty="0"/>
              <a:t> foundation web site:</a:t>
            </a:r>
          </a:p>
          <a:p>
            <a:pPr lvl="1"/>
            <a:r>
              <a:rPr lang="en-US" b="1" dirty="0" smtClean="0">
                <a:solidFill>
                  <a:schemeClr val="tx2"/>
                </a:solidFill>
              </a:rPr>
              <a:t>Microsoft </a:t>
            </a:r>
            <a:r>
              <a:rPr lang="en-US" b="1" dirty="0" err="1" smtClean="0">
                <a:solidFill>
                  <a:schemeClr val="tx2"/>
                </a:solidFill>
              </a:rPr>
              <a:t>MakeCode</a:t>
            </a:r>
            <a:r>
              <a:rPr lang="hu-HU" b="1" dirty="0" smtClean="0">
                <a:solidFill>
                  <a:schemeClr val="tx2"/>
                </a:solidFill>
              </a:rPr>
              <a:t> (</a:t>
            </a:r>
            <a:r>
              <a:rPr lang="hu-HU" b="1" dirty="0" err="1" smtClean="0">
                <a:solidFill>
                  <a:schemeClr val="tx2"/>
                </a:solidFill>
              </a:rPr>
              <a:t>Blocks</a:t>
            </a:r>
            <a:r>
              <a:rPr lang="hu-HU" b="1" dirty="0" smtClean="0">
                <a:solidFill>
                  <a:schemeClr val="tx2"/>
                </a:solidFill>
              </a:rPr>
              <a:t>, JavaScript, Python)</a:t>
            </a:r>
            <a:endParaRPr lang="en-US" b="1" dirty="0">
              <a:solidFill>
                <a:schemeClr val="tx2"/>
              </a:solidFill>
            </a:endParaRPr>
          </a:p>
          <a:p>
            <a:pPr lvl="1"/>
            <a:r>
              <a:rPr lang="en-US" b="1" dirty="0" err="1" smtClean="0">
                <a:solidFill>
                  <a:schemeClr val="tx2"/>
                </a:solidFill>
              </a:rPr>
              <a:t>MicroPython</a:t>
            </a:r>
            <a:endParaRPr lang="en-US" b="1" dirty="0">
              <a:solidFill>
                <a:schemeClr val="tx2"/>
              </a:solidFill>
            </a:endParaRPr>
          </a:p>
          <a:p>
            <a:pPr lvl="1"/>
            <a:r>
              <a:rPr lang="en-US" b="1" dirty="0" smtClean="0">
                <a:solidFill>
                  <a:schemeClr val="tx2"/>
                </a:solidFill>
              </a:rPr>
              <a:t>Scratch</a:t>
            </a:r>
            <a:endParaRPr lang="hu-HU" b="1" dirty="0" smtClean="0">
              <a:solidFill>
                <a:schemeClr val="tx2"/>
              </a:solidFill>
            </a:endParaRPr>
          </a:p>
          <a:p>
            <a:r>
              <a:rPr lang="hu-HU" dirty="0" err="1"/>
              <a:t>Other</a:t>
            </a:r>
            <a:r>
              <a:rPr lang="hu-HU" dirty="0"/>
              <a:t> </a:t>
            </a:r>
            <a:r>
              <a:rPr lang="hu-HU" dirty="0" err="1"/>
              <a:t>editors</a:t>
            </a:r>
            <a:r>
              <a:rPr lang="hu-HU" dirty="0"/>
              <a:t> </a:t>
            </a:r>
            <a:r>
              <a:rPr lang="hu-HU" dirty="0" err="1"/>
              <a:t>for</a:t>
            </a:r>
            <a:r>
              <a:rPr lang="hu-HU" dirty="0"/>
              <a:t> </a:t>
            </a:r>
            <a:r>
              <a:rPr lang="hu-HU" dirty="0" err="1"/>
              <a:t>the</a:t>
            </a:r>
            <a:r>
              <a:rPr lang="hu-HU" dirty="0"/>
              <a:t> BBC </a:t>
            </a:r>
            <a:r>
              <a:rPr lang="hu-HU" dirty="0" err="1"/>
              <a:t>micro</a:t>
            </a:r>
            <a:r>
              <a:rPr lang="hu-HU" dirty="0"/>
              <a:t>:bit </a:t>
            </a:r>
            <a:r>
              <a:rPr lang="hu-HU" dirty="0" err="1"/>
              <a:t>include</a:t>
            </a:r>
            <a:r>
              <a:rPr lang="hu-HU" dirty="0"/>
              <a:t>:</a:t>
            </a:r>
          </a:p>
          <a:p>
            <a:pPr lvl="1"/>
            <a:r>
              <a:rPr lang="hu-HU" dirty="0" err="1" smtClean="0"/>
              <a:t>Mu</a:t>
            </a:r>
            <a:r>
              <a:rPr lang="hu-HU" dirty="0"/>
              <a:t>, a Python editor</a:t>
            </a:r>
          </a:p>
          <a:p>
            <a:pPr lvl="1"/>
            <a:r>
              <a:rPr lang="hu-HU" dirty="0" err="1"/>
              <a:t>Espruino</a:t>
            </a:r>
            <a:r>
              <a:rPr lang="hu-HU" dirty="0"/>
              <a:t>, a JavaScript </a:t>
            </a:r>
            <a:r>
              <a:rPr lang="hu-HU" dirty="0" err="1"/>
              <a:t>interpreter</a:t>
            </a:r>
            <a:endParaRPr lang="hu-HU" dirty="0"/>
          </a:p>
          <a:p>
            <a:pPr lvl="1"/>
            <a:r>
              <a:rPr lang="hu-HU" dirty="0" err="1" smtClean="0"/>
              <a:t>EduBlocks</a:t>
            </a:r>
            <a:r>
              <a:rPr lang="hu-HU" dirty="0" smtClean="0"/>
              <a:t>, a </a:t>
            </a:r>
            <a:r>
              <a:rPr lang="hu-HU" dirty="0" err="1"/>
              <a:t>block</a:t>
            </a:r>
            <a:r>
              <a:rPr lang="hu-HU" dirty="0"/>
              <a:t> editor </a:t>
            </a:r>
            <a:r>
              <a:rPr lang="hu-HU" dirty="0" err="1"/>
              <a:t>for</a:t>
            </a:r>
            <a:r>
              <a:rPr lang="hu-HU" dirty="0"/>
              <a:t> </a:t>
            </a:r>
            <a:r>
              <a:rPr lang="hu-HU" dirty="0" err="1" smtClean="0"/>
              <a:t>MicroPython</a:t>
            </a:r>
            <a:endParaRPr lang="hu-HU" dirty="0" smtClean="0"/>
          </a:p>
          <a:p>
            <a:r>
              <a:rPr lang="hu-HU" dirty="0" err="1" smtClean="0"/>
              <a:t>Other</a:t>
            </a:r>
            <a:r>
              <a:rPr lang="hu-HU" dirty="0" smtClean="0"/>
              <a:t> </a:t>
            </a:r>
            <a:r>
              <a:rPr lang="hu-HU" dirty="0" err="1" smtClean="0"/>
              <a:t>languages</a:t>
            </a:r>
            <a:r>
              <a:rPr lang="hu-HU" dirty="0"/>
              <a:t>: Free </a:t>
            </a:r>
            <a:r>
              <a:rPr lang="hu-HU" dirty="0" smtClean="0"/>
              <a:t>Pascal, </a:t>
            </a:r>
            <a:r>
              <a:rPr lang="hu-HU" dirty="0" err="1" smtClean="0"/>
              <a:t>Simulink</a:t>
            </a:r>
            <a:r>
              <a:rPr lang="hu-HU" dirty="0" smtClean="0"/>
              <a:t> </a:t>
            </a:r>
            <a:r>
              <a:rPr lang="hu-HU" dirty="0" err="1"/>
              <a:t>in</a:t>
            </a:r>
            <a:r>
              <a:rPr lang="hu-HU" dirty="0"/>
              <a:t> </a:t>
            </a:r>
            <a:r>
              <a:rPr lang="hu-HU" dirty="0" err="1" smtClean="0"/>
              <a:t>Matlab</a:t>
            </a:r>
            <a:r>
              <a:rPr lang="hu-HU" dirty="0" smtClean="0"/>
              <a:t>, C++, </a:t>
            </a:r>
            <a:r>
              <a:rPr lang="hu-HU" dirty="0" err="1" smtClean="0"/>
              <a:t>Forth</a:t>
            </a:r>
            <a:r>
              <a:rPr lang="hu-HU" dirty="0" smtClean="0"/>
              <a:t>, </a:t>
            </a:r>
            <a:r>
              <a:rPr lang="hu-HU" dirty="0" err="1" smtClean="0"/>
              <a:t>Lisp</a:t>
            </a:r>
            <a:r>
              <a:rPr lang="hu-HU" dirty="0" smtClean="0"/>
              <a:t>, </a:t>
            </a:r>
            <a:r>
              <a:rPr lang="hu-HU" dirty="0" err="1" smtClean="0"/>
              <a:t>Rust</a:t>
            </a:r>
            <a:r>
              <a:rPr lang="hu-HU" dirty="0" smtClean="0"/>
              <a:t>, Ada, Swift, BASIC</a:t>
            </a:r>
            <a:endParaRPr lang="hu-HU" dirty="0"/>
          </a:p>
        </p:txBody>
      </p:sp>
    </p:spTree>
    <p:extLst>
      <p:ext uri="{BB962C8B-B14F-4D97-AF65-F5344CB8AC3E}">
        <p14:creationId xmlns:p14="http://schemas.microsoft.com/office/powerpoint/2010/main" val="2856402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85750"/>
            <a:ext cx="7637821"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6456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hu-HU" sz="3600" b="1" dirty="0" smtClean="0"/>
              <a:t>2. </a:t>
            </a:r>
            <a:r>
              <a:rPr lang="en-US" sz="3600" b="1" dirty="0"/>
              <a:t>Sensors and motors</a:t>
            </a:r>
            <a:endParaRPr lang="hu-HU" sz="3600" b="1" dirty="0"/>
          </a:p>
        </p:txBody>
      </p:sp>
    </p:spTree>
    <p:extLst>
      <p:ext uri="{BB962C8B-B14F-4D97-AF65-F5344CB8AC3E}">
        <p14:creationId xmlns:p14="http://schemas.microsoft.com/office/powerpoint/2010/main" val="2300406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b="1" dirty="0" err="1" smtClean="0"/>
              <a:t>Sensors</a:t>
            </a:r>
            <a:endParaRPr lang="hu-HU" b="1" dirty="0"/>
          </a:p>
        </p:txBody>
      </p:sp>
      <p:sp>
        <p:nvSpPr>
          <p:cNvPr id="3" name="Content Placeholder 2"/>
          <p:cNvSpPr>
            <a:spLocks noGrp="1"/>
          </p:cNvSpPr>
          <p:nvPr>
            <p:ph idx="1"/>
          </p:nvPr>
        </p:nvSpPr>
        <p:spPr/>
        <p:txBody>
          <a:bodyPr/>
          <a:lstStyle/>
          <a:p>
            <a:r>
              <a:rPr lang="en-US" dirty="0"/>
              <a:t>Many 3.3V sensors can be connected to the </a:t>
            </a:r>
            <a:r>
              <a:rPr lang="en-US" dirty="0" err="1"/>
              <a:t>micro:bit</a:t>
            </a:r>
            <a:r>
              <a:rPr lang="en-US" dirty="0" smtClean="0"/>
              <a:t>.</a:t>
            </a:r>
            <a:endParaRPr lang="hu-HU" dirty="0" smtClean="0"/>
          </a:p>
          <a:p>
            <a:r>
              <a:rPr lang="en-US" dirty="0"/>
              <a:t>What we're talking </a:t>
            </a:r>
            <a:r>
              <a:rPr lang="en-US" dirty="0" smtClean="0"/>
              <a:t>here</a:t>
            </a:r>
            <a:r>
              <a:rPr lang="hu-HU" dirty="0" smtClean="0"/>
              <a:t> </a:t>
            </a:r>
            <a:r>
              <a:rPr lang="en-US" dirty="0" smtClean="0"/>
              <a:t>about:</a:t>
            </a:r>
            <a:endParaRPr lang="hu-HU" dirty="0" smtClean="0"/>
          </a:p>
          <a:p>
            <a:pPr lvl="1"/>
            <a:r>
              <a:rPr lang="hu-HU" dirty="0" err="1" smtClean="0">
                <a:solidFill>
                  <a:srgbClr val="FF0000"/>
                </a:solidFill>
              </a:rPr>
              <a:t>Light</a:t>
            </a:r>
            <a:r>
              <a:rPr lang="hu-HU" dirty="0" smtClean="0">
                <a:solidFill>
                  <a:srgbClr val="FF0000"/>
                </a:solidFill>
              </a:rPr>
              <a:t> </a:t>
            </a:r>
            <a:r>
              <a:rPr lang="hu-HU" dirty="0" err="1" smtClean="0">
                <a:solidFill>
                  <a:srgbClr val="FF0000"/>
                </a:solidFill>
              </a:rPr>
              <a:t>sensor</a:t>
            </a:r>
            <a:r>
              <a:rPr lang="hu-HU" dirty="0">
                <a:solidFill>
                  <a:srgbClr val="FF0000"/>
                </a:solidFill>
              </a:rPr>
              <a:t> </a:t>
            </a:r>
            <a:r>
              <a:rPr lang="hu-HU" dirty="0"/>
              <a:t>(</a:t>
            </a:r>
            <a:r>
              <a:rPr lang="hu-HU" dirty="0" err="1"/>
              <a:t>not</a:t>
            </a:r>
            <a:r>
              <a:rPr lang="hu-HU" dirty="0"/>
              <a:t> </a:t>
            </a:r>
            <a:r>
              <a:rPr lang="hu-HU" dirty="0" err="1"/>
              <a:t>the</a:t>
            </a:r>
            <a:r>
              <a:rPr lang="hu-HU" dirty="0"/>
              <a:t> </a:t>
            </a:r>
            <a:r>
              <a:rPr lang="hu-HU" dirty="0" err="1"/>
              <a:t>built-in</a:t>
            </a:r>
            <a:r>
              <a:rPr lang="hu-HU" dirty="0"/>
              <a:t> </a:t>
            </a:r>
            <a:r>
              <a:rPr lang="hu-HU" dirty="0" err="1"/>
              <a:t>one</a:t>
            </a:r>
            <a:r>
              <a:rPr lang="hu-HU" dirty="0"/>
              <a:t>)</a:t>
            </a:r>
            <a:endParaRPr lang="hu-HU" dirty="0" smtClean="0"/>
          </a:p>
          <a:p>
            <a:pPr lvl="1"/>
            <a:r>
              <a:rPr lang="hu-HU" dirty="0" err="1">
                <a:solidFill>
                  <a:srgbClr val="FF0000"/>
                </a:solidFill>
              </a:rPr>
              <a:t>Ultrasonic</a:t>
            </a:r>
            <a:r>
              <a:rPr lang="hu-HU" dirty="0">
                <a:solidFill>
                  <a:srgbClr val="FF0000"/>
                </a:solidFill>
              </a:rPr>
              <a:t> </a:t>
            </a:r>
            <a:r>
              <a:rPr lang="hu-HU" dirty="0" err="1">
                <a:solidFill>
                  <a:srgbClr val="FF0000"/>
                </a:solidFill>
              </a:rPr>
              <a:t>sensor</a:t>
            </a:r>
            <a:r>
              <a:rPr lang="hu-HU" dirty="0">
                <a:solidFill>
                  <a:srgbClr val="FF0000"/>
                </a:solidFill>
              </a:rPr>
              <a:t> </a:t>
            </a:r>
            <a:r>
              <a:rPr lang="hu-HU" dirty="0" smtClean="0"/>
              <a:t>(</a:t>
            </a:r>
            <a:r>
              <a:rPr lang="hu-HU" dirty="0" err="1" smtClean="0"/>
              <a:t>sonar</a:t>
            </a:r>
            <a:r>
              <a:rPr lang="hu-HU" dirty="0" smtClean="0"/>
              <a:t>)</a:t>
            </a:r>
            <a:endParaRPr lang="hu-HU"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619" t="33499" r="21085" b="33250"/>
          <a:stretch/>
        </p:blipFill>
        <p:spPr bwMode="auto">
          <a:xfrm>
            <a:off x="762000" y="3028950"/>
            <a:ext cx="3516856" cy="2040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D:\Users\klehel\Works\MicroBit\Konyv\13-X-Nyomkoveto\SzinErzekel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2266950"/>
            <a:ext cx="3390793" cy="2696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75351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b="1" dirty="0" err="1" smtClean="0"/>
              <a:t>Principle</a:t>
            </a:r>
            <a:endParaRPr lang="hu-HU" b="1" dirty="0"/>
          </a:p>
        </p:txBody>
      </p:sp>
      <p:sp>
        <p:nvSpPr>
          <p:cNvPr id="3" name="Content Placeholder 2"/>
          <p:cNvSpPr>
            <a:spLocks noGrp="1"/>
          </p:cNvSpPr>
          <p:nvPr>
            <p:ph idx="1"/>
          </p:nvPr>
        </p:nvSpPr>
        <p:spPr>
          <a:xfrm>
            <a:off x="457200" y="1200150"/>
            <a:ext cx="8229600" cy="533400"/>
          </a:xfrm>
        </p:spPr>
        <p:txBody>
          <a:bodyPr/>
          <a:lstStyle/>
          <a:p>
            <a:r>
              <a:rPr lang="hu-HU" b="1" i="1" dirty="0"/>
              <a:t>Time of </a:t>
            </a:r>
            <a:r>
              <a:rPr lang="hu-HU" b="1" i="1" dirty="0" err="1"/>
              <a:t>flight</a:t>
            </a:r>
            <a:r>
              <a:rPr lang="hu-HU" b="1" i="1" dirty="0"/>
              <a:t> (</a:t>
            </a:r>
            <a:r>
              <a:rPr lang="hu-HU" b="1" i="1" dirty="0" err="1"/>
              <a:t>ToF</a:t>
            </a:r>
            <a:r>
              <a:rPr lang="hu-HU" b="1" i="1" dirty="0" smtClean="0"/>
              <a:t>); </a:t>
            </a:r>
            <a:r>
              <a:rPr lang="hu-HU" b="1" i="1" dirty="0" err="1" smtClean="0"/>
              <a:t>Distance</a:t>
            </a:r>
            <a:r>
              <a:rPr lang="hu-HU" b="1" i="1" dirty="0" smtClean="0"/>
              <a:t> </a:t>
            </a:r>
            <a:r>
              <a:rPr lang="hu-HU" b="1" i="1" dirty="0"/>
              <a:t>= </a:t>
            </a:r>
            <a:r>
              <a:rPr lang="hu-HU" b="1" i="1" dirty="0" err="1"/>
              <a:t>Speed</a:t>
            </a:r>
            <a:r>
              <a:rPr lang="hu-HU" b="1" i="1" dirty="0"/>
              <a:t> x Time</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809750"/>
            <a:ext cx="6126944" cy="314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6165" r="15887"/>
          <a:stretch/>
        </p:blipFill>
        <p:spPr bwMode="auto">
          <a:xfrm>
            <a:off x="6567309" y="2343150"/>
            <a:ext cx="2417134" cy="230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35474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b="1" dirty="0" err="1" smtClean="0"/>
              <a:t>Programming</a:t>
            </a:r>
            <a:endParaRPr lang="hu-HU" b="1" dirty="0"/>
          </a:p>
        </p:txBody>
      </p:sp>
      <p:sp>
        <p:nvSpPr>
          <p:cNvPr id="3" name="Content Placeholder 2"/>
          <p:cNvSpPr>
            <a:spLocks noGrp="1"/>
          </p:cNvSpPr>
          <p:nvPr>
            <p:ph idx="1"/>
          </p:nvPr>
        </p:nvSpPr>
        <p:spPr/>
        <p:txBody>
          <a:bodyPr/>
          <a:lstStyle/>
          <a:p>
            <a:r>
              <a:rPr lang="hu-HU" dirty="0" err="1"/>
              <a:t>Extensions</a:t>
            </a:r>
            <a:endParaRPr lang="hu-HU" dirty="0"/>
          </a:p>
        </p:txBody>
      </p:sp>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9458" t="37732" r="74046" b="30135"/>
          <a:stretch/>
        </p:blipFill>
        <p:spPr bwMode="auto">
          <a:xfrm>
            <a:off x="762000" y="1733550"/>
            <a:ext cx="2895600" cy="31727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t="16131" r="51390" b="28313"/>
          <a:stretch/>
        </p:blipFill>
        <p:spPr bwMode="auto">
          <a:xfrm>
            <a:off x="3913909" y="1614212"/>
            <a:ext cx="5096742"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5791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b="1" dirty="0" smtClean="0"/>
              <a:t>Motors</a:t>
            </a:r>
            <a:endParaRPr lang="hu-HU" b="1" dirty="0"/>
          </a:p>
        </p:txBody>
      </p:sp>
      <p:sp>
        <p:nvSpPr>
          <p:cNvPr id="3" name="Content Placeholder 2"/>
          <p:cNvSpPr>
            <a:spLocks noGrp="1"/>
          </p:cNvSpPr>
          <p:nvPr>
            <p:ph idx="1"/>
          </p:nvPr>
        </p:nvSpPr>
        <p:spPr/>
        <p:txBody>
          <a:bodyPr/>
          <a:lstStyle/>
          <a:p>
            <a:r>
              <a:rPr lang="hu-HU" dirty="0" smtClean="0"/>
              <a:t>DC </a:t>
            </a:r>
            <a:r>
              <a:rPr lang="hu-HU" dirty="0" err="1" smtClean="0"/>
              <a:t>motors</a:t>
            </a:r>
            <a:endParaRPr lang="hu-HU" dirty="0" smtClean="0"/>
          </a:p>
          <a:p>
            <a:pPr lvl="1"/>
            <a:r>
              <a:rPr lang="hu-HU" dirty="0" err="1" smtClean="0"/>
              <a:t>Without</a:t>
            </a:r>
            <a:r>
              <a:rPr lang="hu-HU" dirty="0" smtClean="0"/>
              <a:t> </a:t>
            </a:r>
            <a:r>
              <a:rPr lang="hu-HU" dirty="0" err="1" smtClean="0"/>
              <a:t>reductor</a:t>
            </a:r>
            <a:endParaRPr lang="hu-HU" dirty="0" smtClean="0"/>
          </a:p>
          <a:p>
            <a:pPr lvl="1"/>
            <a:r>
              <a:rPr lang="hu-HU" dirty="0" err="1" smtClean="0"/>
              <a:t>With</a:t>
            </a:r>
            <a:r>
              <a:rPr lang="hu-HU" dirty="0" smtClean="0"/>
              <a:t> </a:t>
            </a:r>
            <a:r>
              <a:rPr lang="hu-HU" dirty="0" err="1" smtClean="0"/>
              <a:t>reductor</a:t>
            </a:r>
            <a:r>
              <a:rPr lang="hu-HU" dirty="0"/>
              <a:t> (</a:t>
            </a:r>
            <a:r>
              <a:rPr lang="hu-HU" dirty="0" err="1"/>
              <a:t>Gearbox</a:t>
            </a:r>
            <a:r>
              <a:rPr lang="hu-HU" dirty="0"/>
              <a:t>)</a:t>
            </a:r>
            <a:endParaRPr lang="hu-HU" dirty="0" smtClean="0"/>
          </a:p>
          <a:p>
            <a:r>
              <a:rPr lang="hu-HU" dirty="0" err="1" smtClean="0"/>
              <a:t>Servomotors</a:t>
            </a:r>
            <a:endParaRPr lang="hu-HU" dirty="0" smtClean="0"/>
          </a:p>
          <a:p>
            <a:pPr lvl="1"/>
            <a:r>
              <a:rPr lang="hu-HU" dirty="0" smtClean="0"/>
              <a:t>LEGO</a:t>
            </a:r>
          </a:p>
          <a:p>
            <a:pPr lvl="1"/>
            <a:r>
              <a:rPr lang="hu-HU" dirty="0" smtClean="0"/>
              <a:t>180°</a:t>
            </a:r>
          </a:p>
          <a:p>
            <a:pPr lvl="1"/>
            <a:r>
              <a:rPr lang="hu-HU" dirty="0" smtClean="0"/>
              <a:t>360°</a:t>
            </a:r>
          </a:p>
          <a:p>
            <a:r>
              <a:rPr lang="hu-HU" dirty="0" err="1" smtClean="0"/>
              <a:t>Stepper-motors</a:t>
            </a:r>
            <a:endParaRPr lang="hu-HU" dirty="0" smtClean="0"/>
          </a:p>
          <a:p>
            <a:r>
              <a:rPr lang="hu-HU" dirty="0" err="1" smtClean="0"/>
              <a:t>Encoders</a:t>
            </a:r>
            <a:endParaRPr lang="hu-HU" dirty="0"/>
          </a:p>
        </p:txBody>
      </p:sp>
      <p:pic>
        <p:nvPicPr>
          <p:cNvPr id="4098" name="Picture 2" descr="D:\Users\klehel\Anyagok\Informatika\Eload\FirkaMuhely\2\motor-dc-3v.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24201" y="361950"/>
            <a:ext cx="1371600" cy="1224419"/>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D:\Users\klehel\Anyagok\Informatika\Eload\FirkaMuhely\2\motor-dc-3v-6v-cu-reductor-14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29200" y="384464"/>
            <a:ext cx="2286000" cy="142677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D:\Users\klehel\Anyagok\Informatika\Eload\FirkaMuhely\2\images (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8493" y="1588101"/>
            <a:ext cx="1373187" cy="1539931"/>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D:\Users\klehel\Anyagok\Informatika\Eload\FirkaMuhely\2\servomotor-mg995.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10200" y="2328625"/>
            <a:ext cx="1704844" cy="1254007"/>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D:\Users\klehel\Anyagok\Informatika\Eload\FirkaMuhely\2\servomotor-sg90.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77100" y="1628301"/>
            <a:ext cx="1720635" cy="1540821"/>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D:\Users\klehel\Anyagok\Informatika\Eload\FirkaMuhely\2\Lepteto.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97697" y="3321999"/>
            <a:ext cx="1931503" cy="1821501"/>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D:\Users\klehel\Anyagok\Informatika\Eload\Szamokt2023\04abra.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705600" y="3426148"/>
            <a:ext cx="1973747" cy="1613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62652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Users\klehel\Works\MicroBit\Konyv\08-X-StarterKit\motorkote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4395529" y="421422"/>
            <a:ext cx="3088267" cy="601732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hu-HU" b="1" dirty="0" err="1" smtClean="0"/>
              <a:t>Important</a:t>
            </a:r>
            <a:r>
              <a:rPr lang="hu-HU" b="1" dirty="0"/>
              <a:t>!</a:t>
            </a:r>
          </a:p>
        </p:txBody>
      </p:sp>
      <p:sp>
        <p:nvSpPr>
          <p:cNvPr id="3" name="Content Placeholder 2"/>
          <p:cNvSpPr>
            <a:spLocks noGrp="1"/>
          </p:cNvSpPr>
          <p:nvPr>
            <p:ph idx="1"/>
          </p:nvPr>
        </p:nvSpPr>
        <p:spPr/>
        <p:txBody>
          <a:bodyPr/>
          <a:lstStyle/>
          <a:p>
            <a:r>
              <a:rPr lang="en-US" dirty="0"/>
              <a:t>Always connect the DC motor to the circuit via a diode</a:t>
            </a:r>
            <a:r>
              <a:rPr lang="en-US" dirty="0" smtClean="0"/>
              <a:t>!</a:t>
            </a:r>
            <a:endParaRPr lang="hu-HU" dirty="0" smtClean="0"/>
          </a:p>
          <a:p>
            <a:r>
              <a:rPr lang="hu-HU" dirty="0">
                <a:solidFill>
                  <a:srgbClr val="FF0000"/>
                </a:solidFill>
              </a:rPr>
              <a:t>(</a:t>
            </a:r>
            <a:r>
              <a:rPr lang="hu-HU" dirty="0" err="1">
                <a:solidFill>
                  <a:srgbClr val="FF0000"/>
                </a:solidFill>
              </a:rPr>
              <a:t>To</a:t>
            </a:r>
            <a:r>
              <a:rPr lang="hu-HU" dirty="0">
                <a:solidFill>
                  <a:srgbClr val="FF0000"/>
                </a:solidFill>
              </a:rPr>
              <a:t> </a:t>
            </a:r>
            <a:r>
              <a:rPr lang="hu-HU" dirty="0" err="1">
                <a:solidFill>
                  <a:srgbClr val="FF0000"/>
                </a:solidFill>
              </a:rPr>
              <a:t>avoid</a:t>
            </a:r>
            <a:r>
              <a:rPr lang="hu-HU" dirty="0">
                <a:solidFill>
                  <a:srgbClr val="FF0000"/>
                </a:solidFill>
              </a:rPr>
              <a:t> </a:t>
            </a:r>
            <a:r>
              <a:rPr lang="hu-HU" dirty="0" err="1" smtClean="0">
                <a:solidFill>
                  <a:srgbClr val="FF0000"/>
                </a:solidFill>
              </a:rPr>
              <a:t>backflow</a:t>
            </a:r>
            <a:r>
              <a:rPr lang="hu-HU" dirty="0" smtClean="0">
                <a:solidFill>
                  <a:srgbClr val="FF0000"/>
                </a:solidFill>
              </a:rPr>
              <a:t>!)</a:t>
            </a:r>
            <a:endParaRPr lang="hu-HU" dirty="0">
              <a:solidFill>
                <a:srgbClr val="FF0000"/>
              </a:solidFill>
            </a:endParaRPr>
          </a:p>
        </p:txBody>
      </p:sp>
      <p:sp>
        <p:nvSpPr>
          <p:cNvPr id="4" name="Oval 3"/>
          <p:cNvSpPr/>
          <p:nvPr/>
        </p:nvSpPr>
        <p:spPr>
          <a:xfrm>
            <a:off x="5334000" y="1276350"/>
            <a:ext cx="2438400" cy="2438400"/>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266950"/>
            <a:ext cx="137160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334" t="9091" r="94" b="11848"/>
          <a:stretch/>
        </p:blipFill>
        <p:spPr bwMode="auto">
          <a:xfrm>
            <a:off x="152401" y="3810201"/>
            <a:ext cx="2667000" cy="1164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0129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b="1" dirty="0" err="1" smtClean="0"/>
              <a:t>Programming</a:t>
            </a:r>
            <a:endParaRPr lang="hu-HU" b="1" dirty="0"/>
          </a:p>
        </p:txBody>
      </p:sp>
      <p:sp>
        <p:nvSpPr>
          <p:cNvPr id="3" name="Content Placeholder 2"/>
          <p:cNvSpPr>
            <a:spLocks noGrp="1"/>
          </p:cNvSpPr>
          <p:nvPr>
            <p:ph idx="1"/>
          </p:nvPr>
        </p:nvSpPr>
        <p:spPr/>
        <p:txBody>
          <a:bodyPr/>
          <a:lstStyle/>
          <a:p>
            <a:r>
              <a:rPr lang="hu-HU" dirty="0" err="1" smtClean="0"/>
              <a:t>Extensions</a:t>
            </a:r>
            <a:endParaRPr lang="hu-HU" dirty="0" smtClean="0"/>
          </a:p>
          <a:p>
            <a:r>
              <a:rPr lang="hu-HU" dirty="0" err="1" smtClean="0"/>
              <a:t>Pins</a:t>
            </a:r>
            <a:r>
              <a:rPr lang="hu-HU" dirty="0" smtClean="0"/>
              <a:t> </a:t>
            </a:r>
            <a:r>
              <a:rPr lang="hu-HU" dirty="0" err="1" smtClean="0"/>
              <a:t>directly</a:t>
            </a:r>
            <a:endParaRPr lang="hu-HU" dirty="0" smtClean="0"/>
          </a:p>
          <a:p>
            <a:r>
              <a:rPr lang="hu-HU" dirty="0" smtClean="0"/>
              <a:t>Motor </a:t>
            </a:r>
            <a:r>
              <a:rPr lang="hu-HU" dirty="0" err="1" smtClean="0"/>
              <a:t>drivers</a:t>
            </a:r>
            <a:endParaRPr lang="hu-HU" dirty="0" smtClean="0"/>
          </a:p>
        </p:txBody>
      </p:sp>
      <p:pic>
        <p:nvPicPr>
          <p:cNvPr id="6146" name="Picture 2" descr="D:\Users\klehel\Works\MicroBit\Konyv\10-Szerelolap\LeptetoBovitmen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2710058"/>
            <a:ext cx="1952249" cy="2230173"/>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9843" t="29516" r="74226" b="8315"/>
          <a:stretch/>
        </p:blipFill>
        <p:spPr bwMode="auto">
          <a:xfrm>
            <a:off x="6781800" y="451938"/>
            <a:ext cx="2057400" cy="4516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333659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b="1" dirty="0" smtClean="0"/>
              <a:t>Motor </a:t>
            </a:r>
            <a:r>
              <a:rPr lang="hu-HU" b="1" dirty="0" err="1" smtClean="0"/>
              <a:t>drivers</a:t>
            </a:r>
            <a:endParaRPr lang="hu-HU" b="1" dirty="0"/>
          </a:p>
        </p:txBody>
      </p:sp>
      <p:pic>
        <p:nvPicPr>
          <p:cNvPr id="7170" name="Picture 2" descr="D:\Users\klehel\Works\MicroBit\Konyv\13-X-Nyomkoveto\m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1106" y="1276350"/>
            <a:ext cx="3176994" cy="3543156"/>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569" t="20775" r="18027" b="19973"/>
          <a:stretch/>
        </p:blipFill>
        <p:spPr bwMode="auto">
          <a:xfrm>
            <a:off x="2886032" y="1276350"/>
            <a:ext cx="2752768"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5502" t="11699" r="14885" b="11886"/>
          <a:stretch/>
        </p:blipFill>
        <p:spPr bwMode="auto">
          <a:xfrm>
            <a:off x="6275" y="1276350"/>
            <a:ext cx="2859751" cy="28766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4171950"/>
            <a:ext cx="1524000" cy="369332"/>
          </a:xfrm>
          <a:prstGeom prst="rect">
            <a:avLst/>
          </a:prstGeom>
          <a:noFill/>
        </p:spPr>
        <p:txBody>
          <a:bodyPr wrap="square" rtlCol="0">
            <a:spAutoFit/>
          </a:bodyPr>
          <a:lstStyle/>
          <a:p>
            <a:r>
              <a:rPr lang="hu-HU" dirty="0" smtClean="0"/>
              <a:t>DC </a:t>
            </a:r>
            <a:r>
              <a:rPr lang="hu-HU" dirty="0" err="1" smtClean="0"/>
              <a:t>motors</a:t>
            </a:r>
            <a:endParaRPr lang="hu-HU" dirty="0"/>
          </a:p>
        </p:txBody>
      </p:sp>
      <p:sp>
        <p:nvSpPr>
          <p:cNvPr id="8" name="TextBox 7"/>
          <p:cNvSpPr txBox="1"/>
          <p:nvPr/>
        </p:nvSpPr>
        <p:spPr>
          <a:xfrm>
            <a:off x="3200400" y="4171950"/>
            <a:ext cx="1524000" cy="369332"/>
          </a:xfrm>
          <a:prstGeom prst="rect">
            <a:avLst/>
          </a:prstGeom>
          <a:noFill/>
        </p:spPr>
        <p:txBody>
          <a:bodyPr wrap="square" rtlCol="0">
            <a:spAutoFit/>
          </a:bodyPr>
          <a:lstStyle/>
          <a:p>
            <a:r>
              <a:rPr lang="hu-HU" dirty="0" err="1" smtClean="0"/>
              <a:t>Servomotors</a:t>
            </a:r>
            <a:endParaRPr lang="hu-HU" dirty="0"/>
          </a:p>
        </p:txBody>
      </p:sp>
    </p:spTree>
    <p:extLst>
      <p:ext uri="{BB962C8B-B14F-4D97-AF65-F5344CB8AC3E}">
        <p14:creationId xmlns:p14="http://schemas.microsoft.com/office/powerpoint/2010/main" val="32646361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b="1" dirty="0" smtClean="0"/>
              <a:t>Line </a:t>
            </a:r>
            <a:r>
              <a:rPr lang="hu-HU" b="1" dirty="0" err="1" smtClean="0"/>
              <a:t>followers</a:t>
            </a:r>
            <a:endParaRPr lang="hu-HU" b="1" dirty="0"/>
          </a:p>
        </p:txBody>
      </p:sp>
      <p:sp>
        <p:nvSpPr>
          <p:cNvPr id="3" name="Content Placeholder 2"/>
          <p:cNvSpPr>
            <a:spLocks noGrp="1"/>
          </p:cNvSpPr>
          <p:nvPr>
            <p:ph idx="1"/>
          </p:nvPr>
        </p:nvSpPr>
        <p:spPr/>
        <p:txBody>
          <a:bodyPr/>
          <a:lstStyle/>
          <a:p>
            <a:r>
              <a:rPr lang="hu-HU" dirty="0" err="1" smtClean="0"/>
              <a:t>Kitronik</a:t>
            </a:r>
            <a:endParaRPr lang="hu-HU" dirty="0" smtClean="0"/>
          </a:p>
          <a:p>
            <a:r>
              <a:rPr lang="hu-HU" dirty="0" err="1" smtClean="0"/>
              <a:t>Cutebot</a:t>
            </a:r>
            <a:endParaRPr lang="hu-HU" dirty="0"/>
          </a:p>
        </p:txBody>
      </p:sp>
      <p:pic>
        <p:nvPicPr>
          <p:cNvPr id="8194" name="Picture 2" descr="D:\Users\klehel\Works\MicroBit\Konyv\13-X-Nyomkoveto\keszl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190750"/>
            <a:ext cx="3532441" cy="2876550"/>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D:\Users\klehel\Works\MicroBit\Konyv\13-X-Nyomkoveto\Robo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2485206"/>
            <a:ext cx="2971800" cy="2582094"/>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8284" t="15882" r="8951" b="19191"/>
          <a:stretch/>
        </p:blipFill>
        <p:spPr bwMode="auto">
          <a:xfrm>
            <a:off x="5867401" y="285749"/>
            <a:ext cx="3200400" cy="2510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254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D:\Users\klehel\Works\MicroBit\Konyv\13-X-Nyomkoveto\Vonalkovete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79807"/>
            <a:ext cx="6172200" cy="4863693"/>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descr="C:\Users\klehel\Downloads\microbit-screensho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2200" y="737007"/>
            <a:ext cx="2950427" cy="3968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31180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b="1" dirty="0" err="1" smtClean="0"/>
              <a:t>Cutebot</a:t>
            </a:r>
            <a:r>
              <a:rPr lang="hu-HU" b="1" dirty="0" smtClean="0"/>
              <a:t> program</a:t>
            </a:r>
            <a:endParaRPr lang="hu-HU" b="1" dirty="0"/>
          </a:p>
        </p:txBody>
      </p:sp>
      <p:sp>
        <p:nvSpPr>
          <p:cNvPr id="3" name="Content Placeholder 2"/>
          <p:cNvSpPr>
            <a:spLocks noGrp="1"/>
          </p:cNvSpPr>
          <p:nvPr>
            <p:ph idx="1"/>
          </p:nvPr>
        </p:nvSpPr>
        <p:spPr/>
        <p:txBody>
          <a:bodyPr/>
          <a:lstStyle/>
          <a:p>
            <a:r>
              <a:rPr lang="hu-HU" dirty="0" err="1" smtClean="0"/>
              <a:t>Cutebot</a:t>
            </a:r>
            <a:r>
              <a:rPr lang="hu-HU" dirty="0" smtClean="0"/>
              <a:t> </a:t>
            </a:r>
            <a:r>
              <a:rPr lang="hu-HU" dirty="0" err="1" smtClean="0"/>
              <a:t>extension</a:t>
            </a:r>
            <a:endParaRPr lang="hu-HU" dirty="0"/>
          </a:p>
        </p:txBody>
      </p:sp>
      <p:pic>
        <p:nvPicPr>
          <p:cNvPr id="1026" name="Picture 2" descr="../../_images/case_08_011.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4130"/>
          <a:stretch/>
        </p:blipFill>
        <p:spPr bwMode="auto">
          <a:xfrm>
            <a:off x="4648199" y="1047750"/>
            <a:ext cx="4345963" cy="397218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0349" t="29066" r="49854" b="30000"/>
          <a:stretch/>
        </p:blipFill>
        <p:spPr bwMode="auto">
          <a:xfrm>
            <a:off x="152400" y="2639000"/>
            <a:ext cx="4343400" cy="23809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00870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b="1" dirty="0" smtClean="0"/>
              <a:t>Line and </a:t>
            </a:r>
            <a:r>
              <a:rPr lang="hu-HU" b="1" dirty="0" err="1" smtClean="0"/>
              <a:t>object</a:t>
            </a:r>
            <a:r>
              <a:rPr lang="hu-HU" b="1" dirty="0" smtClean="0"/>
              <a:t> </a:t>
            </a:r>
            <a:r>
              <a:rPr lang="hu-HU" b="1" dirty="0" err="1" smtClean="0"/>
              <a:t>detection</a:t>
            </a:r>
            <a:endParaRPr lang="hu-HU" b="1" dirty="0"/>
          </a:p>
        </p:txBody>
      </p:sp>
      <p:sp>
        <p:nvSpPr>
          <p:cNvPr id="3" name="Content Placeholder 2"/>
          <p:cNvSpPr>
            <a:spLocks noGrp="1"/>
          </p:cNvSpPr>
          <p:nvPr>
            <p:ph idx="1"/>
          </p:nvPr>
        </p:nvSpPr>
        <p:spPr/>
        <p:txBody>
          <a:bodyPr/>
          <a:lstStyle/>
          <a:p>
            <a:r>
              <a:rPr lang="hu-HU" dirty="0" smtClean="0"/>
              <a:t>Line </a:t>
            </a:r>
            <a:r>
              <a:rPr lang="hu-HU" dirty="0" err="1" smtClean="0"/>
              <a:t>detection</a:t>
            </a:r>
            <a:r>
              <a:rPr lang="hu-HU" dirty="0" smtClean="0"/>
              <a:t> – </a:t>
            </a:r>
            <a:r>
              <a:rPr lang="hu-HU" dirty="0" err="1" smtClean="0">
                <a:solidFill>
                  <a:srgbClr val="FF0000"/>
                </a:solidFill>
              </a:rPr>
              <a:t>Light</a:t>
            </a:r>
            <a:r>
              <a:rPr lang="hu-HU" dirty="0" smtClean="0">
                <a:solidFill>
                  <a:srgbClr val="FF0000"/>
                </a:solidFill>
              </a:rPr>
              <a:t> </a:t>
            </a:r>
            <a:r>
              <a:rPr lang="hu-HU" dirty="0" err="1" smtClean="0">
                <a:solidFill>
                  <a:srgbClr val="FF0000"/>
                </a:solidFill>
              </a:rPr>
              <a:t>sensor</a:t>
            </a:r>
            <a:r>
              <a:rPr lang="hu-HU" dirty="0" smtClean="0">
                <a:solidFill>
                  <a:srgbClr val="FF0000"/>
                </a:solidFill>
              </a:rPr>
              <a:t> </a:t>
            </a:r>
            <a:r>
              <a:rPr lang="hu-HU" dirty="0" smtClean="0"/>
              <a:t>(</a:t>
            </a:r>
            <a:r>
              <a:rPr lang="hu-HU" dirty="0" err="1" smtClean="0"/>
              <a:t>stay</a:t>
            </a:r>
            <a:r>
              <a:rPr lang="hu-HU" dirty="0" smtClean="0"/>
              <a:t> </a:t>
            </a:r>
            <a:r>
              <a:rPr lang="hu-HU" dirty="0" err="1" smtClean="0"/>
              <a:t>inside</a:t>
            </a:r>
            <a:r>
              <a:rPr lang="hu-HU" dirty="0" smtClean="0"/>
              <a:t> </a:t>
            </a:r>
            <a:r>
              <a:rPr lang="hu-HU" dirty="0" err="1" smtClean="0"/>
              <a:t>the</a:t>
            </a:r>
            <a:r>
              <a:rPr lang="hu-HU" dirty="0" smtClean="0"/>
              <a:t> ring – </a:t>
            </a:r>
            <a:r>
              <a:rPr lang="hu-HU" dirty="0" err="1" smtClean="0"/>
              <a:t>change</a:t>
            </a:r>
            <a:r>
              <a:rPr lang="hu-HU" dirty="0" smtClean="0"/>
              <a:t> </a:t>
            </a:r>
            <a:r>
              <a:rPr lang="hu-HU" dirty="0" err="1" smtClean="0"/>
              <a:t>direction</a:t>
            </a:r>
            <a:r>
              <a:rPr lang="hu-HU" dirty="0" smtClean="0"/>
              <a:t> </a:t>
            </a:r>
            <a:r>
              <a:rPr lang="hu-HU" dirty="0" err="1" smtClean="0"/>
              <a:t>when</a:t>
            </a:r>
            <a:r>
              <a:rPr lang="hu-HU" dirty="0" smtClean="0"/>
              <a:t> </a:t>
            </a:r>
            <a:r>
              <a:rPr lang="hu-HU" dirty="0" err="1" smtClean="0"/>
              <a:t>reach</a:t>
            </a:r>
            <a:r>
              <a:rPr lang="hu-HU" dirty="0" smtClean="0"/>
              <a:t> </a:t>
            </a:r>
            <a:r>
              <a:rPr lang="hu-HU" dirty="0" err="1" smtClean="0"/>
              <a:t>the</a:t>
            </a:r>
            <a:r>
              <a:rPr lang="hu-HU" dirty="0" smtClean="0"/>
              <a:t> </a:t>
            </a:r>
            <a:r>
              <a:rPr lang="hu-HU" dirty="0" err="1" smtClean="0"/>
              <a:t>black</a:t>
            </a:r>
            <a:r>
              <a:rPr lang="hu-HU" dirty="0" smtClean="0"/>
              <a:t> line)</a:t>
            </a:r>
          </a:p>
          <a:p>
            <a:r>
              <a:rPr lang="hu-HU" dirty="0" err="1" smtClean="0"/>
              <a:t>Object</a:t>
            </a:r>
            <a:r>
              <a:rPr lang="hu-HU" dirty="0" smtClean="0"/>
              <a:t> </a:t>
            </a:r>
            <a:r>
              <a:rPr lang="hu-HU" dirty="0" err="1" smtClean="0"/>
              <a:t>detection</a:t>
            </a:r>
            <a:r>
              <a:rPr lang="hu-HU" dirty="0" smtClean="0"/>
              <a:t> – </a:t>
            </a:r>
            <a:r>
              <a:rPr lang="hu-HU" dirty="0" err="1" smtClean="0">
                <a:solidFill>
                  <a:srgbClr val="FF0000"/>
                </a:solidFill>
              </a:rPr>
              <a:t>Ultrasonic</a:t>
            </a:r>
            <a:r>
              <a:rPr lang="hu-HU" dirty="0" smtClean="0">
                <a:solidFill>
                  <a:srgbClr val="FF0000"/>
                </a:solidFill>
              </a:rPr>
              <a:t> </a:t>
            </a:r>
            <a:r>
              <a:rPr lang="hu-HU" dirty="0" err="1" smtClean="0">
                <a:solidFill>
                  <a:srgbClr val="FF0000"/>
                </a:solidFill>
              </a:rPr>
              <a:t>sensor</a:t>
            </a:r>
            <a:r>
              <a:rPr lang="hu-HU" dirty="0" smtClean="0">
                <a:solidFill>
                  <a:srgbClr val="FF0000"/>
                </a:solidFill>
              </a:rPr>
              <a:t> </a:t>
            </a:r>
            <a:r>
              <a:rPr lang="hu-HU" dirty="0" smtClean="0"/>
              <a:t>(</a:t>
            </a:r>
            <a:r>
              <a:rPr lang="hu-HU" dirty="0" err="1" smtClean="0"/>
              <a:t>change</a:t>
            </a:r>
            <a:r>
              <a:rPr lang="hu-HU" dirty="0" smtClean="0"/>
              <a:t> </a:t>
            </a:r>
            <a:r>
              <a:rPr lang="hu-HU" dirty="0" err="1" smtClean="0"/>
              <a:t>direction</a:t>
            </a:r>
            <a:r>
              <a:rPr lang="hu-HU" dirty="0"/>
              <a:t> </a:t>
            </a:r>
            <a:r>
              <a:rPr lang="hu-HU" dirty="0" err="1" smtClean="0"/>
              <a:t>when</a:t>
            </a:r>
            <a:r>
              <a:rPr lang="hu-HU" dirty="0"/>
              <a:t> </a:t>
            </a:r>
            <a:r>
              <a:rPr lang="hu-HU" dirty="0" err="1" smtClean="0"/>
              <a:t>approaching</a:t>
            </a:r>
            <a:r>
              <a:rPr lang="hu-HU" dirty="0" smtClean="0"/>
              <a:t> </a:t>
            </a:r>
            <a:r>
              <a:rPr lang="hu-HU" dirty="0" err="1" smtClean="0"/>
              <a:t>to</a:t>
            </a:r>
            <a:r>
              <a:rPr lang="hu-HU" dirty="0" smtClean="0"/>
              <a:t> an </a:t>
            </a:r>
            <a:r>
              <a:rPr lang="hu-HU" dirty="0" err="1" smtClean="0"/>
              <a:t>object</a:t>
            </a:r>
            <a:r>
              <a:rPr lang="hu-HU" dirty="0" smtClean="0"/>
              <a:t>)</a:t>
            </a:r>
          </a:p>
          <a:p>
            <a:r>
              <a:rPr lang="hu-HU" b="1" dirty="0" err="1" smtClean="0">
                <a:solidFill>
                  <a:srgbClr val="0070C0"/>
                </a:solidFill>
              </a:rPr>
              <a:t>Programs</a:t>
            </a:r>
            <a:endParaRPr lang="hu-HU" b="1" dirty="0">
              <a:solidFill>
                <a:srgbClr val="0070C0"/>
              </a:solidFill>
            </a:endParaRPr>
          </a:p>
        </p:txBody>
      </p:sp>
    </p:spTree>
    <p:extLst>
      <p:ext uri="{BB962C8B-B14F-4D97-AF65-F5344CB8AC3E}">
        <p14:creationId xmlns:p14="http://schemas.microsoft.com/office/powerpoint/2010/main" val="18137172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hu-HU" sz="3600" b="1" dirty="0" smtClean="0"/>
              <a:t>3. </a:t>
            </a:r>
            <a:r>
              <a:rPr lang="en-US" sz="3600" b="1" dirty="0"/>
              <a:t>Communication channels</a:t>
            </a:r>
            <a:endParaRPr lang="hu-HU" sz="3600" b="1" dirty="0"/>
          </a:p>
        </p:txBody>
      </p:sp>
    </p:spTree>
    <p:extLst>
      <p:ext uri="{BB962C8B-B14F-4D97-AF65-F5344CB8AC3E}">
        <p14:creationId xmlns:p14="http://schemas.microsoft.com/office/powerpoint/2010/main" val="36806975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b="1" dirty="0" err="1" smtClean="0"/>
              <a:t>Channels</a:t>
            </a:r>
            <a:endParaRPr lang="hu-HU" b="1" dirty="0"/>
          </a:p>
        </p:txBody>
      </p:sp>
      <p:sp>
        <p:nvSpPr>
          <p:cNvPr id="3" name="Content Placeholder 2"/>
          <p:cNvSpPr>
            <a:spLocks noGrp="1"/>
          </p:cNvSpPr>
          <p:nvPr>
            <p:ph idx="1"/>
          </p:nvPr>
        </p:nvSpPr>
        <p:spPr/>
        <p:txBody>
          <a:bodyPr/>
          <a:lstStyle/>
          <a:p>
            <a:r>
              <a:rPr lang="hu-HU" b="1" dirty="0" err="1" smtClean="0">
                <a:solidFill>
                  <a:srgbClr val="C00000"/>
                </a:solidFill>
              </a:rPr>
              <a:t>Serial</a:t>
            </a:r>
            <a:r>
              <a:rPr lang="hu-HU" dirty="0" smtClean="0"/>
              <a:t>: </a:t>
            </a:r>
            <a:r>
              <a:rPr lang="hu-HU" dirty="0" err="1" smtClean="0"/>
              <a:t>micro</a:t>
            </a:r>
            <a:r>
              <a:rPr lang="hu-HU" dirty="0" smtClean="0"/>
              <a:t>:bit – computer (USB – COM port)</a:t>
            </a:r>
          </a:p>
          <a:p>
            <a:r>
              <a:rPr lang="hu-HU" b="1" dirty="0" err="1" smtClean="0">
                <a:solidFill>
                  <a:srgbClr val="C00000"/>
                </a:solidFill>
              </a:rPr>
              <a:t>Radio</a:t>
            </a:r>
            <a:r>
              <a:rPr lang="hu-HU" dirty="0" smtClean="0"/>
              <a:t>: </a:t>
            </a:r>
            <a:r>
              <a:rPr lang="hu-HU" dirty="0" err="1" smtClean="0"/>
              <a:t>micro</a:t>
            </a:r>
            <a:r>
              <a:rPr lang="hu-HU" dirty="0" smtClean="0"/>
              <a:t>:bit – </a:t>
            </a:r>
            <a:r>
              <a:rPr lang="hu-HU" dirty="0" err="1" smtClean="0"/>
              <a:t>micro</a:t>
            </a:r>
            <a:r>
              <a:rPr lang="hu-HU" dirty="0" smtClean="0"/>
              <a:t>:</a:t>
            </a:r>
            <a:r>
              <a:rPr lang="hu-HU" dirty="0" err="1" smtClean="0"/>
              <a:t>bit</a:t>
            </a:r>
            <a:endParaRPr lang="hu-HU" dirty="0" smtClean="0"/>
          </a:p>
          <a:p>
            <a:r>
              <a:rPr lang="hu-HU" b="1" dirty="0" err="1" smtClean="0">
                <a:solidFill>
                  <a:srgbClr val="C00000"/>
                </a:solidFill>
              </a:rPr>
              <a:t>Bluetooth</a:t>
            </a:r>
            <a:r>
              <a:rPr lang="hu-HU" dirty="0"/>
              <a:t>: </a:t>
            </a:r>
            <a:r>
              <a:rPr lang="hu-HU" dirty="0" err="1"/>
              <a:t>micro</a:t>
            </a:r>
            <a:r>
              <a:rPr lang="hu-HU" dirty="0"/>
              <a:t>:bit – </a:t>
            </a:r>
            <a:r>
              <a:rPr lang="hu-HU" dirty="0" err="1" smtClean="0"/>
              <a:t>micro</a:t>
            </a:r>
            <a:r>
              <a:rPr lang="hu-HU" dirty="0" smtClean="0"/>
              <a:t>:</a:t>
            </a:r>
            <a:r>
              <a:rPr lang="hu-HU" dirty="0" err="1" smtClean="0"/>
              <a:t>bit</a:t>
            </a:r>
            <a:r>
              <a:rPr lang="hu-HU" dirty="0" smtClean="0"/>
              <a:t>, computer, </a:t>
            </a:r>
            <a:r>
              <a:rPr lang="hu-HU" dirty="0" err="1" smtClean="0"/>
              <a:t>phone</a:t>
            </a:r>
            <a:r>
              <a:rPr lang="hu-HU" dirty="0" smtClean="0"/>
              <a:t> etc.</a:t>
            </a:r>
          </a:p>
          <a:p>
            <a:r>
              <a:rPr lang="hu-HU" dirty="0" smtClean="0"/>
              <a:t>OR </a:t>
            </a:r>
            <a:r>
              <a:rPr lang="hu-HU" dirty="0" err="1" smtClean="0"/>
              <a:t>radio</a:t>
            </a:r>
            <a:r>
              <a:rPr lang="hu-HU" dirty="0" smtClean="0"/>
              <a:t> </a:t>
            </a:r>
            <a:r>
              <a:rPr lang="hu-HU" dirty="0" err="1" smtClean="0"/>
              <a:t>OR</a:t>
            </a:r>
            <a:r>
              <a:rPr lang="hu-HU" dirty="0" smtClean="0"/>
              <a:t> </a:t>
            </a:r>
            <a:r>
              <a:rPr lang="hu-HU" dirty="0" err="1" smtClean="0"/>
              <a:t>bluetooth</a:t>
            </a:r>
            <a:endParaRPr lang="hu-HU" dirty="0"/>
          </a:p>
        </p:txBody>
      </p:sp>
    </p:spTree>
    <p:extLst>
      <p:ext uri="{BB962C8B-B14F-4D97-AF65-F5344CB8AC3E}">
        <p14:creationId xmlns:p14="http://schemas.microsoft.com/office/powerpoint/2010/main" val="39970786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b="1" dirty="0" err="1" smtClean="0"/>
              <a:t>Serial</a:t>
            </a:r>
            <a:endParaRPr lang="hu-HU" b="1" dirty="0"/>
          </a:p>
        </p:txBody>
      </p:sp>
      <p:pic>
        <p:nvPicPr>
          <p:cNvPr id="2050" name="Picture 2" descr="C:\Users\klehel\Downloads\microbit-screenshot (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657" y="1303564"/>
            <a:ext cx="3571875" cy="38100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39067" y="438150"/>
            <a:ext cx="5418666"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91239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b="1" dirty="0" err="1" smtClean="0"/>
              <a:t>Radio</a:t>
            </a:r>
            <a:endParaRPr lang="hu-HU" b="1" dirty="0"/>
          </a:p>
        </p:txBody>
      </p:sp>
      <p:pic>
        <p:nvPicPr>
          <p:cNvPr id="3074" name="Picture 2" descr="C:\Users\klehel\Downloads\microbit-screenshot.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38800" y="330122"/>
            <a:ext cx="3429000" cy="481337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06829" y="4400550"/>
            <a:ext cx="5257800" cy="369332"/>
          </a:xfrm>
          <a:prstGeom prst="rect">
            <a:avLst/>
          </a:prstGeom>
          <a:noFill/>
        </p:spPr>
        <p:txBody>
          <a:bodyPr wrap="square" rtlCol="0">
            <a:spAutoFit/>
          </a:bodyPr>
          <a:lstStyle/>
          <a:p>
            <a:r>
              <a:rPr lang="hu-HU" dirty="0" err="1" smtClean="0"/>
              <a:t>Communication</a:t>
            </a:r>
            <a:r>
              <a:rPr lang="hu-HU" dirty="0" smtClean="0"/>
              <a:t> </a:t>
            </a:r>
            <a:r>
              <a:rPr lang="hu-HU" b="1" dirty="0" err="1" smtClean="0">
                <a:solidFill>
                  <a:srgbClr val="C00000"/>
                </a:solidFill>
              </a:rPr>
              <a:t>bridge</a:t>
            </a:r>
            <a:r>
              <a:rPr lang="hu-HU" dirty="0" smtClean="0"/>
              <a:t>: 2 </a:t>
            </a:r>
            <a:r>
              <a:rPr lang="hu-HU" dirty="0" err="1" smtClean="0"/>
              <a:t>micro</a:t>
            </a:r>
            <a:r>
              <a:rPr lang="hu-HU" dirty="0" smtClean="0"/>
              <a:t>:</a:t>
            </a:r>
            <a:r>
              <a:rPr lang="hu-HU" dirty="0" err="1" smtClean="0"/>
              <a:t>bits</a:t>
            </a:r>
            <a:r>
              <a:rPr lang="hu-HU" b="1" dirty="0" smtClean="0">
                <a:solidFill>
                  <a:srgbClr val="C00000"/>
                </a:solidFill>
              </a:rPr>
              <a:t> </a:t>
            </a:r>
            <a:endParaRPr lang="hu-HU" b="1" dirty="0">
              <a:solidFill>
                <a:srgbClr val="C00000"/>
              </a:solidFill>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00122"/>
            <a:ext cx="5464630" cy="2719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12610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b="1" dirty="0" err="1" smtClean="0"/>
              <a:t>Bluetooth</a:t>
            </a:r>
            <a:endParaRPr lang="hu-HU" b="1" dirty="0"/>
          </a:p>
        </p:txBody>
      </p:sp>
      <p:sp>
        <p:nvSpPr>
          <p:cNvPr id="3" name="Content Placeholder 2"/>
          <p:cNvSpPr>
            <a:spLocks noGrp="1"/>
          </p:cNvSpPr>
          <p:nvPr>
            <p:ph idx="1"/>
          </p:nvPr>
        </p:nvSpPr>
        <p:spPr>
          <a:xfrm>
            <a:off x="457200" y="1200150"/>
            <a:ext cx="4953000" cy="3657600"/>
          </a:xfrm>
        </p:spPr>
        <p:txBody>
          <a:bodyPr/>
          <a:lstStyle/>
          <a:p>
            <a:r>
              <a:rPr lang="en-US" dirty="0" smtClean="0"/>
              <a:t>Controlling </a:t>
            </a:r>
            <a:r>
              <a:rPr lang="en-US" dirty="0"/>
              <a:t>the </a:t>
            </a:r>
            <a:r>
              <a:rPr lang="hu-HU" dirty="0" smtClean="0"/>
              <a:t>m</a:t>
            </a:r>
            <a:r>
              <a:rPr lang="en-US" dirty="0" err="1" smtClean="0"/>
              <a:t>icro:bit</a:t>
            </a:r>
            <a:r>
              <a:rPr lang="en-US" dirty="0" smtClean="0"/>
              <a:t> </a:t>
            </a:r>
            <a:r>
              <a:rPr lang="en-US" dirty="0"/>
              <a:t>from a </a:t>
            </a:r>
            <a:r>
              <a:rPr lang="en-US" b="1" dirty="0">
                <a:solidFill>
                  <a:srgbClr val="C00000"/>
                </a:solidFill>
              </a:rPr>
              <a:t>Phone </a:t>
            </a:r>
            <a:r>
              <a:rPr lang="en-US" b="1" dirty="0" smtClean="0">
                <a:solidFill>
                  <a:srgbClr val="C00000"/>
                </a:solidFill>
              </a:rPr>
              <a:t>App</a:t>
            </a:r>
            <a:endParaRPr lang="hu-HU" b="1" dirty="0" smtClean="0">
              <a:solidFill>
                <a:srgbClr val="C00000"/>
              </a:solidFill>
            </a:endParaRPr>
          </a:p>
          <a:p>
            <a:r>
              <a:rPr lang="hu-HU" b="1" dirty="0" smtClean="0">
                <a:solidFill>
                  <a:srgbClr val="C00000"/>
                </a:solidFill>
              </a:rPr>
              <a:t>BLE</a:t>
            </a:r>
            <a:r>
              <a:rPr lang="hu-HU" dirty="0"/>
              <a:t>: </a:t>
            </a:r>
            <a:r>
              <a:rPr lang="hu-HU" dirty="0" err="1"/>
              <a:t>Bluetooth</a:t>
            </a:r>
            <a:r>
              <a:rPr lang="hu-HU" dirty="0"/>
              <a:t> </a:t>
            </a:r>
            <a:r>
              <a:rPr lang="hu-HU" dirty="0" err="1"/>
              <a:t>Low</a:t>
            </a:r>
            <a:r>
              <a:rPr lang="hu-HU" dirty="0"/>
              <a:t> </a:t>
            </a:r>
            <a:r>
              <a:rPr lang="hu-HU" dirty="0" err="1" smtClean="0"/>
              <a:t>Energy</a:t>
            </a:r>
            <a:endParaRPr lang="hu-HU" dirty="0" smtClean="0"/>
          </a:p>
          <a:p>
            <a:r>
              <a:rPr lang="hu-HU" b="1" dirty="0" err="1" smtClean="0">
                <a:solidFill>
                  <a:srgbClr val="C00000"/>
                </a:solidFill>
              </a:rPr>
              <a:t>Bluetooth</a:t>
            </a:r>
            <a:r>
              <a:rPr lang="hu-HU" b="1" dirty="0" smtClean="0">
                <a:solidFill>
                  <a:srgbClr val="C00000"/>
                </a:solidFill>
              </a:rPr>
              <a:t> </a:t>
            </a:r>
            <a:r>
              <a:rPr lang="hu-HU" dirty="0" err="1" smtClean="0"/>
              <a:t>extention</a:t>
            </a:r>
            <a:r>
              <a:rPr lang="hu-HU" dirty="0" smtClean="0"/>
              <a:t> (OR </a:t>
            </a:r>
            <a:r>
              <a:rPr lang="hu-HU" dirty="0" err="1" smtClean="0"/>
              <a:t>radio</a:t>
            </a:r>
            <a:r>
              <a:rPr lang="hu-HU" dirty="0" smtClean="0"/>
              <a:t> </a:t>
            </a:r>
            <a:r>
              <a:rPr lang="hu-HU" dirty="0" err="1" smtClean="0"/>
              <a:t>extension</a:t>
            </a:r>
            <a:r>
              <a:rPr lang="hu-HU" dirty="0" smtClean="0"/>
              <a:t> </a:t>
            </a:r>
            <a:r>
              <a:rPr lang="hu-HU" dirty="0" err="1" smtClean="0"/>
              <a:t>OR</a:t>
            </a:r>
            <a:r>
              <a:rPr lang="hu-HU" dirty="0" smtClean="0"/>
              <a:t> </a:t>
            </a:r>
            <a:r>
              <a:rPr lang="hu-HU" dirty="0" err="1" smtClean="0"/>
              <a:t>bluetooth</a:t>
            </a:r>
            <a:r>
              <a:rPr lang="hu-HU" dirty="0" smtClean="0"/>
              <a:t>)</a:t>
            </a:r>
          </a:p>
          <a:p>
            <a:r>
              <a:rPr lang="hu-HU" b="1" dirty="0" smtClean="0">
                <a:solidFill>
                  <a:srgbClr val="C00000"/>
                </a:solidFill>
              </a:rPr>
              <a:t>UART</a:t>
            </a:r>
            <a:r>
              <a:rPr lang="hu-HU" dirty="0" smtClean="0"/>
              <a:t>:</a:t>
            </a:r>
            <a:r>
              <a:rPr lang="hu-HU" b="1" dirty="0" smtClean="0">
                <a:solidFill>
                  <a:srgbClr val="C00000"/>
                </a:solidFill>
              </a:rPr>
              <a:t> </a:t>
            </a:r>
            <a:r>
              <a:rPr lang="en-US" dirty="0"/>
              <a:t>Universal asynchronous </a:t>
            </a:r>
            <a:r>
              <a:rPr lang="en-US" dirty="0" smtClean="0"/>
              <a:t>receiver-transmitter</a:t>
            </a:r>
            <a:endParaRPr lang="hu-HU" dirty="0" smtClean="0"/>
          </a:p>
          <a:p>
            <a:r>
              <a:rPr lang="hu-HU" b="1" dirty="0" err="1" smtClean="0">
                <a:solidFill>
                  <a:srgbClr val="C00000"/>
                </a:solidFill>
              </a:rPr>
              <a:t>Phone</a:t>
            </a:r>
            <a:r>
              <a:rPr lang="hu-HU" b="1" dirty="0" smtClean="0">
                <a:solidFill>
                  <a:srgbClr val="C00000"/>
                </a:solidFill>
              </a:rPr>
              <a:t> </a:t>
            </a:r>
            <a:r>
              <a:rPr lang="hu-HU" b="1" dirty="0" err="1" smtClean="0">
                <a:solidFill>
                  <a:srgbClr val="C00000"/>
                </a:solidFill>
              </a:rPr>
              <a:t>App</a:t>
            </a:r>
            <a:endParaRPr lang="hu-HU" b="1" dirty="0">
              <a:solidFill>
                <a:srgbClr val="C00000"/>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8063" y="756556"/>
            <a:ext cx="1822337" cy="3836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742949"/>
            <a:ext cx="1828800" cy="3850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16739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hu-HU" sz="3600" b="1" dirty="0" smtClean="0"/>
              <a:t>4. </a:t>
            </a:r>
            <a:r>
              <a:rPr lang="en-US" sz="3600" b="1" dirty="0"/>
              <a:t>Inputs and outputs</a:t>
            </a:r>
            <a:endParaRPr lang="hu-HU" sz="3600" b="1" dirty="0"/>
          </a:p>
        </p:txBody>
      </p:sp>
    </p:spTree>
    <p:extLst>
      <p:ext uri="{BB962C8B-B14F-4D97-AF65-F5344CB8AC3E}">
        <p14:creationId xmlns:p14="http://schemas.microsoft.com/office/powerpoint/2010/main" val="35363330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b="1" dirty="0" err="1" smtClean="0"/>
              <a:t>Pins</a:t>
            </a:r>
            <a:endParaRPr lang="hu-HU" b="1" dirty="0"/>
          </a:p>
        </p:txBody>
      </p:sp>
      <p:sp>
        <p:nvSpPr>
          <p:cNvPr id="3" name="Content Placeholder 2"/>
          <p:cNvSpPr>
            <a:spLocks noGrp="1"/>
          </p:cNvSpPr>
          <p:nvPr>
            <p:ph idx="1"/>
          </p:nvPr>
        </p:nvSpPr>
        <p:spPr>
          <a:xfrm>
            <a:off x="381000" y="1176338"/>
            <a:ext cx="3200400" cy="3657600"/>
          </a:xfrm>
        </p:spPr>
        <p:txBody>
          <a:bodyPr/>
          <a:lstStyle/>
          <a:p>
            <a:r>
              <a:rPr lang="en-US" dirty="0"/>
              <a:t>The </a:t>
            </a:r>
            <a:r>
              <a:rPr lang="en-US" dirty="0" err="1"/>
              <a:t>micro:bit</a:t>
            </a:r>
            <a:r>
              <a:rPr lang="en-US" dirty="0"/>
              <a:t> has 25 external connections on the edge connector of the board, which we refer to as ‘pins’.</a:t>
            </a:r>
            <a:endParaRPr lang="hu-HU" dirty="0" smtClean="0"/>
          </a:p>
          <a:p>
            <a:r>
              <a:rPr lang="hu-HU" dirty="0" smtClean="0"/>
              <a:t>21 </a:t>
            </a:r>
            <a:r>
              <a:rPr lang="hu-HU" dirty="0" err="1" smtClean="0"/>
              <a:t>pins</a:t>
            </a:r>
            <a:endParaRPr lang="hu-HU" dirty="0" smtClean="0"/>
          </a:p>
          <a:p>
            <a:r>
              <a:rPr lang="hu-HU" dirty="0" smtClean="0"/>
              <a:t>5 LARGE </a:t>
            </a:r>
            <a:r>
              <a:rPr lang="hu-HU" dirty="0" err="1" smtClean="0"/>
              <a:t>pins</a:t>
            </a:r>
            <a:endParaRPr lang="hu-HU" dirty="0" smtClean="0"/>
          </a:p>
          <a:p>
            <a:r>
              <a:rPr lang="hu-HU" dirty="0" err="1" smtClean="0"/>
              <a:t>Analogue</a:t>
            </a:r>
            <a:r>
              <a:rPr lang="hu-HU" dirty="0" smtClean="0"/>
              <a:t> and </a:t>
            </a:r>
            <a:r>
              <a:rPr lang="hu-HU" dirty="0" err="1" smtClean="0"/>
              <a:t>digital</a:t>
            </a:r>
            <a:endParaRPr lang="hu-HU" dirty="0" smtClean="0"/>
          </a:p>
          <a:p>
            <a:endParaRPr lang="hu-H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262571"/>
            <a:ext cx="5027565" cy="4880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3120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b="1" dirty="0" err="1" smtClean="0"/>
              <a:t>Types</a:t>
            </a:r>
            <a:endParaRPr lang="hu-HU" b="1" dirty="0"/>
          </a:p>
        </p:txBody>
      </p:sp>
      <p:sp>
        <p:nvSpPr>
          <p:cNvPr id="3" name="Content Placeholder 2"/>
          <p:cNvSpPr>
            <a:spLocks noGrp="1"/>
          </p:cNvSpPr>
          <p:nvPr>
            <p:ph idx="1"/>
          </p:nvPr>
        </p:nvSpPr>
        <p:spPr/>
        <p:txBody>
          <a:bodyPr>
            <a:normAutofit lnSpcReduction="10000"/>
          </a:bodyPr>
          <a:lstStyle/>
          <a:p>
            <a:r>
              <a:rPr lang="hu-HU" b="1" dirty="0" smtClean="0">
                <a:solidFill>
                  <a:srgbClr val="C00000"/>
                </a:solidFill>
              </a:rPr>
              <a:t>GPIO</a:t>
            </a:r>
            <a:r>
              <a:rPr lang="hu-HU" dirty="0" smtClean="0"/>
              <a:t>: </a:t>
            </a:r>
            <a:r>
              <a:rPr lang="en-US" dirty="0"/>
              <a:t>general purpose digital input and </a:t>
            </a:r>
            <a:r>
              <a:rPr lang="en-US" dirty="0" smtClean="0"/>
              <a:t>output</a:t>
            </a:r>
            <a:endParaRPr lang="hu-HU" dirty="0" smtClean="0"/>
          </a:p>
          <a:p>
            <a:r>
              <a:rPr lang="hu-HU" b="1" dirty="0">
                <a:solidFill>
                  <a:srgbClr val="C00000"/>
                </a:solidFill>
              </a:rPr>
              <a:t>ADC</a:t>
            </a:r>
            <a:r>
              <a:rPr lang="hu-HU" dirty="0"/>
              <a:t>: </a:t>
            </a:r>
            <a:r>
              <a:rPr lang="hu-HU" dirty="0" err="1"/>
              <a:t>analogue</a:t>
            </a:r>
            <a:r>
              <a:rPr lang="hu-HU" dirty="0"/>
              <a:t> </a:t>
            </a:r>
            <a:r>
              <a:rPr lang="hu-HU" dirty="0" err="1"/>
              <a:t>to</a:t>
            </a:r>
            <a:r>
              <a:rPr lang="hu-HU" dirty="0"/>
              <a:t> </a:t>
            </a:r>
            <a:r>
              <a:rPr lang="hu-HU" dirty="0" err="1"/>
              <a:t>digital</a:t>
            </a:r>
            <a:r>
              <a:rPr lang="hu-HU" dirty="0"/>
              <a:t> </a:t>
            </a:r>
            <a:r>
              <a:rPr lang="hu-HU" dirty="0" err="1" smtClean="0"/>
              <a:t>converter</a:t>
            </a:r>
            <a:endParaRPr lang="hu-HU" dirty="0" smtClean="0"/>
          </a:p>
          <a:p>
            <a:r>
              <a:rPr lang="en-US" b="1" dirty="0">
                <a:solidFill>
                  <a:srgbClr val="C00000"/>
                </a:solidFill>
              </a:rPr>
              <a:t>3V</a:t>
            </a:r>
            <a:r>
              <a:rPr lang="en-US" dirty="0"/>
              <a:t>: 3 volt power output or power </a:t>
            </a:r>
            <a:r>
              <a:rPr lang="en-US" dirty="0" smtClean="0"/>
              <a:t>input</a:t>
            </a:r>
            <a:endParaRPr lang="hu-HU" dirty="0" smtClean="0"/>
          </a:p>
          <a:p>
            <a:r>
              <a:rPr lang="en-US" b="1" dirty="0">
                <a:solidFill>
                  <a:srgbClr val="C00000"/>
                </a:solidFill>
              </a:rPr>
              <a:t>GND</a:t>
            </a:r>
            <a:r>
              <a:rPr lang="en-US" dirty="0"/>
              <a:t>: attaches to ground in order to complete a circuit </a:t>
            </a:r>
            <a:endParaRPr lang="hu-HU" dirty="0" smtClean="0"/>
          </a:p>
          <a:p>
            <a:r>
              <a:rPr lang="hu-HU" b="1" dirty="0">
                <a:solidFill>
                  <a:srgbClr val="C00000"/>
                </a:solidFill>
              </a:rPr>
              <a:t>SPI</a:t>
            </a:r>
            <a:r>
              <a:rPr lang="hu-HU" dirty="0" smtClean="0"/>
              <a:t>: </a:t>
            </a:r>
            <a:r>
              <a:rPr lang="hu-HU" dirty="0" err="1" smtClean="0"/>
              <a:t>Serial</a:t>
            </a:r>
            <a:r>
              <a:rPr lang="hu-HU" dirty="0" smtClean="0"/>
              <a:t> </a:t>
            </a:r>
            <a:r>
              <a:rPr lang="hu-HU" dirty="0" err="1"/>
              <a:t>Peripheral</a:t>
            </a:r>
            <a:r>
              <a:rPr lang="hu-HU" dirty="0"/>
              <a:t> </a:t>
            </a:r>
            <a:r>
              <a:rPr lang="hu-HU" dirty="0" err="1" smtClean="0"/>
              <a:t>Interface</a:t>
            </a:r>
            <a:r>
              <a:rPr lang="hu-HU" dirty="0" smtClean="0"/>
              <a:t> </a:t>
            </a:r>
            <a:r>
              <a:rPr lang="hu-HU" dirty="0" err="1" smtClean="0"/>
              <a:t>bus</a:t>
            </a:r>
            <a:r>
              <a:rPr lang="hu-HU" dirty="0" smtClean="0"/>
              <a:t> (</a:t>
            </a:r>
            <a:r>
              <a:rPr lang="hu-HU" dirty="0" smtClean="0">
                <a:solidFill>
                  <a:srgbClr val="C00000"/>
                </a:solidFill>
              </a:rPr>
              <a:t>3-wire</a:t>
            </a:r>
            <a:r>
              <a:rPr lang="hu-HU" dirty="0" smtClean="0"/>
              <a:t>): MOSI (</a:t>
            </a:r>
            <a:r>
              <a:rPr lang="en-US" dirty="0"/>
              <a:t>Master Out Slave In</a:t>
            </a:r>
            <a:r>
              <a:rPr lang="hu-HU" dirty="0" smtClean="0"/>
              <a:t>), MISO (</a:t>
            </a:r>
            <a:r>
              <a:rPr lang="en-US" dirty="0"/>
              <a:t>Master In Slave Out</a:t>
            </a:r>
            <a:r>
              <a:rPr lang="hu-HU" dirty="0" smtClean="0"/>
              <a:t>), </a:t>
            </a:r>
            <a:r>
              <a:rPr lang="en-US" dirty="0"/>
              <a:t>Chip </a:t>
            </a:r>
            <a:r>
              <a:rPr lang="en-US" dirty="0" smtClean="0"/>
              <a:t>Select</a:t>
            </a:r>
            <a:endParaRPr lang="hu-HU" dirty="0"/>
          </a:p>
          <a:p>
            <a:r>
              <a:rPr lang="hu-HU" b="1" dirty="0" smtClean="0">
                <a:solidFill>
                  <a:srgbClr val="C00000"/>
                </a:solidFill>
              </a:rPr>
              <a:t>I</a:t>
            </a:r>
            <a:r>
              <a:rPr lang="hu-HU" b="1" baseline="30000" dirty="0" smtClean="0">
                <a:solidFill>
                  <a:srgbClr val="C00000"/>
                </a:solidFill>
              </a:rPr>
              <a:t>2</a:t>
            </a:r>
            <a:r>
              <a:rPr lang="hu-HU" b="1" dirty="0" smtClean="0">
                <a:solidFill>
                  <a:srgbClr val="C00000"/>
                </a:solidFill>
              </a:rPr>
              <a:t>C</a:t>
            </a:r>
            <a:r>
              <a:rPr lang="hu-HU" dirty="0"/>
              <a:t>: </a:t>
            </a:r>
            <a:r>
              <a:rPr lang="hu-HU" dirty="0" err="1" smtClean="0"/>
              <a:t>Inter-Integrated</a:t>
            </a:r>
            <a:r>
              <a:rPr lang="hu-HU" dirty="0" smtClean="0"/>
              <a:t> </a:t>
            </a:r>
            <a:r>
              <a:rPr lang="hu-HU" dirty="0" err="1" smtClean="0"/>
              <a:t>Circuit</a:t>
            </a:r>
            <a:r>
              <a:rPr lang="hu-HU" dirty="0" smtClean="0"/>
              <a:t> </a:t>
            </a:r>
            <a:r>
              <a:rPr lang="hu-HU" dirty="0" err="1" smtClean="0"/>
              <a:t>bus</a:t>
            </a:r>
            <a:r>
              <a:rPr lang="hu-HU" dirty="0" smtClean="0"/>
              <a:t> (</a:t>
            </a:r>
            <a:r>
              <a:rPr lang="hu-HU" dirty="0" smtClean="0">
                <a:solidFill>
                  <a:srgbClr val="C00000"/>
                </a:solidFill>
              </a:rPr>
              <a:t>2-wire</a:t>
            </a:r>
            <a:r>
              <a:rPr lang="hu-HU" dirty="0" smtClean="0"/>
              <a:t>): </a:t>
            </a:r>
            <a:r>
              <a:rPr lang="en-US" dirty="0" smtClean="0"/>
              <a:t>SCL</a:t>
            </a:r>
            <a:r>
              <a:rPr lang="hu-HU" dirty="0" smtClean="0"/>
              <a:t> (</a:t>
            </a:r>
            <a:r>
              <a:rPr lang="en-US" dirty="0" smtClean="0"/>
              <a:t>clock signal) </a:t>
            </a:r>
            <a:r>
              <a:rPr lang="en-US" dirty="0"/>
              <a:t>and </a:t>
            </a:r>
            <a:r>
              <a:rPr lang="hu-HU" dirty="0" smtClean="0"/>
              <a:t>SDA (</a:t>
            </a:r>
            <a:r>
              <a:rPr lang="en-US" dirty="0" smtClean="0"/>
              <a:t>data line)</a:t>
            </a:r>
            <a:endParaRPr lang="hu-HU" dirty="0"/>
          </a:p>
        </p:txBody>
      </p:sp>
    </p:spTree>
    <p:extLst>
      <p:ext uri="{BB962C8B-B14F-4D97-AF65-F5344CB8AC3E}">
        <p14:creationId xmlns:p14="http://schemas.microsoft.com/office/powerpoint/2010/main" val="18032294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b="1" dirty="0" err="1">
                <a:solidFill>
                  <a:srgbClr val="C00000"/>
                </a:solidFill>
              </a:rPr>
              <a:t>Analogue</a:t>
            </a:r>
            <a:r>
              <a:rPr lang="hu-HU" b="1" dirty="0">
                <a:solidFill>
                  <a:srgbClr val="C00000"/>
                </a:solidFill>
              </a:rPr>
              <a:t> </a:t>
            </a:r>
            <a:r>
              <a:rPr lang="hu-HU" b="1" dirty="0" err="1">
                <a:solidFill>
                  <a:srgbClr val="C00000"/>
                </a:solidFill>
              </a:rPr>
              <a:t>to</a:t>
            </a:r>
            <a:r>
              <a:rPr lang="hu-HU" b="1" dirty="0">
                <a:solidFill>
                  <a:srgbClr val="C00000"/>
                </a:solidFill>
              </a:rPr>
              <a:t> </a:t>
            </a:r>
            <a:r>
              <a:rPr lang="hu-HU" b="1" dirty="0" err="1">
                <a:solidFill>
                  <a:srgbClr val="C00000"/>
                </a:solidFill>
              </a:rPr>
              <a:t>digital</a:t>
            </a:r>
            <a:r>
              <a:rPr lang="hu-HU" b="1" dirty="0">
                <a:solidFill>
                  <a:srgbClr val="C00000"/>
                </a:solidFill>
              </a:rPr>
              <a:t> </a:t>
            </a:r>
            <a:r>
              <a:rPr lang="hu-HU" b="1" dirty="0" err="1">
                <a:solidFill>
                  <a:srgbClr val="C00000"/>
                </a:solidFill>
              </a:rPr>
              <a:t>converter</a:t>
            </a:r>
            <a:endParaRPr lang="hu-HU" b="1" dirty="0"/>
          </a:p>
        </p:txBody>
      </p:sp>
      <p:sp>
        <p:nvSpPr>
          <p:cNvPr id="3" name="Content Placeholder 2"/>
          <p:cNvSpPr>
            <a:spLocks noGrp="1"/>
          </p:cNvSpPr>
          <p:nvPr>
            <p:ph idx="1"/>
          </p:nvPr>
        </p:nvSpPr>
        <p:spPr/>
        <p:txBody>
          <a:bodyPr>
            <a:normAutofit fontScale="85000" lnSpcReduction="10000"/>
          </a:bodyPr>
          <a:lstStyle/>
          <a:p>
            <a:r>
              <a:rPr lang="en-US" dirty="0" smtClean="0"/>
              <a:t>The </a:t>
            </a:r>
            <a:r>
              <a:rPr lang="en-US" dirty="0"/>
              <a:t>pins of </a:t>
            </a:r>
            <a:r>
              <a:rPr lang="hu-HU" dirty="0" err="1" smtClean="0"/>
              <a:t>the</a:t>
            </a:r>
            <a:r>
              <a:rPr lang="hu-HU" dirty="0" smtClean="0"/>
              <a:t> </a:t>
            </a:r>
            <a:r>
              <a:rPr lang="en-US" dirty="0" smtClean="0"/>
              <a:t>board </a:t>
            </a:r>
            <a:r>
              <a:rPr lang="en-US" dirty="0"/>
              <a:t>cannot </a:t>
            </a:r>
            <a:r>
              <a:rPr lang="en-US" dirty="0" smtClean="0"/>
              <a:t>output</a:t>
            </a:r>
            <a:r>
              <a:rPr lang="hu-HU" dirty="0" smtClean="0"/>
              <a:t>/input</a:t>
            </a:r>
            <a:r>
              <a:rPr lang="en-US" dirty="0" smtClean="0"/>
              <a:t> </a:t>
            </a:r>
            <a:r>
              <a:rPr lang="en-US" dirty="0"/>
              <a:t>analog signal </a:t>
            </a:r>
            <a:r>
              <a:rPr lang="hu-HU" dirty="0" err="1" smtClean="0"/>
              <a:t>in</a:t>
            </a:r>
            <a:r>
              <a:rPr lang="hu-HU" dirty="0" smtClean="0"/>
              <a:t> </a:t>
            </a:r>
            <a:r>
              <a:rPr lang="en-US" dirty="0" smtClean="0"/>
              <a:t>the </a:t>
            </a:r>
            <a:r>
              <a:rPr lang="en-US" dirty="0"/>
              <a:t>way an audio amplifier can do it – by modulating the voltage on the pin. </a:t>
            </a:r>
            <a:endParaRPr lang="hu-HU" dirty="0" smtClean="0"/>
          </a:p>
          <a:p>
            <a:r>
              <a:rPr lang="en-US" dirty="0"/>
              <a:t>Those pins can only either enable the full 3.3V output, or pull it down to 0V. </a:t>
            </a:r>
            <a:endParaRPr lang="hu-HU" dirty="0" smtClean="0"/>
          </a:p>
          <a:p>
            <a:r>
              <a:rPr lang="en-US" dirty="0"/>
              <a:t>However, it is still possible to </a:t>
            </a:r>
            <a:r>
              <a:rPr lang="hu-HU" dirty="0" smtClean="0"/>
              <a:t>„</a:t>
            </a:r>
            <a:r>
              <a:rPr lang="hu-HU" dirty="0" err="1" smtClean="0"/>
              <a:t>produce</a:t>
            </a:r>
            <a:r>
              <a:rPr lang="hu-HU" dirty="0" smtClean="0"/>
              <a:t>” an </a:t>
            </a:r>
            <a:r>
              <a:rPr lang="hu-HU" dirty="0" err="1" smtClean="0"/>
              <a:t>analogue</a:t>
            </a:r>
            <a:r>
              <a:rPr lang="hu-HU" dirty="0" smtClean="0"/>
              <a:t> </a:t>
            </a:r>
            <a:r>
              <a:rPr lang="hu-HU" dirty="0" err="1" smtClean="0"/>
              <a:t>signal</a:t>
            </a:r>
            <a:r>
              <a:rPr lang="hu-HU" dirty="0" smtClean="0"/>
              <a:t> </a:t>
            </a:r>
            <a:r>
              <a:rPr lang="hu-HU" dirty="0" err="1" smtClean="0"/>
              <a:t>by</a:t>
            </a:r>
            <a:r>
              <a:rPr lang="hu-HU" dirty="0" smtClean="0"/>
              <a:t> </a:t>
            </a:r>
            <a:r>
              <a:rPr lang="en-US" dirty="0" smtClean="0"/>
              <a:t>switching </a:t>
            </a:r>
            <a:r>
              <a:rPr lang="en-US" dirty="0"/>
              <a:t>that voltage on and off very fast, and controlling how long it is on and how long it is off. This technique is called </a:t>
            </a:r>
            <a:r>
              <a:rPr lang="en-US" b="1" dirty="0">
                <a:solidFill>
                  <a:srgbClr val="C00000"/>
                </a:solidFill>
              </a:rPr>
              <a:t>Pulse-Width Modulation (PWM</a:t>
            </a:r>
            <a:r>
              <a:rPr lang="en-US" b="1" dirty="0" smtClean="0">
                <a:solidFill>
                  <a:srgbClr val="C00000"/>
                </a:solidFill>
              </a:rPr>
              <a:t>)</a:t>
            </a:r>
            <a:r>
              <a:rPr lang="hu-HU" dirty="0" smtClean="0"/>
              <a:t>.</a:t>
            </a:r>
          </a:p>
          <a:p>
            <a:r>
              <a:rPr lang="hu-HU" dirty="0" err="1" smtClean="0"/>
              <a:t>Analogue</a:t>
            </a:r>
            <a:r>
              <a:rPr lang="hu-HU" dirty="0" smtClean="0"/>
              <a:t> </a:t>
            </a:r>
            <a:r>
              <a:rPr lang="hu-HU" dirty="0" err="1" smtClean="0"/>
              <a:t>values</a:t>
            </a:r>
            <a:r>
              <a:rPr lang="hu-HU" dirty="0" smtClean="0"/>
              <a:t>: </a:t>
            </a:r>
            <a:r>
              <a:rPr lang="hu-HU" b="1" dirty="0" smtClean="0">
                <a:solidFill>
                  <a:srgbClr val="C00000"/>
                </a:solidFill>
              </a:rPr>
              <a:t>0 – 1023</a:t>
            </a:r>
          </a:p>
          <a:p>
            <a:r>
              <a:rPr lang="hu-HU" dirty="0" err="1" smtClean="0"/>
              <a:t>Duty</a:t>
            </a:r>
            <a:r>
              <a:rPr lang="hu-HU" dirty="0" smtClean="0"/>
              <a:t> </a:t>
            </a:r>
            <a:r>
              <a:rPr lang="hu-HU" dirty="0" err="1" smtClean="0"/>
              <a:t>cycle</a:t>
            </a:r>
            <a:r>
              <a:rPr lang="hu-HU" dirty="0" smtClean="0"/>
              <a:t>: </a:t>
            </a:r>
            <a:r>
              <a:rPr lang="hu-HU" dirty="0" err="1" smtClean="0"/>
              <a:t>for</a:t>
            </a:r>
            <a:r>
              <a:rPr lang="hu-HU" dirty="0" smtClean="0"/>
              <a:t> </a:t>
            </a:r>
            <a:r>
              <a:rPr lang="hu-HU" dirty="0" err="1" smtClean="0"/>
              <a:t>example</a:t>
            </a:r>
            <a:r>
              <a:rPr lang="hu-HU" dirty="0" smtClean="0"/>
              <a:t> </a:t>
            </a:r>
            <a:r>
              <a:rPr lang="hu-HU" dirty="0" err="1" smtClean="0"/>
              <a:t>the</a:t>
            </a:r>
            <a:r>
              <a:rPr lang="hu-HU" dirty="0" smtClean="0"/>
              <a:t> </a:t>
            </a:r>
            <a:r>
              <a:rPr lang="hu-HU" dirty="0" err="1" smtClean="0"/>
              <a:t>value</a:t>
            </a:r>
            <a:r>
              <a:rPr lang="hu-HU" dirty="0" smtClean="0"/>
              <a:t> </a:t>
            </a:r>
            <a:r>
              <a:rPr lang="hu-HU" b="1" dirty="0" smtClean="0">
                <a:solidFill>
                  <a:srgbClr val="C00000"/>
                </a:solidFill>
              </a:rPr>
              <a:t>511</a:t>
            </a:r>
            <a:r>
              <a:rPr lang="hu-HU" dirty="0" smtClean="0"/>
              <a:t>: </a:t>
            </a:r>
            <a:r>
              <a:rPr lang="en-US" dirty="0"/>
              <a:t> the power is on half of the time, and off half of the time. The result of that is that the total energy of this signal is the same, as if it was 1.65V instead of 3.3V.</a:t>
            </a:r>
            <a:endParaRPr lang="hu-HU" dirty="0"/>
          </a:p>
        </p:txBody>
      </p:sp>
    </p:spTree>
    <p:extLst>
      <p:ext uri="{BB962C8B-B14F-4D97-AF65-F5344CB8AC3E}">
        <p14:creationId xmlns:p14="http://schemas.microsoft.com/office/powerpoint/2010/main" val="3359807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b="1" dirty="0" smtClean="0"/>
              <a:t>The </a:t>
            </a:r>
            <a:r>
              <a:rPr lang="hu-HU" b="1" dirty="0" err="1" smtClean="0"/>
              <a:t>value</a:t>
            </a:r>
            <a:r>
              <a:rPr lang="hu-HU" b="1" dirty="0" smtClean="0"/>
              <a:t> of </a:t>
            </a:r>
            <a:r>
              <a:rPr lang="hu-HU" b="1" dirty="0" err="1" smtClean="0"/>
              <a:t>the</a:t>
            </a:r>
            <a:r>
              <a:rPr lang="hu-HU" b="1" dirty="0" smtClean="0"/>
              <a:t> </a:t>
            </a:r>
            <a:r>
              <a:rPr lang="hu-HU" b="1" dirty="0" err="1" smtClean="0"/>
              <a:t>pins</a:t>
            </a:r>
            <a:endParaRPr lang="hu-HU" b="1" dirty="0"/>
          </a:p>
        </p:txBody>
      </p:sp>
      <p:sp>
        <p:nvSpPr>
          <p:cNvPr id="3" name="Content Placeholder 2"/>
          <p:cNvSpPr>
            <a:spLocks noGrp="1"/>
          </p:cNvSpPr>
          <p:nvPr>
            <p:ph idx="1"/>
          </p:nvPr>
        </p:nvSpPr>
        <p:spPr>
          <a:xfrm>
            <a:off x="457200" y="1200150"/>
            <a:ext cx="3810000" cy="3657600"/>
          </a:xfrm>
        </p:spPr>
        <p:txBody>
          <a:bodyPr>
            <a:normAutofit fontScale="92500" lnSpcReduction="20000"/>
          </a:bodyPr>
          <a:lstStyle/>
          <a:p>
            <a:r>
              <a:rPr lang="hu-HU" dirty="0" smtClean="0">
                <a:solidFill>
                  <a:srgbClr val="00B0F0"/>
                </a:solidFill>
              </a:rPr>
              <a:t>Digital </a:t>
            </a:r>
            <a:r>
              <a:rPr lang="hu-HU" dirty="0" err="1" smtClean="0">
                <a:solidFill>
                  <a:srgbClr val="00B0F0"/>
                </a:solidFill>
              </a:rPr>
              <a:t>pins</a:t>
            </a:r>
            <a:r>
              <a:rPr lang="hu-HU" dirty="0" smtClean="0"/>
              <a:t>:</a:t>
            </a:r>
          </a:p>
          <a:p>
            <a:pPr lvl="1"/>
            <a:r>
              <a:rPr lang="hu-HU" dirty="0" smtClean="0"/>
              <a:t>0 (0V)</a:t>
            </a:r>
          </a:p>
          <a:p>
            <a:pPr lvl="1"/>
            <a:r>
              <a:rPr lang="hu-HU" dirty="0" smtClean="0"/>
              <a:t>1 (3.3V)</a:t>
            </a:r>
          </a:p>
          <a:p>
            <a:r>
              <a:rPr lang="hu-HU" dirty="0" err="1" smtClean="0">
                <a:solidFill>
                  <a:srgbClr val="00B0F0"/>
                </a:solidFill>
              </a:rPr>
              <a:t>Analogue</a:t>
            </a:r>
            <a:r>
              <a:rPr lang="hu-HU" dirty="0" smtClean="0">
                <a:solidFill>
                  <a:srgbClr val="00B0F0"/>
                </a:solidFill>
              </a:rPr>
              <a:t> </a:t>
            </a:r>
            <a:r>
              <a:rPr lang="hu-HU" dirty="0" err="1" smtClean="0">
                <a:solidFill>
                  <a:srgbClr val="00B0F0"/>
                </a:solidFill>
              </a:rPr>
              <a:t>pins</a:t>
            </a:r>
            <a:r>
              <a:rPr lang="hu-HU" dirty="0" smtClean="0"/>
              <a:t>:</a:t>
            </a:r>
          </a:p>
          <a:p>
            <a:pPr lvl="1"/>
            <a:r>
              <a:rPr lang="hu-HU" dirty="0" smtClean="0"/>
              <a:t>0 – 1023 </a:t>
            </a:r>
            <a:r>
              <a:rPr lang="hu-HU" dirty="0" err="1" smtClean="0"/>
              <a:t>range</a:t>
            </a:r>
            <a:r>
              <a:rPr lang="hu-HU" dirty="0" smtClean="0"/>
              <a:t> PWM </a:t>
            </a:r>
            <a:r>
              <a:rPr lang="hu-HU" dirty="0" err="1" smtClean="0"/>
              <a:t>signal</a:t>
            </a:r>
            <a:endParaRPr lang="hu-HU" dirty="0" smtClean="0"/>
          </a:p>
          <a:p>
            <a:r>
              <a:rPr lang="hu-HU" dirty="0" err="1" smtClean="0">
                <a:solidFill>
                  <a:srgbClr val="00B0F0"/>
                </a:solidFill>
              </a:rPr>
              <a:t>Pull</a:t>
            </a:r>
            <a:r>
              <a:rPr lang="hu-HU" dirty="0" smtClean="0">
                <a:solidFill>
                  <a:srgbClr val="00B0F0"/>
                </a:solidFill>
              </a:rPr>
              <a:t> </a:t>
            </a:r>
            <a:r>
              <a:rPr lang="hu-HU" dirty="0" err="1" smtClean="0">
                <a:solidFill>
                  <a:srgbClr val="00B0F0"/>
                </a:solidFill>
              </a:rPr>
              <a:t>state</a:t>
            </a:r>
            <a:r>
              <a:rPr lang="hu-HU" dirty="0" smtClean="0"/>
              <a:t>: </a:t>
            </a:r>
            <a:r>
              <a:rPr lang="en-US" dirty="0"/>
              <a:t>a pin is configured with a pull-up </a:t>
            </a:r>
            <a:r>
              <a:rPr lang="hu-HU" dirty="0" err="1" smtClean="0"/>
              <a:t>or</a:t>
            </a:r>
            <a:r>
              <a:rPr lang="hu-HU" dirty="0" smtClean="0"/>
              <a:t> </a:t>
            </a:r>
            <a:r>
              <a:rPr lang="hu-HU" dirty="0" err="1" smtClean="0"/>
              <a:t>pull-down</a:t>
            </a:r>
            <a:r>
              <a:rPr lang="hu-HU" dirty="0" smtClean="0"/>
              <a:t> </a:t>
            </a:r>
            <a:r>
              <a:rPr lang="en-US" dirty="0" smtClean="0"/>
              <a:t>resistor</a:t>
            </a:r>
            <a:r>
              <a:rPr lang="hu-HU" dirty="0" smtClean="0"/>
              <a:t>. </a:t>
            </a:r>
            <a:r>
              <a:rPr lang="hu-HU" dirty="0"/>
              <a:t>No_PULL: </a:t>
            </a:r>
            <a:r>
              <a:rPr lang="hu-HU" dirty="0" err="1" smtClean="0"/>
              <a:t>the</a:t>
            </a:r>
            <a:r>
              <a:rPr lang="hu-HU" dirty="0" smtClean="0"/>
              <a:t> </a:t>
            </a:r>
            <a:r>
              <a:rPr lang="hu-HU" dirty="0"/>
              <a:t>pin </a:t>
            </a:r>
            <a:r>
              <a:rPr lang="hu-HU" dirty="0" err="1"/>
              <a:t>will</a:t>
            </a:r>
            <a:r>
              <a:rPr lang="hu-HU" dirty="0"/>
              <a:t> </a:t>
            </a:r>
            <a:r>
              <a:rPr lang="hu-HU" dirty="0" err="1"/>
              <a:t>float</a:t>
            </a:r>
            <a:endParaRPr lang="hu-HU" dirty="0" smtClean="0"/>
          </a:p>
          <a:p>
            <a:pPr lvl="1"/>
            <a:r>
              <a:rPr lang="hu-HU" dirty="0" smtClean="0"/>
              <a:t>UP (1)</a:t>
            </a:r>
          </a:p>
          <a:p>
            <a:pPr lvl="1"/>
            <a:r>
              <a:rPr lang="hu-HU" dirty="0" smtClean="0"/>
              <a:t>DOWN (0)</a:t>
            </a:r>
          </a:p>
          <a:p>
            <a:pPr lvl="1"/>
            <a:r>
              <a:rPr lang="hu-HU" dirty="0" smtClean="0"/>
              <a:t>No_PULL (2)</a:t>
            </a:r>
            <a:endParaRPr lang="hu-HU" dirty="0"/>
          </a:p>
        </p:txBody>
      </p:sp>
      <p:sp>
        <p:nvSpPr>
          <p:cNvPr id="4" name="Content Placeholder 2"/>
          <p:cNvSpPr txBox="1">
            <a:spLocks/>
          </p:cNvSpPr>
          <p:nvPr/>
        </p:nvSpPr>
        <p:spPr>
          <a:xfrm>
            <a:off x="4648200" y="1276350"/>
            <a:ext cx="3810000" cy="3657600"/>
          </a:xfrm>
          <a:prstGeom prst="rect">
            <a:avLst/>
          </a:prstGeom>
        </p:spPr>
        <p:txBody>
          <a:bodyPr vert="horz" lIns="91440" tIns="45720" rIns="91440" bIns="45720" rtlCol="0">
            <a:normAutofit fontScale="92500" lnSpcReduction="20000"/>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r>
              <a:rPr lang="hu-HU" dirty="0" err="1" smtClean="0">
                <a:solidFill>
                  <a:srgbClr val="00B0F0"/>
                </a:solidFill>
              </a:rPr>
              <a:t>Touched</a:t>
            </a:r>
            <a:r>
              <a:rPr lang="hu-HU" dirty="0" smtClean="0"/>
              <a:t>: </a:t>
            </a:r>
            <a:r>
              <a:rPr lang="en-US" dirty="0"/>
              <a:t>the pin is being touched with a </a:t>
            </a:r>
            <a:r>
              <a:rPr lang="en-US" dirty="0" smtClean="0"/>
              <a:t>finger</a:t>
            </a:r>
            <a:r>
              <a:rPr lang="hu-HU" dirty="0" smtClean="0"/>
              <a:t>. </a:t>
            </a:r>
            <a:r>
              <a:rPr lang="en-US" dirty="0"/>
              <a:t>This test is done by measuring how much resistance there is between the pin and ground. </a:t>
            </a:r>
            <a:endParaRPr lang="hu-HU" dirty="0" smtClean="0"/>
          </a:p>
          <a:p>
            <a:pPr lvl="1"/>
            <a:r>
              <a:rPr lang="hu-HU" dirty="0" err="1" smtClean="0"/>
              <a:t>True</a:t>
            </a:r>
            <a:endParaRPr lang="hu-HU" dirty="0" smtClean="0"/>
          </a:p>
          <a:p>
            <a:pPr lvl="1"/>
            <a:r>
              <a:rPr lang="hu-HU" dirty="0" err="1" smtClean="0"/>
              <a:t>False</a:t>
            </a:r>
            <a:endParaRPr lang="hu-HU" dirty="0" smtClean="0"/>
          </a:p>
          <a:p>
            <a:r>
              <a:rPr lang="en-US" dirty="0"/>
              <a:t>The pull mode for a pin is automatically configured when the pin changes to an input mode.</a:t>
            </a:r>
            <a:endParaRPr lang="hu-HU" dirty="0" smtClean="0"/>
          </a:p>
        </p:txBody>
      </p:sp>
    </p:spTree>
    <p:extLst>
      <p:ext uri="{BB962C8B-B14F-4D97-AF65-F5344CB8AC3E}">
        <p14:creationId xmlns:p14="http://schemas.microsoft.com/office/powerpoint/2010/main" val="31385180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b="1" dirty="0" err="1"/>
              <a:t>Important</a:t>
            </a:r>
            <a:r>
              <a:rPr lang="hu-HU" b="1" dirty="0" smtClean="0"/>
              <a:t>!</a:t>
            </a:r>
            <a:endParaRPr lang="hu-HU" b="1" dirty="0"/>
          </a:p>
        </p:txBody>
      </p:sp>
      <p:sp>
        <p:nvSpPr>
          <p:cNvPr id="3" name="Content Placeholder 2"/>
          <p:cNvSpPr>
            <a:spLocks noGrp="1"/>
          </p:cNvSpPr>
          <p:nvPr>
            <p:ph idx="1"/>
          </p:nvPr>
        </p:nvSpPr>
        <p:spPr/>
        <p:txBody>
          <a:bodyPr>
            <a:normAutofit/>
          </a:bodyPr>
          <a:lstStyle/>
          <a:p>
            <a:r>
              <a:rPr lang="en-US" sz="2300" dirty="0" smtClean="0"/>
              <a:t>The pins labelled 3V and GND relate to the power supply of the board, and they should </a:t>
            </a:r>
            <a:r>
              <a:rPr lang="en-US" sz="2300" dirty="0" smtClean="0">
                <a:solidFill>
                  <a:srgbClr val="FF0000"/>
                </a:solidFill>
              </a:rPr>
              <a:t>NEVER</a:t>
            </a:r>
            <a:r>
              <a:rPr lang="en-US" sz="2300" dirty="0" smtClean="0"/>
              <a:t> be connected together.</a:t>
            </a:r>
            <a:endParaRPr lang="hu-HU" sz="2300" dirty="0" smtClean="0"/>
          </a:p>
          <a:p>
            <a:r>
              <a:rPr lang="hu-HU" sz="2300" dirty="0" err="1" smtClean="0"/>
              <a:t>If</a:t>
            </a:r>
            <a:r>
              <a:rPr lang="hu-HU" sz="2300" dirty="0" smtClean="0"/>
              <a:t> </a:t>
            </a:r>
            <a:r>
              <a:rPr lang="hu-HU" sz="2300" dirty="0" err="1" smtClean="0"/>
              <a:t>we</a:t>
            </a:r>
            <a:r>
              <a:rPr lang="hu-HU" sz="2300" dirty="0" smtClean="0"/>
              <a:t> </a:t>
            </a:r>
            <a:r>
              <a:rPr lang="hu-HU" sz="2300" dirty="0" err="1" smtClean="0"/>
              <a:t>use</a:t>
            </a:r>
            <a:r>
              <a:rPr lang="hu-HU" sz="2300" dirty="0" smtClean="0"/>
              <a:t> an </a:t>
            </a:r>
            <a:r>
              <a:rPr lang="hu-HU" sz="2300" dirty="0" err="1" smtClean="0"/>
              <a:t>external</a:t>
            </a:r>
            <a:r>
              <a:rPr lang="hu-HU" sz="2300" dirty="0" smtClean="0"/>
              <a:t> </a:t>
            </a:r>
            <a:r>
              <a:rPr lang="hu-HU" sz="2300" dirty="0" err="1" smtClean="0"/>
              <a:t>power</a:t>
            </a:r>
            <a:r>
              <a:rPr lang="hu-HU" sz="2300" dirty="0" smtClean="0"/>
              <a:t> </a:t>
            </a:r>
            <a:r>
              <a:rPr lang="hu-HU" sz="2300" dirty="0" err="1" smtClean="0"/>
              <a:t>supply</a:t>
            </a:r>
            <a:r>
              <a:rPr lang="hu-HU" sz="2300" dirty="0" smtClean="0"/>
              <a:t> </a:t>
            </a:r>
            <a:r>
              <a:rPr lang="hu-HU" sz="2300" dirty="0" err="1" smtClean="0"/>
              <a:t>for</a:t>
            </a:r>
            <a:r>
              <a:rPr lang="hu-HU" sz="2300" dirty="0" smtClean="0"/>
              <a:t> a motor </a:t>
            </a:r>
            <a:r>
              <a:rPr lang="hu-HU" sz="2300" dirty="0" err="1" smtClean="0"/>
              <a:t>or</a:t>
            </a:r>
            <a:r>
              <a:rPr lang="hu-HU" sz="2300" dirty="0" smtClean="0"/>
              <a:t> </a:t>
            </a:r>
            <a:r>
              <a:rPr lang="hu-HU" sz="2300" dirty="0" err="1" smtClean="0"/>
              <a:t>for</a:t>
            </a:r>
            <a:r>
              <a:rPr lang="hu-HU" sz="2300" dirty="0" smtClean="0"/>
              <a:t> a </a:t>
            </a:r>
            <a:r>
              <a:rPr lang="hu-HU" sz="2300" dirty="0" err="1" smtClean="0"/>
              <a:t>sensor</a:t>
            </a:r>
            <a:r>
              <a:rPr lang="hu-HU" sz="2300" dirty="0" smtClean="0"/>
              <a:t> </a:t>
            </a:r>
            <a:r>
              <a:rPr lang="hu-HU" sz="2300" dirty="0" err="1" smtClean="0"/>
              <a:t>or</a:t>
            </a:r>
            <a:r>
              <a:rPr lang="hu-HU" sz="2300" dirty="0" smtClean="0"/>
              <a:t> </a:t>
            </a:r>
            <a:r>
              <a:rPr lang="hu-HU" sz="2300" dirty="0" err="1" smtClean="0"/>
              <a:t>for</a:t>
            </a:r>
            <a:r>
              <a:rPr lang="hu-HU" sz="2300" dirty="0" smtClean="0"/>
              <a:t> </a:t>
            </a:r>
            <a:r>
              <a:rPr lang="hu-HU" sz="2300" dirty="0" err="1" smtClean="0"/>
              <a:t>a</a:t>
            </a:r>
            <a:r>
              <a:rPr lang="hu-HU" sz="2300" dirty="0" smtClean="0"/>
              <a:t> </a:t>
            </a:r>
            <a:r>
              <a:rPr lang="hu-HU" sz="2300" dirty="0" err="1" smtClean="0"/>
              <a:t>device</a:t>
            </a:r>
            <a:r>
              <a:rPr lang="hu-HU" sz="2300" dirty="0" smtClean="0"/>
              <a:t>, </a:t>
            </a:r>
            <a:r>
              <a:rPr lang="hu-HU" sz="2300" dirty="0" err="1" smtClean="0"/>
              <a:t>we</a:t>
            </a:r>
            <a:r>
              <a:rPr lang="hu-HU" sz="2300" dirty="0" smtClean="0"/>
              <a:t> </a:t>
            </a:r>
            <a:r>
              <a:rPr lang="hu-HU" sz="2300" dirty="0" err="1" smtClean="0"/>
              <a:t>have</a:t>
            </a:r>
            <a:r>
              <a:rPr lang="en-US" sz="2300" dirty="0" smtClean="0"/>
              <a:t> </a:t>
            </a:r>
            <a:r>
              <a:rPr lang="hu-HU" sz="2300" dirty="0" err="1" smtClean="0"/>
              <a:t>to</a:t>
            </a:r>
            <a:r>
              <a:rPr lang="hu-HU" sz="2300" dirty="0" smtClean="0"/>
              <a:t> </a:t>
            </a:r>
            <a:r>
              <a:rPr lang="en-US" sz="2300" dirty="0" smtClean="0"/>
              <a:t>connect </a:t>
            </a:r>
            <a:r>
              <a:rPr lang="hu-HU" sz="2300" dirty="0" smtClean="0">
                <a:solidFill>
                  <a:srgbClr val="FF0000"/>
                </a:solidFill>
              </a:rPr>
              <a:t>ALWAYS</a:t>
            </a:r>
            <a:r>
              <a:rPr lang="hu-HU" sz="2300" dirty="0" smtClean="0"/>
              <a:t> </a:t>
            </a:r>
            <a:r>
              <a:rPr lang="en-US" sz="2300" dirty="0" smtClean="0"/>
              <a:t>the device’s ground to the </a:t>
            </a:r>
            <a:r>
              <a:rPr lang="en-US" sz="2300" dirty="0" err="1" smtClean="0"/>
              <a:t>micro:bit</a:t>
            </a:r>
            <a:r>
              <a:rPr lang="en-US" sz="2300" dirty="0" smtClean="0"/>
              <a:t> ground (pin GND).</a:t>
            </a:r>
            <a:endParaRPr lang="hu-HU" sz="23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3051" y="3108553"/>
            <a:ext cx="4162837" cy="2034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19130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85750"/>
            <a:ext cx="8636000" cy="485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17003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sz="3200" b="1" dirty="0"/>
              <a:t>Thank you for your attention!</a:t>
            </a:r>
            <a:endParaRPr lang="hu-HU" sz="3200" b="1" dirty="0"/>
          </a:p>
        </p:txBody>
      </p:sp>
      <p:sp>
        <p:nvSpPr>
          <p:cNvPr id="5" name="Subtitle 4"/>
          <p:cNvSpPr>
            <a:spLocks noGrp="1"/>
          </p:cNvSpPr>
          <p:nvPr>
            <p:ph type="subTitle" idx="1"/>
          </p:nvPr>
        </p:nvSpPr>
        <p:spPr/>
        <p:txBody>
          <a:bodyPr/>
          <a:lstStyle/>
          <a:p>
            <a:r>
              <a:rPr lang="hu-HU" b="1" dirty="0" err="1"/>
              <a:t>Questions</a:t>
            </a:r>
            <a:r>
              <a:rPr lang="hu-HU" b="1" dirty="0"/>
              <a:t>?</a:t>
            </a:r>
          </a:p>
        </p:txBody>
      </p:sp>
    </p:spTree>
    <p:extLst>
      <p:ext uri="{BB962C8B-B14F-4D97-AF65-F5344CB8AC3E}">
        <p14:creationId xmlns:p14="http://schemas.microsoft.com/office/powerpoint/2010/main" val="15994002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504</TotalTime>
  <Words>1150</Words>
  <Application>Microsoft Office PowerPoint</Application>
  <PresentationFormat>On-screen Show (16:9)</PresentationFormat>
  <Paragraphs>149</Paragraphs>
  <Slides>34</Slides>
  <Notes>8</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Clarity</vt:lpstr>
      <vt:lpstr>Micro:bit – 01</vt:lpstr>
      <vt:lpstr>1. Micro:bit – introduction, programming with makecode</vt:lpstr>
      <vt:lpstr>micro:bit</vt:lpstr>
      <vt:lpstr>micro:bit – V1 and V2</vt:lpstr>
      <vt:lpstr>PowerPoint Presentation</vt:lpstr>
      <vt:lpstr>Firmware – Operating system</vt:lpstr>
      <vt:lpstr>How to update the firmware</vt:lpstr>
      <vt:lpstr>Programming</vt:lpstr>
      <vt:lpstr>PowerPoint Presentation</vt:lpstr>
      <vt:lpstr>2. Sensors and motors</vt:lpstr>
      <vt:lpstr>Sensors</vt:lpstr>
      <vt:lpstr>Principle</vt:lpstr>
      <vt:lpstr>Programming</vt:lpstr>
      <vt:lpstr>Motors</vt:lpstr>
      <vt:lpstr>Important!</vt:lpstr>
      <vt:lpstr>Programming</vt:lpstr>
      <vt:lpstr>Motor drivers</vt:lpstr>
      <vt:lpstr>Line followers</vt:lpstr>
      <vt:lpstr>PowerPoint Presentation</vt:lpstr>
      <vt:lpstr>Cutebot program</vt:lpstr>
      <vt:lpstr>Line and object detection</vt:lpstr>
      <vt:lpstr>3. Communication channels</vt:lpstr>
      <vt:lpstr>Channels</vt:lpstr>
      <vt:lpstr>Serial</vt:lpstr>
      <vt:lpstr>Radio</vt:lpstr>
      <vt:lpstr>Bluetooth</vt:lpstr>
      <vt:lpstr>4. Inputs and outputs</vt:lpstr>
      <vt:lpstr>Pins</vt:lpstr>
      <vt:lpstr>Types</vt:lpstr>
      <vt:lpstr>Analogue to digital converter</vt:lpstr>
      <vt:lpstr>The value of the pins</vt:lpstr>
      <vt:lpstr>Important!</vt:lpstr>
      <vt:lpstr>PowerPoint Presentation</vt:lpstr>
      <vt:lpstr>Thank you for your attention!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Micro:bit – 01</dc:title>
  <dc:creator/>
  <cp:lastModifiedBy>Kovács Lehel Istán</cp:lastModifiedBy>
  <cp:revision>90</cp:revision>
  <dcterms:created xsi:type="dcterms:W3CDTF">2006-08-16T00:00:00Z</dcterms:created>
  <dcterms:modified xsi:type="dcterms:W3CDTF">2024-03-15T20:02:26Z</dcterms:modified>
</cp:coreProperties>
</file>