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300" r:id="rId2"/>
    <p:sldId id="290" r:id="rId3"/>
    <p:sldId id="291" r:id="rId4"/>
    <p:sldId id="301" r:id="rId5"/>
    <p:sldId id="294" r:id="rId6"/>
    <p:sldId id="302" r:id="rId7"/>
    <p:sldId id="292" r:id="rId8"/>
    <p:sldId id="293" r:id="rId9"/>
    <p:sldId id="303" r:id="rId10"/>
    <p:sldId id="297" r:id="rId11"/>
    <p:sldId id="304" r:id="rId12"/>
    <p:sldId id="305" r:id="rId13"/>
  </p:sldIdLst>
  <p:sldSz cx="9144000" cy="6858000" type="screen4x3"/>
  <p:notesSz cx="7315200" cy="9601200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FFCC"/>
    <a:srgbClr val="CCCCFF"/>
    <a:srgbClr val="FF5050"/>
    <a:srgbClr val="FF9999"/>
    <a:srgbClr val="DDDDDD"/>
    <a:srgbClr val="FF0000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161" d="100"/>
          <a:sy n="161" d="100"/>
        </p:scale>
        <p:origin x="882" y="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-1854" y="-84"/>
      </p:cViewPr>
      <p:guideLst>
        <p:guide orient="horz" pos="3024"/>
        <p:guide pos="230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2.xml"/><Relationship Id="rId3" Type="http://schemas.openxmlformats.org/officeDocument/2006/relationships/slide" Target="slides/slide5.xml"/><Relationship Id="rId7" Type="http://schemas.openxmlformats.org/officeDocument/2006/relationships/slide" Target="slides/slide11.xml"/><Relationship Id="rId2" Type="http://schemas.openxmlformats.org/officeDocument/2006/relationships/slide" Target="slides/slide3.xml"/><Relationship Id="rId1" Type="http://schemas.openxmlformats.org/officeDocument/2006/relationships/slide" Target="slides/slide2.xml"/><Relationship Id="rId6" Type="http://schemas.openxmlformats.org/officeDocument/2006/relationships/slide" Target="slides/slide10.xml"/><Relationship Id="rId5" Type="http://schemas.openxmlformats.org/officeDocument/2006/relationships/slide" Target="slides/slide8.xml"/><Relationship Id="rId4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35313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25913" y="0"/>
            <a:ext cx="3217862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42413"/>
            <a:ext cx="3135313" cy="446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en-US"/>
              <a:t>Überblick</a:t>
            </a:r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25913" y="9142413"/>
            <a:ext cx="3217862" cy="446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B56103B-297A-4528-BA70-D587D017825D}" type="slidenum">
              <a:rPr lang="en-US" altLang="de-DE"/>
              <a:pPr>
                <a:defRPr/>
              </a:pPr>
              <a:t>‹#›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35313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25913" y="0"/>
            <a:ext cx="3217862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93813" y="742950"/>
            <a:ext cx="4757737" cy="35687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58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89013" y="4533900"/>
            <a:ext cx="5364162" cy="431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2413"/>
            <a:ext cx="3135313" cy="446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en-US"/>
              <a:t>Überblick</a:t>
            </a:r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25913" y="9142413"/>
            <a:ext cx="3217862" cy="446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892312D-7A55-4D09-8C0E-40610915E9F3}" type="slidenum">
              <a:rPr lang="en-US" altLang="de-DE"/>
              <a:pPr>
                <a:defRPr/>
              </a:pPr>
              <a:t>‹#›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887F89-C239-46F2-8E66-16ECFF385B50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11788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4FEEC4-1ED5-40D8-BA8D-BD705EA8ED6A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8595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F80330-D1C3-499F-A380-41A83E383348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801915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95400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D36820-F935-4CE6-A34C-7A65AAA68C73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6419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A2FE2A-E09A-4DD8-9A08-554E47AF17BE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71589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6C6090-8376-4751-9B66-552C65632368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348273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37A12B-D052-4E15-B69B-1AE40D2CF4A2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35071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95018D-13D7-403F-88B3-AE2E81FD425B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58853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A714D3-04CB-452B-AE74-25D7F30DA656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69333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88CAED-85AD-4255-89B6-5F6F94C5D480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696578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5921D-FED9-4E94-8EF5-2DB2C8668547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975875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68580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Klicken Sie, um das Titelformat zu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95400"/>
            <a:ext cx="77724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Klicken Sie, um die Formate des Vorlagentextes zu bearbeiten</a:t>
            </a:r>
          </a:p>
          <a:p>
            <a:pPr lvl="1"/>
            <a:r>
              <a:rPr lang="de-DE" altLang="en-US" smtClean="0"/>
              <a:t>Zweite Ebene</a:t>
            </a:r>
          </a:p>
          <a:p>
            <a:pPr lvl="2"/>
            <a:r>
              <a:rPr lang="de-DE" altLang="en-US" smtClean="0"/>
              <a:t>Dritte Ebene</a:t>
            </a:r>
          </a:p>
          <a:p>
            <a:pPr lvl="3"/>
            <a:r>
              <a:rPr lang="de-DE" altLang="en-US" smtClean="0"/>
              <a:t>Vierte Ebene</a:t>
            </a:r>
          </a:p>
          <a:p>
            <a:pPr lvl="4"/>
            <a:r>
              <a:rPr lang="de-DE" altLang="en-US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BC2D6B28-01BE-4A07-AC41-2AE6B50C6ADB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  <p:pic>
        <p:nvPicPr>
          <p:cNvPr id="1031" name="Picture 8" descr="SSW-Logo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533400"/>
            <a:ext cx="836612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9pPr>
    </p:titleStyle>
    <p:bodyStyle>
      <a:lvl1pPr marL="288925" indent="-288925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5175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84275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3375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ChangeArrowheads="1"/>
          </p:cNvSpPr>
          <p:nvPr/>
        </p:nvSpPr>
        <p:spPr bwMode="auto">
          <a:xfrm>
            <a:off x="1130300" y="1933575"/>
            <a:ext cx="3657600" cy="319088"/>
          </a:xfrm>
          <a:prstGeom prst="rect">
            <a:avLst/>
          </a:prstGeom>
          <a:solidFill>
            <a:srgbClr val="CCCCFF"/>
          </a:solidFill>
          <a:ln w="6350" algn="ctr">
            <a:solidFill>
              <a:srgbClr val="CCCCFF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de-AT" altLang="de-DE"/>
          </a:p>
        </p:txBody>
      </p:sp>
      <p:sp>
        <p:nvSpPr>
          <p:cNvPr id="4099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A9AE71F-0DD3-4514-A2B1-C6C6C4E1D981}" type="slidenum">
              <a:rPr lang="de-DE" altLang="de-DE" sz="1400" smtClean="0"/>
              <a:pPr/>
              <a:t>1</a:t>
            </a:fld>
            <a:endParaRPr lang="de-DE" altLang="de-DE" sz="1400" smtClean="0"/>
          </a:p>
        </p:txBody>
      </p:sp>
      <p:sp>
        <p:nvSpPr>
          <p:cNvPr id="4100" name="TextBox 2"/>
          <p:cNvSpPr txBox="1">
            <a:spLocks noChangeArrowheads="1"/>
          </p:cNvSpPr>
          <p:nvPr/>
        </p:nvSpPr>
        <p:spPr bwMode="auto">
          <a:xfrm>
            <a:off x="763588" y="1392238"/>
            <a:ext cx="3973512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3200">
                <a:solidFill>
                  <a:srgbClr val="FF0000"/>
                </a:solidFill>
              </a:rPr>
              <a:t>9. Rekursion</a:t>
            </a:r>
          </a:p>
          <a:p>
            <a:r>
              <a:rPr lang="de-AT" altLang="de-DE" sz="2000">
                <a:solidFill>
                  <a:srgbClr val="FF0000"/>
                </a:solidFill>
              </a:rPr>
              <a:t>	9.1	Prinzip</a:t>
            </a:r>
          </a:p>
          <a:p>
            <a:r>
              <a:rPr lang="de-AT" altLang="de-DE" sz="2000"/>
              <a:t>	9.2	Beispiel: GGT</a:t>
            </a:r>
          </a:p>
          <a:p>
            <a:r>
              <a:rPr lang="de-AT" altLang="de-DE" sz="2000"/>
              <a:t>	9.3	Beispiel: Binäres Suchen</a:t>
            </a:r>
          </a:p>
          <a:p>
            <a:r>
              <a:rPr lang="de-AT" altLang="de-DE" sz="2000"/>
              <a:t>	9.4	Beispiel: Türme von Hanoi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3929" y="6175847"/>
            <a:ext cx="48853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© </a:t>
            </a:r>
            <a:r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2023. </a:t>
            </a: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This work is licensed under a CC </a:t>
            </a:r>
            <a:r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BY-NC-SA </a:t>
            </a: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4.0 </a:t>
            </a:r>
            <a:r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license</a:t>
            </a:r>
          </a:p>
          <a:p>
            <a:r>
              <a:rPr lang="de-AT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Hanspeter Mössenböck, Institut für Systemsoftware, JKU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244" y="6222736"/>
            <a:ext cx="1227411" cy="4294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7EEA6FC-72E5-466E-B987-D7120DD33759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de-DE" altLang="en-US" sz="1400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Was heißt "rekursiv"</a:t>
            </a: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674688" y="1233488"/>
            <a:ext cx="6156325" cy="1030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187325" indent="-187325">
              <a:spcBef>
                <a:spcPct val="20000"/>
              </a:spcBef>
              <a:buChar char="•"/>
              <a:tabLst>
                <a:tab pos="21939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1939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1939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1939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193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193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193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193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193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Eine Methode </a:t>
            </a:r>
            <a:r>
              <a:rPr lang="de-AT" altLang="en-US" sz="1800" b="1" i="1"/>
              <a:t>m</a:t>
            </a:r>
            <a:r>
              <a:rPr lang="de-AT" altLang="en-US" sz="1800" b="1"/>
              <a:t>() heißt rekursiv, wenn sie sich selbst aufruft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de-AT" altLang="en-US" sz="1800"/>
              <a:t>	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m()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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m()</a:t>
            </a:r>
            <a:r>
              <a:rPr lang="de-AT" altLang="en-US" sz="1600"/>
              <a:t>	direkt rekursiv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	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m()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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n()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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m()</a:t>
            </a:r>
            <a:r>
              <a:rPr lang="de-AT" altLang="en-US" sz="1600"/>
              <a:t>	indirekt rekursiv</a:t>
            </a:r>
          </a:p>
        </p:txBody>
      </p:sp>
      <p:sp>
        <p:nvSpPr>
          <p:cNvPr id="208961" name="Text Box 65"/>
          <p:cNvSpPr txBox="1">
            <a:spLocks noChangeArrowheads="1"/>
          </p:cNvSpPr>
          <p:nvPr/>
        </p:nvSpPr>
        <p:spPr bwMode="auto">
          <a:xfrm>
            <a:off x="674688" y="2590800"/>
            <a:ext cx="3984625" cy="78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187325" indent="-187325">
              <a:spcBef>
                <a:spcPct val="20000"/>
              </a:spcBef>
              <a:buChar char="•"/>
              <a:tabLst>
                <a:tab pos="21939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1939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1939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1939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193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193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193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193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1939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Beispiel: Berechnung der Fakultät (n!)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de-AT" altLang="en-US" sz="1800"/>
              <a:t>	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n! =  1 * 2 * 3 * ... * (n-1)  *  n</a:t>
            </a:r>
          </a:p>
        </p:txBody>
      </p:sp>
      <p:grpSp>
        <p:nvGrpSpPr>
          <p:cNvPr id="208971" name="Group 75"/>
          <p:cNvGrpSpPr>
            <a:grpSpLocks/>
          </p:cNvGrpSpPr>
          <p:nvPr/>
        </p:nvGrpSpPr>
        <p:grpSpPr bwMode="auto">
          <a:xfrm>
            <a:off x="1406525" y="3048000"/>
            <a:ext cx="4806950" cy="855663"/>
            <a:chOff x="886" y="1920"/>
            <a:chExt cx="3028" cy="539"/>
          </a:xfrm>
        </p:grpSpPr>
        <p:sp>
          <p:nvSpPr>
            <p:cNvPr id="5137" name="Rectangle 69"/>
            <p:cNvSpPr>
              <a:spLocks noChangeArrowheads="1"/>
            </p:cNvSpPr>
            <p:nvPr/>
          </p:nvSpPr>
          <p:spPr bwMode="auto">
            <a:xfrm>
              <a:off x="2784" y="2136"/>
              <a:ext cx="815" cy="316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rgbClr val="FFFF9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5138" name="AutoShape 66"/>
            <p:cNvSpPr>
              <a:spLocks/>
            </p:cNvSpPr>
            <p:nvPr/>
          </p:nvSpPr>
          <p:spPr bwMode="auto">
            <a:xfrm rot="16200000">
              <a:off x="1285" y="1713"/>
              <a:ext cx="96" cy="893"/>
            </a:xfrm>
            <a:prstGeom prst="leftBrace">
              <a:avLst>
                <a:gd name="adj1" fmla="val 95833"/>
                <a:gd name="adj2" fmla="val 50000"/>
              </a:avLst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5139" name="Text Box 67"/>
            <p:cNvSpPr txBox="1">
              <a:spLocks noChangeArrowheads="1"/>
            </p:cNvSpPr>
            <p:nvPr/>
          </p:nvSpPr>
          <p:spPr bwMode="auto">
            <a:xfrm>
              <a:off x="1152" y="2208"/>
              <a:ext cx="385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(n-1)!</a:t>
              </a:r>
            </a:p>
          </p:txBody>
        </p:sp>
        <p:sp>
          <p:nvSpPr>
            <p:cNvPr id="5140" name="Text Box 68"/>
            <p:cNvSpPr txBox="1">
              <a:spLocks noChangeArrowheads="1"/>
            </p:cNvSpPr>
            <p:nvPr/>
          </p:nvSpPr>
          <p:spPr bwMode="auto">
            <a:xfrm>
              <a:off x="2688" y="1920"/>
              <a:ext cx="1226" cy="5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b="1"/>
                <a:t>rekursive Definition</a:t>
              </a:r>
            </a:p>
            <a:p>
              <a:pPr>
                <a:spcBef>
                  <a:spcPct val="4000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n! = (n-1)! * n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1! = 1</a:t>
              </a:r>
            </a:p>
          </p:txBody>
        </p:sp>
      </p:grpSp>
      <p:grpSp>
        <p:nvGrpSpPr>
          <p:cNvPr id="208972" name="Group 76"/>
          <p:cNvGrpSpPr>
            <a:grpSpLocks/>
          </p:cNvGrpSpPr>
          <p:nvPr/>
        </p:nvGrpSpPr>
        <p:grpSpPr bwMode="auto">
          <a:xfrm>
            <a:off x="674688" y="4191000"/>
            <a:ext cx="5038725" cy="1903413"/>
            <a:chOff x="425" y="2640"/>
            <a:chExt cx="3174" cy="1199"/>
          </a:xfrm>
        </p:grpSpPr>
        <p:sp>
          <p:nvSpPr>
            <p:cNvPr id="5135" name="Text Box 70"/>
            <p:cNvSpPr txBox="1">
              <a:spLocks noChangeArrowheads="1"/>
            </p:cNvSpPr>
            <p:nvPr/>
          </p:nvSpPr>
          <p:spPr bwMode="auto">
            <a:xfrm>
              <a:off x="425" y="2640"/>
              <a:ext cx="3174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187325" indent="-187325">
                <a:spcBef>
                  <a:spcPct val="20000"/>
                </a:spcBef>
                <a:buChar char="•"/>
                <a:tabLst>
                  <a:tab pos="21939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21939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21939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21939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21939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1939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1939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1939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1939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Rekursive Methode zur Berechnung der Fakultät</a:t>
              </a:r>
              <a:endParaRPr lang="de-AT" altLang="en-US" sz="1800"/>
            </a:p>
          </p:txBody>
        </p:sp>
        <p:sp>
          <p:nvSpPr>
            <p:cNvPr id="5136" name="Text Box 71"/>
            <p:cNvSpPr txBox="1">
              <a:spLocks noChangeArrowheads="1"/>
            </p:cNvSpPr>
            <p:nvPr/>
          </p:nvSpPr>
          <p:spPr bwMode="auto">
            <a:xfrm>
              <a:off x="662" y="2967"/>
              <a:ext cx="1300" cy="872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  <a:tab pos="37465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  <a:tab pos="3746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long </a:t>
              </a:r>
              <a:r>
                <a:rPr lang="de-AT" altLang="en-US" sz="1400" b="1">
                  <a:latin typeface="Arial" panose="020B0604020202020204" pitchFamily="34" charset="0"/>
                  <a:cs typeface="Arial" panose="020B0604020202020204" pitchFamily="34" charset="0"/>
                </a:rPr>
                <a:t>fact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(int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n)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if (n == 1)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	return 1;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else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	return 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fact(n-1)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* n;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</p:grpSp>
      <p:grpSp>
        <p:nvGrpSpPr>
          <p:cNvPr id="208970" name="Group 74"/>
          <p:cNvGrpSpPr>
            <a:grpSpLocks/>
          </p:cNvGrpSpPr>
          <p:nvPr/>
        </p:nvGrpSpPr>
        <p:grpSpPr bwMode="auto">
          <a:xfrm>
            <a:off x="4175125" y="4710113"/>
            <a:ext cx="3533775" cy="1349375"/>
            <a:chOff x="2630" y="2967"/>
            <a:chExt cx="2226" cy="850"/>
          </a:xfrm>
        </p:grpSpPr>
        <p:sp>
          <p:nvSpPr>
            <p:cNvPr id="5133" name="Text Box 72"/>
            <p:cNvSpPr txBox="1">
              <a:spLocks noChangeArrowheads="1"/>
            </p:cNvSpPr>
            <p:nvPr/>
          </p:nvSpPr>
          <p:spPr bwMode="auto">
            <a:xfrm>
              <a:off x="2630" y="2967"/>
              <a:ext cx="121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b="1"/>
                <a:t>Allgemeines Muster</a:t>
              </a:r>
            </a:p>
          </p:txBody>
        </p:sp>
        <p:sp>
          <p:nvSpPr>
            <p:cNvPr id="5134" name="Text Box 73"/>
            <p:cNvSpPr txBox="1">
              <a:spLocks noChangeArrowheads="1"/>
            </p:cNvSpPr>
            <p:nvPr/>
          </p:nvSpPr>
          <p:spPr bwMode="auto">
            <a:xfrm>
              <a:off x="2640" y="3216"/>
              <a:ext cx="2216" cy="601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if (</a:t>
              </a:r>
              <a:r>
                <a:rPr lang="de-AT" altLang="en-US" sz="1400" i="1">
                  <a:latin typeface="Arial" panose="020B0604020202020204" pitchFamily="34" charset="0"/>
                  <a:cs typeface="Arial" panose="020B0604020202020204" pitchFamily="34" charset="0"/>
                </a:rPr>
                <a:t>Problem klein genug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 i="1">
                  <a:latin typeface="Arial" panose="020B0604020202020204" pitchFamily="34" charset="0"/>
                  <a:cs typeface="Arial" panose="020B0604020202020204" pitchFamily="34" charset="0"/>
                </a:rPr>
                <a:t>nichtrekursiver Zweig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else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 i="1">
                  <a:latin typeface="Arial" panose="020B0604020202020204" pitchFamily="34" charset="0"/>
                  <a:cs typeface="Arial" panose="020B0604020202020204" pitchFamily="34" charset="0"/>
                </a:rPr>
                <a:t>rekursiver Zweig mit kleinerem Problem</a:t>
              </a:r>
            </a:p>
          </p:txBody>
        </p:sp>
      </p:grpSp>
      <p:sp>
        <p:nvSpPr>
          <p:cNvPr id="208973" name="Text Box 77"/>
          <p:cNvSpPr txBox="1">
            <a:spLocks noChangeArrowheads="1"/>
          </p:cNvSpPr>
          <p:nvPr/>
        </p:nvSpPr>
        <p:spPr bwMode="auto">
          <a:xfrm>
            <a:off x="6951663" y="3443288"/>
            <a:ext cx="771525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4! = 3! * 4</a:t>
            </a:r>
          </a:p>
        </p:txBody>
      </p:sp>
      <p:sp>
        <p:nvSpPr>
          <p:cNvPr id="208975" name="Text Box 79"/>
          <p:cNvSpPr txBox="1">
            <a:spLocks noChangeArrowheads="1"/>
          </p:cNvSpPr>
          <p:nvPr/>
        </p:nvSpPr>
        <p:spPr bwMode="auto">
          <a:xfrm>
            <a:off x="6951663" y="3690938"/>
            <a:ext cx="771525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3! = 2! * 3</a:t>
            </a:r>
          </a:p>
        </p:txBody>
      </p:sp>
      <p:sp>
        <p:nvSpPr>
          <p:cNvPr id="208976" name="Text Box 80"/>
          <p:cNvSpPr txBox="1">
            <a:spLocks noChangeArrowheads="1"/>
          </p:cNvSpPr>
          <p:nvPr/>
        </p:nvSpPr>
        <p:spPr bwMode="auto">
          <a:xfrm>
            <a:off x="6951663" y="3948113"/>
            <a:ext cx="771525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2! = 1! * 2</a:t>
            </a:r>
          </a:p>
        </p:txBody>
      </p:sp>
      <p:sp>
        <p:nvSpPr>
          <p:cNvPr id="208977" name="Text Box 81"/>
          <p:cNvSpPr txBox="1">
            <a:spLocks noChangeArrowheads="1"/>
          </p:cNvSpPr>
          <p:nvPr/>
        </p:nvSpPr>
        <p:spPr bwMode="auto">
          <a:xfrm>
            <a:off x="6951663" y="4214813"/>
            <a:ext cx="452437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1! = 1</a:t>
            </a:r>
          </a:p>
        </p:txBody>
      </p:sp>
      <p:sp>
        <p:nvSpPr>
          <p:cNvPr id="21" name="Text Box 80"/>
          <p:cNvSpPr txBox="1">
            <a:spLocks noChangeArrowheads="1"/>
          </p:cNvSpPr>
          <p:nvPr/>
        </p:nvSpPr>
        <p:spPr bwMode="auto">
          <a:xfrm>
            <a:off x="7836375" y="3948113"/>
            <a:ext cx="253274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= 2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Box 80"/>
          <p:cNvSpPr txBox="1">
            <a:spLocks noChangeArrowheads="1"/>
          </p:cNvSpPr>
          <p:nvPr/>
        </p:nvSpPr>
        <p:spPr bwMode="auto">
          <a:xfrm>
            <a:off x="7836375" y="3691166"/>
            <a:ext cx="253274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= 6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Box 80"/>
          <p:cNvSpPr txBox="1">
            <a:spLocks noChangeArrowheads="1"/>
          </p:cNvSpPr>
          <p:nvPr/>
        </p:nvSpPr>
        <p:spPr bwMode="auto">
          <a:xfrm>
            <a:off x="7836375" y="3443288"/>
            <a:ext cx="352661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= 24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961" grpId="0" autoUpdateAnimBg="0"/>
      <p:bldP spid="208973" grpId="0"/>
      <p:bldP spid="208975" grpId="0"/>
      <p:bldP spid="208976" grpId="0"/>
      <p:bldP spid="208977" grpId="0"/>
      <p:bldP spid="21" grpId="0"/>
      <p:bldP spid="22" grpId="0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DC38395-E752-4BBC-AB1F-3510415EDC34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de-DE" altLang="en-US" sz="1400" smtClean="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Ablauf einer rekursiven Methode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1066800" y="1524000"/>
            <a:ext cx="2252663" cy="868363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long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fact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(int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n)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if (n == 1) return 1;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else return 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fact(n-1)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* 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6149" name="Line 13"/>
          <p:cNvSpPr>
            <a:spLocks noChangeShapeType="1"/>
          </p:cNvSpPr>
          <p:nvPr/>
        </p:nvSpPr>
        <p:spPr bwMode="auto">
          <a:xfrm>
            <a:off x="1981200" y="1219200"/>
            <a:ext cx="228600" cy="3048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6150" name="Text Box 15"/>
          <p:cNvSpPr txBox="1">
            <a:spLocks noChangeArrowheads="1"/>
          </p:cNvSpPr>
          <p:nvPr/>
        </p:nvSpPr>
        <p:spPr bwMode="auto">
          <a:xfrm>
            <a:off x="1295400" y="1212850"/>
            <a:ext cx="587375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n = 4</a:t>
            </a:r>
          </a:p>
        </p:txBody>
      </p:sp>
      <p:grpSp>
        <p:nvGrpSpPr>
          <p:cNvPr id="239650" name="Group 34"/>
          <p:cNvGrpSpPr>
            <a:grpSpLocks/>
          </p:cNvGrpSpPr>
          <p:nvPr/>
        </p:nvGrpSpPr>
        <p:grpSpPr bwMode="auto">
          <a:xfrm>
            <a:off x="2803525" y="2181225"/>
            <a:ext cx="665163" cy="536575"/>
            <a:chOff x="1824" y="1440"/>
            <a:chExt cx="419" cy="338"/>
          </a:xfrm>
        </p:grpSpPr>
        <p:sp>
          <p:nvSpPr>
            <p:cNvPr id="6198" name="Line 17"/>
            <p:cNvSpPr>
              <a:spLocks noChangeShapeType="1"/>
            </p:cNvSpPr>
            <p:nvPr/>
          </p:nvSpPr>
          <p:spPr bwMode="auto">
            <a:xfrm flipH="1" flipV="1">
              <a:off x="1824" y="1440"/>
              <a:ext cx="240" cy="336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6199" name="Text Box 27"/>
            <p:cNvSpPr txBox="1">
              <a:spLocks noChangeArrowheads="1"/>
            </p:cNvSpPr>
            <p:nvPr/>
          </p:nvSpPr>
          <p:spPr bwMode="auto">
            <a:xfrm>
              <a:off x="2064" y="1584"/>
              <a:ext cx="17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</a:p>
          </p:txBody>
        </p:sp>
      </p:grpSp>
      <p:grpSp>
        <p:nvGrpSpPr>
          <p:cNvPr id="239651" name="Group 35"/>
          <p:cNvGrpSpPr>
            <a:grpSpLocks/>
          </p:cNvGrpSpPr>
          <p:nvPr/>
        </p:nvGrpSpPr>
        <p:grpSpPr bwMode="auto">
          <a:xfrm>
            <a:off x="2209800" y="1219200"/>
            <a:ext cx="536575" cy="307975"/>
            <a:chOff x="1392" y="768"/>
            <a:chExt cx="338" cy="194"/>
          </a:xfrm>
        </p:grpSpPr>
        <p:sp>
          <p:nvSpPr>
            <p:cNvPr id="6196" name="Line 14"/>
            <p:cNvSpPr>
              <a:spLocks noChangeShapeType="1"/>
            </p:cNvSpPr>
            <p:nvPr/>
          </p:nvSpPr>
          <p:spPr bwMode="auto">
            <a:xfrm flipH="1" flipV="1">
              <a:off x="1392" y="768"/>
              <a:ext cx="144" cy="192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6197" name="Text Box 28"/>
            <p:cNvSpPr txBox="1">
              <a:spLocks noChangeArrowheads="1"/>
            </p:cNvSpPr>
            <p:nvPr/>
          </p:nvSpPr>
          <p:spPr bwMode="auto">
            <a:xfrm>
              <a:off x="1488" y="768"/>
              <a:ext cx="24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24</a:t>
              </a:r>
            </a:p>
          </p:txBody>
        </p:sp>
      </p:grp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2041525" y="1577974"/>
            <a:ext cx="6657975" cy="2005013"/>
            <a:chOff x="2041008" y="1577542"/>
            <a:chExt cx="6657981" cy="2006055"/>
          </a:xfrm>
        </p:grpSpPr>
        <p:sp>
          <p:nvSpPr>
            <p:cNvPr id="4124" name="Text Box 5"/>
            <p:cNvSpPr txBox="1">
              <a:spLocks noChangeArrowheads="1"/>
            </p:cNvSpPr>
            <p:nvPr/>
          </p:nvSpPr>
          <p:spPr bwMode="auto">
            <a:xfrm>
              <a:off x="4568310" y="1577542"/>
              <a:ext cx="4130679" cy="5829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de-AT" altLang="en-US" sz="1600" smtClean="0">
                  <a:latin typeface="+mn-lt"/>
                  <a:cs typeface="Arial" panose="020B0604020202020204" pitchFamily="34" charset="0"/>
                </a:rPr>
                <a:t>Jede Ausführung </a:t>
              </a:r>
              <a:r>
                <a:rPr lang="de-AT" altLang="en-US" sz="1600" dirty="0" smtClean="0">
                  <a:latin typeface="+mn-lt"/>
                  <a:cs typeface="Arial" panose="020B0604020202020204" pitchFamily="34" charset="0"/>
                </a:rPr>
                <a:t>von</a:t>
              </a:r>
              <a:r>
                <a:rPr lang="de-AT" altLang="en-US" sz="1600" i="1" dirty="0" smtClean="0">
                  <a:latin typeface="+mn-lt"/>
                  <a:cs typeface="Arial" panose="020B0604020202020204" pitchFamily="34" charset="0"/>
                </a:rPr>
                <a:t> </a:t>
              </a:r>
              <a:r>
                <a:rPr lang="de-AT" altLang="en-US" sz="1600" i="1" dirty="0" err="1" smtClean="0">
                  <a:latin typeface="+mn-lt"/>
                  <a:cs typeface="Arial" panose="020B0604020202020204" pitchFamily="34" charset="0"/>
                </a:rPr>
                <a:t>fact</a:t>
              </a:r>
              <a:r>
                <a:rPr lang="de-AT" altLang="en-US" sz="1600" dirty="0" smtClean="0">
                  <a:latin typeface="+mn-lt"/>
                  <a:cs typeface="Arial" panose="020B0604020202020204" pitchFamily="34" charset="0"/>
                </a:rPr>
                <a:t> hat ihr eigenes </a:t>
              </a:r>
              <a:r>
                <a:rPr lang="de-AT" altLang="en-US" sz="1600" i="1" dirty="0" smtClean="0">
                  <a:latin typeface="+mn-lt"/>
                  <a:cs typeface="Arial" panose="020B0604020202020204" pitchFamily="34" charset="0"/>
                </a:rPr>
                <a:t>n</a:t>
              </a:r>
              <a:r>
                <a:rPr lang="de-AT" altLang="en-US" sz="1600" dirty="0" smtClean="0">
                  <a:latin typeface="+mn-lt"/>
                  <a:cs typeface="Arial" panose="020B0604020202020204" pitchFamily="34" charset="0"/>
                </a:rPr>
                <a:t> </a:t>
              </a:r>
            </a:p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de-AT" altLang="en-US" sz="1600" dirty="0" smtClean="0">
                  <a:latin typeface="+mn-lt"/>
                  <a:cs typeface="Arial" panose="020B0604020202020204" pitchFamily="34" charset="0"/>
                </a:rPr>
                <a:t>und rettet es über den rekursiven Aufruf hinweg</a:t>
              </a:r>
            </a:p>
          </p:txBody>
        </p:sp>
        <p:sp>
          <p:nvSpPr>
            <p:cNvPr id="6185" name="Text Box 10"/>
            <p:cNvSpPr txBox="1">
              <a:spLocks noChangeArrowheads="1"/>
            </p:cNvSpPr>
            <p:nvPr/>
          </p:nvSpPr>
          <p:spPr bwMode="auto">
            <a:xfrm>
              <a:off x="2269608" y="2715234"/>
              <a:ext cx="2252665" cy="868363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long </a:t>
              </a:r>
              <a:r>
                <a:rPr lang="de-AT" altLang="en-US" sz="1400" b="1">
                  <a:latin typeface="Arial" panose="020B0604020202020204" pitchFamily="34" charset="0"/>
                  <a:cs typeface="Arial" panose="020B0604020202020204" pitchFamily="34" charset="0"/>
                </a:rPr>
                <a:t>fact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(int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n) {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if (n == 1) return 1;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else return 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fact(n-1)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* n;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6186" name="Line 16"/>
            <p:cNvSpPr>
              <a:spLocks noChangeShapeType="1"/>
            </p:cNvSpPr>
            <p:nvPr/>
          </p:nvSpPr>
          <p:spPr bwMode="auto">
            <a:xfrm>
              <a:off x="2574408" y="2181834"/>
              <a:ext cx="381000" cy="5334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6187" name="Text Box 22"/>
            <p:cNvSpPr txBox="1">
              <a:spLocks noChangeArrowheads="1"/>
            </p:cNvSpPr>
            <p:nvPr/>
          </p:nvSpPr>
          <p:spPr bwMode="auto">
            <a:xfrm>
              <a:off x="2041008" y="2410434"/>
              <a:ext cx="587376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n = 3</a:t>
              </a:r>
            </a:p>
          </p:txBody>
        </p:sp>
      </p:grp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3309937" y="3381375"/>
            <a:ext cx="2482018" cy="1401763"/>
            <a:chOff x="3310362" y="3380780"/>
            <a:chExt cx="2481263" cy="1401763"/>
          </a:xfrm>
        </p:grpSpPr>
        <p:sp>
          <p:nvSpPr>
            <p:cNvPr id="6174" name="Text Box 11"/>
            <p:cNvSpPr txBox="1">
              <a:spLocks noChangeArrowheads="1"/>
            </p:cNvSpPr>
            <p:nvPr/>
          </p:nvSpPr>
          <p:spPr bwMode="auto">
            <a:xfrm>
              <a:off x="3538962" y="3914180"/>
              <a:ext cx="2252663" cy="868363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long </a:t>
              </a:r>
              <a:r>
                <a:rPr lang="de-AT" altLang="en-US" sz="1400" b="1">
                  <a:latin typeface="Arial" panose="020B0604020202020204" pitchFamily="34" charset="0"/>
                  <a:cs typeface="Arial" panose="020B0604020202020204" pitchFamily="34" charset="0"/>
                </a:rPr>
                <a:t>fact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(int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n) {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if (n == 1) return 1;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else return 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fact(n-1)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* n;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6175" name="Line 18"/>
            <p:cNvSpPr>
              <a:spLocks noChangeShapeType="1"/>
            </p:cNvSpPr>
            <p:nvPr/>
          </p:nvSpPr>
          <p:spPr bwMode="auto">
            <a:xfrm>
              <a:off x="3767562" y="3380780"/>
              <a:ext cx="381000" cy="5334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6176" name="Text Box 23"/>
            <p:cNvSpPr txBox="1">
              <a:spLocks noChangeArrowheads="1"/>
            </p:cNvSpPr>
            <p:nvPr/>
          </p:nvSpPr>
          <p:spPr bwMode="auto">
            <a:xfrm>
              <a:off x="3310362" y="3609380"/>
              <a:ext cx="587375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n = 2</a:t>
              </a:r>
            </a:p>
          </p:txBody>
        </p:sp>
      </p:grp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4583114" y="4572001"/>
            <a:ext cx="2481178" cy="1402081"/>
            <a:chOff x="4583576" y="4572012"/>
            <a:chExt cx="2481263" cy="1401763"/>
          </a:xfrm>
        </p:grpSpPr>
        <p:sp>
          <p:nvSpPr>
            <p:cNvPr id="6162" name="Text Box 12"/>
            <p:cNvSpPr txBox="1">
              <a:spLocks noChangeArrowheads="1"/>
            </p:cNvSpPr>
            <p:nvPr/>
          </p:nvSpPr>
          <p:spPr bwMode="auto">
            <a:xfrm>
              <a:off x="4812176" y="5105412"/>
              <a:ext cx="2252663" cy="868363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long </a:t>
              </a:r>
              <a:r>
                <a:rPr lang="de-AT" altLang="en-US" sz="1400" b="1">
                  <a:latin typeface="Arial" panose="020B0604020202020204" pitchFamily="34" charset="0"/>
                  <a:cs typeface="Arial" panose="020B0604020202020204" pitchFamily="34" charset="0"/>
                </a:rPr>
                <a:t>fact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(int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n) {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if (n == 1) return 1;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else return 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fact(n-1)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* n;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6163" name="Line 20"/>
            <p:cNvSpPr>
              <a:spLocks noChangeShapeType="1"/>
            </p:cNvSpPr>
            <p:nvPr/>
          </p:nvSpPr>
          <p:spPr bwMode="auto">
            <a:xfrm>
              <a:off x="5040776" y="4572012"/>
              <a:ext cx="381000" cy="5334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6164" name="Text Box 24"/>
            <p:cNvSpPr txBox="1">
              <a:spLocks noChangeArrowheads="1"/>
            </p:cNvSpPr>
            <p:nvPr/>
          </p:nvSpPr>
          <p:spPr bwMode="auto">
            <a:xfrm>
              <a:off x="4583576" y="4800612"/>
              <a:ext cx="587375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n = 1</a:t>
              </a:r>
            </a:p>
          </p:txBody>
        </p:sp>
      </p:grpSp>
      <p:grpSp>
        <p:nvGrpSpPr>
          <p:cNvPr id="239648" name="Group 32"/>
          <p:cNvGrpSpPr>
            <a:grpSpLocks/>
          </p:cNvGrpSpPr>
          <p:nvPr/>
        </p:nvGrpSpPr>
        <p:grpSpPr bwMode="auto">
          <a:xfrm>
            <a:off x="5268913" y="4572000"/>
            <a:ext cx="588962" cy="533400"/>
            <a:chOff x="3312" y="3072"/>
            <a:chExt cx="371" cy="336"/>
          </a:xfrm>
        </p:grpSpPr>
        <p:sp>
          <p:nvSpPr>
            <p:cNvPr id="6160" name="Line 21"/>
            <p:cNvSpPr>
              <a:spLocks noChangeShapeType="1"/>
            </p:cNvSpPr>
            <p:nvPr/>
          </p:nvSpPr>
          <p:spPr bwMode="auto">
            <a:xfrm flipH="1" flipV="1">
              <a:off x="3312" y="3072"/>
              <a:ext cx="240" cy="336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6161" name="Text Box 25"/>
            <p:cNvSpPr txBox="1">
              <a:spLocks noChangeArrowheads="1"/>
            </p:cNvSpPr>
            <p:nvPr/>
          </p:nvSpPr>
          <p:spPr bwMode="auto">
            <a:xfrm>
              <a:off x="3504" y="3196"/>
              <a:ext cx="17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239649" name="Group 33"/>
          <p:cNvGrpSpPr>
            <a:grpSpLocks/>
          </p:cNvGrpSpPr>
          <p:nvPr/>
        </p:nvGrpSpPr>
        <p:grpSpPr bwMode="auto">
          <a:xfrm>
            <a:off x="3995738" y="3381375"/>
            <a:ext cx="588962" cy="536575"/>
            <a:chOff x="2544" y="2256"/>
            <a:chExt cx="371" cy="338"/>
          </a:xfrm>
        </p:grpSpPr>
        <p:sp>
          <p:nvSpPr>
            <p:cNvPr id="6158" name="Text Box 26"/>
            <p:cNvSpPr txBox="1">
              <a:spLocks noChangeArrowheads="1"/>
            </p:cNvSpPr>
            <p:nvPr/>
          </p:nvSpPr>
          <p:spPr bwMode="auto">
            <a:xfrm>
              <a:off x="2736" y="2400"/>
              <a:ext cx="17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6159" name="Line 19"/>
            <p:cNvSpPr>
              <a:spLocks noChangeShapeType="1"/>
            </p:cNvSpPr>
            <p:nvPr/>
          </p:nvSpPr>
          <p:spPr bwMode="auto">
            <a:xfrm flipH="1" flipV="1">
              <a:off x="2544" y="2256"/>
              <a:ext cx="240" cy="336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ChangeArrowheads="1"/>
          </p:cNvSpPr>
          <p:nvPr/>
        </p:nvSpPr>
        <p:spPr bwMode="auto">
          <a:xfrm>
            <a:off x="1130300" y="2244725"/>
            <a:ext cx="3657600" cy="320675"/>
          </a:xfrm>
          <a:prstGeom prst="rect">
            <a:avLst/>
          </a:prstGeom>
          <a:solidFill>
            <a:srgbClr val="CCCCFF"/>
          </a:solidFill>
          <a:ln w="6350" algn="ctr">
            <a:solidFill>
              <a:srgbClr val="CCCCFF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de-AT" altLang="de-DE"/>
          </a:p>
        </p:txBody>
      </p:sp>
      <p:sp>
        <p:nvSpPr>
          <p:cNvPr id="7171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7DE270B-40FA-4BB0-B6F9-013FCAC421CD}" type="slidenum">
              <a:rPr lang="de-DE" altLang="de-DE" sz="1400" smtClean="0"/>
              <a:pPr/>
              <a:t>4</a:t>
            </a:fld>
            <a:endParaRPr lang="de-DE" altLang="de-DE" sz="1400" smtClean="0"/>
          </a:p>
        </p:txBody>
      </p:sp>
      <p:sp>
        <p:nvSpPr>
          <p:cNvPr id="7172" name="TextBox 2"/>
          <p:cNvSpPr txBox="1">
            <a:spLocks noChangeArrowheads="1"/>
          </p:cNvSpPr>
          <p:nvPr/>
        </p:nvSpPr>
        <p:spPr bwMode="auto">
          <a:xfrm>
            <a:off x="763588" y="1392238"/>
            <a:ext cx="3973512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3200">
                <a:solidFill>
                  <a:srgbClr val="FF0000"/>
                </a:solidFill>
              </a:rPr>
              <a:t>9. Rekursion</a:t>
            </a:r>
          </a:p>
          <a:p>
            <a:r>
              <a:rPr lang="de-AT" altLang="de-DE" sz="2000">
                <a:solidFill>
                  <a:srgbClr val="FF0000"/>
                </a:solidFill>
              </a:rPr>
              <a:t>	</a:t>
            </a:r>
            <a:r>
              <a:rPr lang="de-AT" altLang="de-DE" sz="2000"/>
              <a:t>9.1	Prinzip</a:t>
            </a:r>
          </a:p>
          <a:p>
            <a:r>
              <a:rPr lang="de-AT" altLang="de-DE" sz="2000"/>
              <a:t>	</a:t>
            </a:r>
            <a:r>
              <a:rPr lang="de-AT" altLang="de-DE" sz="2000">
                <a:solidFill>
                  <a:srgbClr val="FF0000"/>
                </a:solidFill>
              </a:rPr>
              <a:t>9.2	Beispiel: GGT</a:t>
            </a:r>
          </a:p>
          <a:p>
            <a:r>
              <a:rPr lang="de-AT" altLang="de-DE" sz="2000"/>
              <a:t>	9.3	Beispiel: Binäres Suchen</a:t>
            </a:r>
          </a:p>
          <a:p>
            <a:r>
              <a:rPr lang="de-AT" altLang="de-DE" sz="2000"/>
              <a:t>	9.4	Beispiel: Türme von Hanoi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A0A31E1-1529-4096-AAC7-2A03CD0F8F0C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de-DE" altLang="en-US" sz="1400" smtClean="0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Beispiel: größter gemeinsamer Teiler</a:t>
            </a:r>
          </a:p>
        </p:txBody>
      </p:sp>
      <p:sp>
        <p:nvSpPr>
          <p:cNvPr id="8196" name="Text Box 5"/>
          <p:cNvSpPr txBox="1">
            <a:spLocks noChangeArrowheads="1"/>
          </p:cNvSpPr>
          <p:nvPr/>
        </p:nvSpPr>
        <p:spPr bwMode="auto">
          <a:xfrm>
            <a:off x="4191000" y="1685925"/>
            <a:ext cx="2203450" cy="18161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static int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ggt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(int x, int y)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int rest = x % 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while (rest != 0){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x = y; y = rest;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rest = x % 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return y;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grpSp>
        <p:nvGrpSpPr>
          <p:cNvPr id="242697" name="Group 9"/>
          <p:cNvGrpSpPr>
            <a:grpSpLocks/>
          </p:cNvGrpSpPr>
          <p:nvPr/>
        </p:nvGrpSpPr>
        <p:grpSpPr bwMode="auto">
          <a:xfrm>
            <a:off x="974725" y="1295400"/>
            <a:ext cx="2203450" cy="1560513"/>
            <a:chOff x="614" y="816"/>
            <a:chExt cx="1388" cy="983"/>
          </a:xfrm>
        </p:grpSpPr>
        <p:sp>
          <p:nvSpPr>
            <p:cNvPr id="8220" name="Text Box 4"/>
            <p:cNvSpPr txBox="1">
              <a:spLocks noChangeArrowheads="1"/>
            </p:cNvSpPr>
            <p:nvPr/>
          </p:nvSpPr>
          <p:spPr bwMode="auto">
            <a:xfrm>
              <a:off x="614" y="1062"/>
              <a:ext cx="1388" cy="73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  <a:tab pos="37465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  <a:tab pos="3746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static int </a:t>
              </a:r>
              <a:r>
                <a:rPr lang="de-AT" altLang="en-US" sz="1400" b="1">
                  <a:latin typeface="Arial" panose="020B0604020202020204" pitchFamily="34" charset="0"/>
                  <a:cs typeface="Arial" panose="020B0604020202020204" pitchFamily="34" charset="0"/>
                </a:rPr>
                <a:t>ggt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(int x, int y)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int rest = x % y;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if (rest == 0) return y;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else return 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ggt(y, rest)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8221" name="Text Box 6"/>
            <p:cNvSpPr txBox="1">
              <a:spLocks noChangeArrowheads="1"/>
            </p:cNvSpPr>
            <p:nvPr/>
          </p:nvSpPr>
          <p:spPr bwMode="auto">
            <a:xfrm>
              <a:off x="1008" y="816"/>
              <a:ext cx="63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i="1"/>
                <a:t>rekursiv</a:t>
              </a:r>
            </a:p>
          </p:txBody>
        </p:sp>
      </p:grpSp>
      <p:sp>
        <p:nvSpPr>
          <p:cNvPr id="8198" name="Text Box 7"/>
          <p:cNvSpPr txBox="1">
            <a:spLocks noChangeArrowheads="1"/>
          </p:cNvSpPr>
          <p:nvPr/>
        </p:nvSpPr>
        <p:spPr bwMode="auto">
          <a:xfrm>
            <a:off x="4800600" y="1295400"/>
            <a:ext cx="914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i="1"/>
              <a:t>iterativ</a:t>
            </a:r>
          </a:p>
        </p:txBody>
      </p:sp>
      <p:sp>
        <p:nvSpPr>
          <p:cNvPr id="242696" name="Text Box 8"/>
          <p:cNvSpPr txBox="1">
            <a:spLocks noChangeArrowheads="1"/>
          </p:cNvSpPr>
          <p:nvPr/>
        </p:nvSpPr>
        <p:spPr bwMode="auto">
          <a:xfrm>
            <a:off x="898525" y="4843463"/>
            <a:ext cx="7629076" cy="1545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187325" indent="-187325">
              <a:spcBef>
                <a:spcPct val="20000"/>
              </a:spcBef>
              <a:buChar char="•"/>
              <a:tabLst>
                <a:tab pos="10541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05410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05410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05410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0541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0541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0541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0541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0541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de-AT" altLang="en-US" sz="1800" dirty="0" smtClean="0">
                <a:latin typeface="+mn-lt"/>
                <a:cs typeface="Arial" panose="020B0604020202020204" pitchFamily="34" charset="0"/>
              </a:rPr>
              <a:t>Jeder rekursive Algorithmus kann auch </a:t>
            </a:r>
            <a:r>
              <a:rPr lang="de-AT" altLang="en-US" sz="1800" smtClean="0">
                <a:latin typeface="+mn-lt"/>
                <a:cs typeface="Arial" panose="020B0604020202020204" pitchFamily="34" charset="0"/>
              </a:rPr>
              <a:t>iterativ formuliert werden und umgekehrt</a:t>
            </a:r>
            <a:endParaRPr lang="de-AT" altLang="en-US" sz="1800" dirty="0" smtClean="0">
              <a:latin typeface="+mn-lt"/>
              <a:cs typeface="Arial" panose="020B0604020202020204" pitchFamily="34" charset="0"/>
            </a:endParaRPr>
          </a:p>
          <a:p>
            <a:pPr>
              <a:spcBef>
                <a:spcPct val="40000"/>
              </a:spcBef>
              <a:defRPr/>
            </a:pPr>
            <a:r>
              <a:rPr lang="de-AT" altLang="en-US" sz="1600" dirty="0" smtClean="0"/>
              <a:t>rekursiv: 	meist kürzerer Quellcode</a:t>
            </a:r>
          </a:p>
          <a:p>
            <a:pPr>
              <a:spcBef>
                <a:spcPct val="0"/>
              </a:spcBef>
              <a:defRPr/>
            </a:pPr>
            <a:r>
              <a:rPr lang="de-AT" altLang="en-US" sz="1600" dirty="0" smtClean="0"/>
              <a:t>iterativ: 	meist kürzere Laufzeit</a:t>
            </a:r>
          </a:p>
          <a:p>
            <a:pPr>
              <a:spcBef>
                <a:spcPct val="0"/>
              </a:spcBef>
              <a:defRPr/>
            </a:pPr>
            <a:endParaRPr lang="de-AT" altLang="en-US" dirty="0" smtClean="0"/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de-AT" altLang="en-US" sz="1800" dirty="0" smtClean="0"/>
              <a:t>Rekursion v.a. bei rekursiven Datenstrukturen nützlich (Bäume, Graphen, ...)</a:t>
            </a:r>
          </a:p>
        </p:txBody>
      </p:sp>
      <p:grpSp>
        <p:nvGrpSpPr>
          <p:cNvPr id="242704" name="Group 16"/>
          <p:cNvGrpSpPr>
            <a:grpSpLocks/>
          </p:cNvGrpSpPr>
          <p:nvPr/>
        </p:nvGrpSpPr>
        <p:grpSpPr bwMode="auto">
          <a:xfrm>
            <a:off x="968375" y="3240088"/>
            <a:ext cx="2014538" cy="307975"/>
            <a:chOff x="914" y="1993"/>
            <a:chExt cx="1269" cy="194"/>
          </a:xfrm>
        </p:grpSpPr>
        <p:sp>
          <p:nvSpPr>
            <p:cNvPr id="8218" name="Text Box 10"/>
            <p:cNvSpPr txBox="1">
              <a:spLocks noChangeArrowheads="1"/>
            </p:cNvSpPr>
            <p:nvPr/>
          </p:nvSpPr>
          <p:spPr bwMode="auto">
            <a:xfrm>
              <a:off x="914" y="1993"/>
              <a:ext cx="629" cy="19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ggt(22, 6);</a:t>
              </a:r>
            </a:p>
          </p:txBody>
        </p:sp>
        <p:sp>
          <p:nvSpPr>
            <p:cNvPr id="8219" name="Text Box 12"/>
            <p:cNvSpPr txBox="1">
              <a:spLocks noChangeArrowheads="1"/>
            </p:cNvSpPr>
            <p:nvPr/>
          </p:nvSpPr>
          <p:spPr bwMode="auto">
            <a:xfrm>
              <a:off x="1622" y="1993"/>
              <a:ext cx="561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rest == 4</a:t>
              </a:r>
            </a:p>
          </p:txBody>
        </p:sp>
      </p:grpSp>
      <p:grpSp>
        <p:nvGrpSpPr>
          <p:cNvPr id="242706" name="Group 18"/>
          <p:cNvGrpSpPr>
            <a:grpSpLocks/>
          </p:cNvGrpSpPr>
          <p:nvPr/>
        </p:nvGrpSpPr>
        <p:grpSpPr bwMode="auto">
          <a:xfrm>
            <a:off x="968375" y="3543300"/>
            <a:ext cx="2014538" cy="566738"/>
            <a:chOff x="914" y="2184"/>
            <a:chExt cx="1269" cy="357"/>
          </a:xfrm>
        </p:grpSpPr>
        <p:sp>
          <p:nvSpPr>
            <p:cNvPr id="8215" name="Text Box 11"/>
            <p:cNvSpPr txBox="1">
              <a:spLocks noChangeArrowheads="1"/>
            </p:cNvSpPr>
            <p:nvPr/>
          </p:nvSpPr>
          <p:spPr bwMode="auto">
            <a:xfrm>
              <a:off x="914" y="2331"/>
              <a:ext cx="588" cy="192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ggt(6, 4);</a:t>
              </a:r>
            </a:p>
          </p:txBody>
        </p:sp>
        <p:sp>
          <p:nvSpPr>
            <p:cNvPr id="8216" name="Text Box 13"/>
            <p:cNvSpPr txBox="1">
              <a:spLocks noChangeArrowheads="1"/>
            </p:cNvSpPr>
            <p:nvPr/>
          </p:nvSpPr>
          <p:spPr bwMode="auto">
            <a:xfrm>
              <a:off x="1622" y="2347"/>
              <a:ext cx="561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rest == 2</a:t>
              </a:r>
            </a:p>
          </p:txBody>
        </p:sp>
        <p:sp>
          <p:nvSpPr>
            <p:cNvPr id="8217" name="Line 17"/>
            <p:cNvSpPr>
              <a:spLocks noChangeShapeType="1"/>
            </p:cNvSpPr>
            <p:nvPr/>
          </p:nvSpPr>
          <p:spPr bwMode="auto">
            <a:xfrm>
              <a:off x="1068" y="2184"/>
              <a:ext cx="0" cy="156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242708" name="Group 20"/>
          <p:cNvGrpSpPr>
            <a:grpSpLocks/>
          </p:cNvGrpSpPr>
          <p:nvPr/>
        </p:nvGrpSpPr>
        <p:grpSpPr bwMode="auto">
          <a:xfrm>
            <a:off x="968375" y="4086225"/>
            <a:ext cx="2014538" cy="557213"/>
            <a:chOff x="914" y="2526"/>
            <a:chExt cx="1269" cy="351"/>
          </a:xfrm>
        </p:grpSpPr>
        <p:sp>
          <p:nvSpPr>
            <p:cNvPr id="8212" name="Text Box 14"/>
            <p:cNvSpPr txBox="1">
              <a:spLocks noChangeArrowheads="1"/>
            </p:cNvSpPr>
            <p:nvPr/>
          </p:nvSpPr>
          <p:spPr bwMode="auto">
            <a:xfrm>
              <a:off x="914" y="2667"/>
              <a:ext cx="588" cy="192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ggt(4, 2);</a:t>
              </a:r>
            </a:p>
          </p:txBody>
        </p:sp>
        <p:sp>
          <p:nvSpPr>
            <p:cNvPr id="8213" name="Text Box 15"/>
            <p:cNvSpPr txBox="1">
              <a:spLocks noChangeArrowheads="1"/>
            </p:cNvSpPr>
            <p:nvPr/>
          </p:nvSpPr>
          <p:spPr bwMode="auto">
            <a:xfrm>
              <a:off x="1622" y="2683"/>
              <a:ext cx="561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rest == 0</a:t>
              </a:r>
            </a:p>
          </p:txBody>
        </p:sp>
        <p:sp>
          <p:nvSpPr>
            <p:cNvPr id="8214" name="Line 19"/>
            <p:cNvSpPr>
              <a:spLocks noChangeShapeType="1"/>
            </p:cNvSpPr>
            <p:nvPr/>
          </p:nvSpPr>
          <p:spPr bwMode="auto">
            <a:xfrm>
              <a:off x="1068" y="2526"/>
              <a:ext cx="0" cy="15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242711" name="Group 23"/>
          <p:cNvGrpSpPr>
            <a:grpSpLocks/>
          </p:cNvGrpSpPr>
          <p:nvPr/>
        </p:nvGrpSpPr>
        <p:grpSpPr bwMode="auto">
          <a:xfrm>
            <a:off x="1463675" y="4059238"/>
            <a:ext cx="284163" cy="307975"/>
            <a:chOff x="1226" y="2509"/>
            <a:chExt cx="179" cy="194"/>
          </a:xfrm>
        </p:grpSpPr>
        <p:sp>
          <p:nvSpPr>
            <p:cNvPr id="8210" name="Line 21"/>
            <p:cNvSpPr>
              <a:spLocks noChangeShapeType="1"/>
            </p:cNvSpPr>
            <p:nvPr/>
          </p:nvSpPr>
          <p:spPr bwMode="auto">
            <a:xfrm flipV="1">
              <a:off x="1230" y="2520"/>
              <a:ext cx="0" cy="144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8211" name="Text Box 22"/>
            <p:cNvSpPr txBox="1">
              <a:spLocks noChangeArrowheads="1"/>
            </p:cNvSpPr>
            <p:nvPr/>
          </p:nvSpPr>
          <p:spPr bwMode="auto">
            <a:xfrm>
              <a:off x="1226" y="2509"/>
              <a:ext cx="17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242712" name="Group 24"/>
          <p:cNvGrpSpPr>
            <a:grpSpLocks/>
          </p:cNvGrpSpPr>
          <p:nvPr/>
        </p:nvGrpSpPr>
        <p:grpSpPr bwMode="auto">
          <a:xfrm>
            <a:off x="1463675" y="3535363"/>
            <a:ext cx="284163" cy="307975"/>
            <a:chOff x="1226" y="2509"/>
            <a:chExt cx="179" cy="194"/>
          </a:xfrm>
        </p:grpSpPr>
        <p:sp>
          <p:nvSpPr>
            <p:cNvPr id="8208" name="Line 25"/>
            <p:cNvSpPr>
              <a:spLocks noChangeShapeType="1"/>
            </p:cNvSpPr>
            <p:nvPr/>
          </p:nvSpPr>
          <p:spPr bwMode="auto">
            <a:xfrm flipV="1">
              <a:off x="1230" y="2520"/>
              <a:ext cx="0" cy="144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8209" name="Text Box 26"/>
            <p:cNvSpPr txBox="1">
              <a:spLocks noChangeArrowheads="1"/>
            </p:cNvSpPr>
            <p:nvPr/>
          </p:nvSpPr>
          <p:spPr bwMode="auto">
            <a:xfrm>
              <a:off x="1226" y="2509"/>
              <a:ext cx="17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27" name="Group 24"/>
          <p:cNvGrpSpPr>
            <a:grpSpLocks/>
          </p:cNvGrpSpPr>
          <p:nvPr/>
        </p:nvGrpSpPr>
        <p:grpSpPr bwMode="auto">
          <a:xfrm>
            <a:off x="1463675" y="3000375"/>
            <a:ext cx="284163" cy="307975"/>
            <a:chOff x="1226" y="2509"/>
            <a:chExt cx="179" cy="194"/>
          </a:xfrm>
        </p:grpSpPr>
        <p:sp>
          <p:nvSpPr>
            <p:cNvPr id="8206" name="Line 25"/>
            <p:cNvSpPr>
              <a:spLocks noChangeShapeType="1"/>
            </p:cNvSpPr>
            <p:nvPr/>
          </p:nvSpPr>
          <p:spPr bwMode="auto">
            <a:xfrm flipV="1">
              <a:off x="1230" y="2520"/>
              <a:ext cx="0" cy="144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8207" name="Text Box 26"/>
            <p:cNvSpPr txBox="1">
              <a:spLocks noChangeArrowheads="1"/>
            </p:cNvSpPr>
            <p:nvPr/>
          </p:nvSpPr>
          <p:spPr bwMode="auto">
            <a:xfrm>
              <a:off x="1226" y="2509"/>
              <a:ext cx="17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696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ChangeArrowheads="1"/>
          </p:cNvSpPr>
          <p:nvPr/>
        </p:nvSpPr>
        <p:spPr bwMode="auto">
          <a:xfrm>
            <a:off x="1130300" y="2549525"/>
            <a:ext cx="3657600" cy="320675"/>
          </a:xfrm>
          <a:prstGeom prst="rect">
            <a:avLst/>
          </a:prstGeom>
          <a:solidFill>
            <a:srgbClr val="CCCCFF"/>
          </a:solidFill>
          <a:ln w="6350" algn="ctr">
            <a:solidFill>
              <a:srgbClr val="CCCCFF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de-AT" altLang="de-DE"/>
          </a:p>
        </p:txBody>
      </p:sp>
      <p:sp>
        <p:nvSpPr>
          <p:cNvPr id="9219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65F7AA7-CC9F-447B-BDAD-656A0A3C5AB5}" type="slidenum">
              <a:rPr lang="de-DE" altLang="de-DE" sz="1400" smtClean="0"/>
              <a:pPr/>
              <a:t>6</a:t>
            </a:fld>
            <a:endParaRPr lang="de-DE" altLang="de-DE" sz="1400" smtClean="0"/>
          </a:p>
        </p:txBody>
      </p:sp>
      <p:sp>
        <p:nvSpPr>
          <p:cNvPr id="9220" name="TextBox 2"/>
          <p:cNvSpPr txBox="1">
            <a:spLocks noChangeArrowheads="1"/>
          </p:cNvSpPr>
          <p:nvPr/>
        </p:nvSpPr>
        <p:spPr bwMode="auto">
          <a:xfrm>
            <a:off x="763588" y="1392238"/>
            <a:ext cx="3973512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3200">
                <a:solidFill>
                  <a:srgbClr val="FF0000"/>
                </a:solidFill>
              </a:rPr>
              <a:t>9. Rekursion</a:t>
            </a:r>
          </a:p>
          <a:p>
            <a:r>
              <a:rPr lang="de-AT" altLang="de-DE" sz="2000">
                <a:solidFill>
                  <a:srgbClr val="FF0000"/>
                </a:solidFill>
              </a:rPr>
              <a:t>	</a:t>
            </a:r>
            <a:r>
              <a:rPr lang="de-AT" altLang="de-DE" sz="2000"/>
              <a:t>9.1	Prinzip</a:t>
            </a:r>
          </a:p>
          <a:p>
            <a:r>
              <a:rPr lang="de-AT" altLang="de-DE" sz="2000"/>
              <a:t>	9.2	Beispiel: GGT</a:t>
            </a:r>
          </a:p>
          <a:p>
            <a:r>
              <a:rPr lang="de-AT" altLang="de-DE" sz="2000"/>
              <a:t>	</a:t>
            </a:r>
            <a:r>
              <a:rPr lang="de-AT" altLang="de-DE" sz="2000">
                <a:solidFill>
                  <a:srgbClr val="FF0000"/>
                </a:solidFill>
              </a:rPr>
              <a:t>9.3	Beispiel: Binäres Suchen</a:t>
            </a:r>
          </a:p>
          <a:p>
            <a:r>
              <a:rPr lang="de-AT" altLang="de-DE" sz="2000"/>
              <a:t>	9.4	Beispiel: Türme von Hanoi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D4991A2-B7C4-4F60-97C9-C0192F758C18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de-DE" altLang="en-US" sz="1400" smtClean="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Beispiel: binäres Suchen rekursiv</a:t>
            </a:r>
          </a:p>
        </p:txBody>
      </p:sp>
      <p:sp>
        <p:nvSpPr>
          <p:cNvPr id="12292" name="Text Box 68"/>
          <p:cNvSpPr txBox="1">
            <a:spLocks noChangeArrowheads="1"/>
          </p:cNvSpPr>
          <p:nvPr/>
        </p:nvSpPr>
        <p:spPr bwMode="auto">
          <a:xfrm>
            <a:off x="974725" y="1425575"/>
            <a:ext cx="3897313" cy="160020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static int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search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(int[] a, int x, int low, int high)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if (low &gt; high) return -1; // empty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int m = (low + high) / 2;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if (x == a[m]) return m;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if (x &lt; a[m]) return 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search(a, x, low, m-1);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/* x &gt; a[m] */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return 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search(a, x, m+1, high);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12293" name="AutoShape 69"/>
          <p:cNvSpPr>
            <a:spLocks/>
          </p:cNvSpPr>
          <p:nvPr/>
        </p:nvSpPr>
        <p:spPr bwMode="auto">
          <a:xfrm>
            <a:off x="4914900" y="1725613"/>
            <a:ext cx="152400" cy="623887"/>
          </a:xfrm>
          <a:prstGeom prst="rightBrace">
            <a:avLst>
              <a:gd name="adj1" fmla="val 41658"/>
              <a:gd name="adj2" fmla="val 50000"/>
            </a:avLst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2294" name="AutoShape 70"/>
          <p:cNvSpPr>
            <a:spLocks/>
          </p:cNvSpPr>
          <p:nvPr/>
        </p:nvSpPr>
        <p:spPr bwMode="auto">
          <a:xfrm>
            <a:off x="4914900" y="2398713"/>
            <a:ext cx="152400" cy="366712"/>
          </a:xfrm>
          <a:prstGeom prst="rightBrace">
            <a:avLst>
              <a:gd name="adj1" fmla="val 24998"/>
              <a:gd name="adj2" fmla="val 50000"/>
            </a:avLst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2295" name="Text Box 71"/>
          <p:cNvSpPr txBox="1">
            <a:spLocks noChangeArrowheads="1"/>
          </p:cNvSpPr>
          <p:nvPr/>
        </p:nvSpPr>
        <p:spPr bwMode="auto">
          <a:xfrm>
            <a:off x="5127625" y="1862138"/>
            <a:ext cx="2030413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nichtrekursive Zweige</a:t>
            </a:r>
          </a:p>
        </p:txBody>
      </p:sp>
      <p:sp>
        <p:nvSpPr>
          <p:cNvPr id="12296" name="Text Box 72"/>
          <p:cNvSpPr txBox="1">
            <a:spLocks noChangeArrowheads="1"/>
          </p:cNvSpPr>
          <p:nvPr/>
        </p:nvSpPr>
        <p:spPr bwMode="auto">
          <a:xfrm>
            <a:off x="5127625" y="2401888"/>
            <a:ext cx="1617663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rekursive Zweige</a:t>
            </a:r>
          </a:p>
        </p:txBody>
      </p:sp>
      <p:grpSp>
        <p:nvGrpSpPr>
          <p:cNvPr id="80" name="Group 62"/>
          <p:cNvGrpSpPr>
            <a:grpSpLocks/>
          </p:cNvGrpSpPr>
          <p:nvPr/>
        </p:nvGrpSpPr>
        <p:grpSpPr bwMode="auto">
          <a:xfrm>
            <a:off x="1196975" y="4425950"/>
            <a:ext cx="2954338" cy="471488"/>
            <a:chOff x="3014" y="1305"/>
            <a:chExt cx="1861" cy="297"/>
          </a:xfrm>
        </p:grpSpPr>
        <p:sp>
          <p:nvSpPr>
            <p:cNvPr id="12328" name="Text Box 33"/>
            <p:cNvSpPr txBox="1">
              <a:spLocks noChangeArrowheads="1"/>
            </p:cNvSpPr>
            <p:nvPr/>
          </p:nvSpPr>
          <p:spPr bwMode="auto">
            <a:xfrm>
              <a:off x="3014" y="1305"/>
              <a:ext cx="1861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2  3  3  5  7  7  8  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 11  15  16  17</a:t>
              </a:r>
            </a:p>
          </p:txBody>
        </p:sp>
        <p:sp>
          <p:nvSpPr>
            <p:cNvPr id="12329" name="Line 40"/>
            <p:cNvSpPr>
              <a:spLocks noChangeShapeType="1"/>
            </p:cNvSpPr>
            <p:nvPr/>
          </p:nvSpPr>
          <p:spPr bwMode="auto">
            <a:xfrm>
              <a:off x="3816" y="1458"/>
              <a:ext cx="0" cy="48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2330" name="Line 41"/>
            <p:cNvSpPr>
              <a:spLocks noChangeShapeType="1"/>
            </p:cNvSpPr>
            <p:nvPr/>
          </p:nvSpPr>
          <p:spPr bwMode="auto">
            <a:xfrm>
              <a:off x="4798" y="1458"/>
              <a:ext cx="0" cy="48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2331" name="Line 42"/>
            <p:cNvSpPr>
              <a:spLocks noChangeShapeType="1"/>
            </p:cNvSpPr>
            <p:nvPr/>
          </p:nvSpPr>
          <p:spPr bwMode="auto">
            <a:xfrm>
              <a:off x="3816" y="1506"/>
              <a:ext cx="982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2332" name="AutoShape 43"/>
            <p:cNvSpPr>
              <a:spLocks noChangeArrowheads="1"/>
            </p:cNvSpPr>
            <p:nvPr/>
          </p:nvSpPr>
          <p:spPr bwMode="auto">
            <a:xfrm>
              <a:off x="4167" y="1554"/>
              <a:ext cx="48" cy="48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6" name="Group 63"/>
          <p:cNvGrpSpPr>
            <a:grpSpLocks/>
          </p:cNvGrpSpPr>
          <p:nvPr/>
        </p:nvGrpSpPr>
        <p:grpSpPr bwMode="auto">
          <a:xfrm>
            <a:off x="1212850" y="5111750"/>
            <a:ext cx="2954338" cy="447675"/>
            <a:chOff x="3024" y="1737"/>
            <a:chExt cx="1861" cy="282"/>
          </a:xfrm>
        </p:grpSpPr>
        <p:sp>
          <p:nvSpPr>
            <p:cNvPr id="12323" name="Text Box 34"/>
            <p:cNvSpPr txBox="1">
              <a:spLocks noChangeArrowheads="1"/>
            </p:cNvSpPr>
            <p:nvPr/>
          </p:nvSpPr>
          <p:spPr bwMode="auto">
            <a:xfrm>
              <a:off x="3024" y="1737"/>
              <a:ext cx="1861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2  3  3  5  7  7  8  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 11  15  16  17</a:t>
              </a:r>
            </a:p>
          </p:txBody>
        </p:sp>
        <p:sp>
          <p:nvSpPr>
            <p:cNvPr id="12324" name="Line 44"/>
            <p:cNvSpPr>
              <a:spLocks noChangeShapeType="1"/>
            </p:cNvSpPr>
            <p:nvPr/>
          </p:nvSpPr>
          <p:spPr bwMode="auto">
            <a:xfrm>
              <a:off x="4080" y="1887"/>
              <a:ext cx="0" cy="48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2325" name="Line 45"/>
            <p:cNvSpPr>
              <a:spLocks noChangeShapeType="1"/>
            </p:cNvSpPr>
            <p:nvPr/>
          </p:nvSpPr>
          <p:spPr bwMode="auto">
            <a:xfrm>
              <a:off x="3840" y="1887"/>
              <a:ext cx="0" cy="48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2326" name="Line 46"/>
            <p:cNvSpPr>
              <a:spLocks noChangeShapeType="1"/>
            </p:cNvSpPr>
            <p:nvPr/>
          </p:nvSpPr>
          <p:spPr bwMode="auto">
            <a:xfrm>
              <a:off x="3840" y="1935"/>
              <a:ext cx="24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2327" name="AutoShape 47"/>
            <p:cNvSpPr>
              <a:spLocks noChangeArrowheads="1"/>
            </p:cNvSpPr>
            <p:nvPr/>
          </p:nvSpPr>
          <p:spPr bwMode="auto">
            <a:xfrm>
              <a:off x="3829" y="1971"/>
              <a:ext cx="48" cy="48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2" name="Group 64"/>
          <p:cNvGrpSpPr>
            <a:grpSpLocks/>
          </p:cNvGrpSpPr>
          <p:nvPr/>
        </p:nvGrpSpPr>
        <p:grpSpPr bwMode="auto">
          <a:xfrm>
            <a:off x="1212850" y="5821363"/>
            <a:ext cx="2954338" cy="433387"/>
            <a:chOff x="3024" y="2184"/>
            <a:chExt cx="1861" cy="273"/>
          </a:xfrm>
        </p:grpSpPr>
        <p:sp>
          <p:nvSpPr>
            <p:cNvPr id="12318" name="Text Box 35"/>
            <p:cNvSpPr txBox="1">
              <a:spLocks noChangeArrowheads="1"/>
            </p:cNvSpPr>
            <p:nvPr/>
          </p:nvSpPr>
          <p:spPr bwMode="auto">
            <a:xfrm>
              <a:off x="3024" y="2184"/>
              <a:ext cx="1861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2  3  3  5  7  7  8  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 11  15  16  17</a:t>
              </a:r>
            </a:p>
          </p:txBody>
        </p:sp>
        <p:sp>
          <p:nvSpPr>
            <p:cNvPr id="12319" name="Line 48"/>
            <p:cNvSpPr>
              <a:spLocks noChangeShapeType="1"/>
            </p:cNvSpPr>
            <p:nvPr/>
          </p:nvSpPr>
          <p:spPr bwMode="auto">
            <a:xfrm>
              <a:off x="4089" y="2325"/>
              <a:ext cx="0" cy="48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2320" name="Line 49"/>
            <p:cNvSpPr>
              <a:spLocks noChangeShapeType="1"/>
            </p:cNvSpPr>
            <p:nvPr/>
          </p:nvSpPr>
          <p:spPr bwMode="auto">
            <a:xfrm>
              <a:off x="3948" y="2325"/>
              <a:ext cx="0" cy="48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2321" name="Line 50"/>
            <p:cNvSpPr>
              <a:spLocks noChangeShapeType="1"/>
            </p:cNvSpPr>
            <p:nvPr/>
          </p:nvSpPr>
          <p:spPr bwMode="auto">
            <a:xfrm>
              <a:off x="3948" y="2373"/>
              <a:ext cx="141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2322" name="AutoShape 51"/>
            <p:cNvSpPr>
              <a:spLocks noChangeArrowheads="1"/>
            </p:cNvSpPr>
            <p:nvPr/>
          </p:nvSpPr>
          <p:spPr bwMode="auto">
            <a:xfrm>
              <a:off x="3993" y="2409"/>
              <a:ext cx="48" cy="48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301" name="Text Box 32"/>
          <p:cNvSpPr txBox="1">
            <a:spLocks noChangeArrowheads="1"/>
          </p:cNvSpPr>
          <p:nvPr/>
        </p:nvSpPr>
        <p:spPr bwMode="auto">
          <a:xfrm>
            <a:off x="1196975" y="3725863"/>
            <a:ext cx="295433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2  3  3  5  7  7  8  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 11  15  16  17</a:t>
            </a:r>
          </a:p>
        </p:txBody>
      </p:sp>
      <p:sp>
        <p:nvSpPr>
          <p:cNvPr id="12302" name="Line 36"/>
          <p:cNvSpPr>
            <a:spLocks noChangeShapeType="1"/>
          </p:cNvSpPr>
          <p:nvPr/>
        </p:nvSpPr>
        <p:spPr bwMode="auto">
          <a:xfrm>
            <a:off x="1278442" y="3968750"/>
            <a:ext cx="0" cy="762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2303" name="Line 37"/>
          <p:cNvSpPr>
            <a:spLocks noChangeShapeType="1"/>
          </p:cNvSpPr>
          <p:nvPr/>
        </p:nvSpPr>
        <p:spPr bwMode="auto">
          <a:xfrm>
            <a:off x="4030509" y="3968750"/>
            <a:ext cx="0" cy="762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2304" name="Line 38"/>
          <p:cNvSpPr>
            <a:spLocks noChangeShapeType="1"/>
          </p:cNvSpPr>
          <p:nvPr/>
        </p:nvSpPr>
        <p:spPr bwMode="auto">
          <a:xfrm>
            <a:off x="1278442" y="4044950"/>
            <a:ext cx="2752067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2305" name="AutoShape 39"/>
          <p:cNvSpPr>
            <a:spLocks noChangeArrowheads="1"/>
          </p:cNvSpPr>
          <p:nvPr/>
        </p:nvSpPr>
        <p:spPr bwMode="auto">
          <a:xfrm>
            <a:off x="2271521" y="4121150"/>
            <a:ext cx="76205" cy="762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06" name="Text Box 66"/>
          <p:cNvSpPr txBox="1">
            <a:spLocks noChangeArrowheads="1"/>
          </p:cNvSpPr>
          <p:nvPr/>
        </p:nvSpPr>
        <p:spPr bwMode="auto">
          <a:xfrm>
            <a:off x="1297377" y="3462338"/>
            <a:ext cx="84966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12307" name="Text Box 67"/>
          <p:cNvSpPr txBox="1">
            <a:spLocks noChangeArrowheads="1"/>
          </p:cNvSpPr>
          <p:nvPr/>
        </p:nvSpPr>
        <p:spPr bwMode="auto">
          <a:xfrm>
            <a:off x="1489698" y="3462338"/>
            <a:ext cx="84966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2308" name="Text Box 68"/>
          <p:cNvSpPr txBox="1">
            <a:spLocks noChangeArrowheads="1"/>
          </p:cNvSpPr>
          <p:nvPr/>
        </p:nvSpPr>
        <p:spPr bwMode="auto">
          <a:xfrm>
            <a:off x="1682020" y="3462338"/>
            <a:ext cx="84966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2309" name="Text Box 69"/>
          <p:cNvSpPr txBox="1">
            <a:spLocks noChangeArrowheads="1"/>
          </p:cNvSpPr>
          <p:nvPr/>
        </p:nvSpPr>
        <p:spPr bwMode="auto">
          <a:xfrm>
            <a:off x="1885917" y="3462338"/>
            <a:ext cx="84966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2310" name="Text Box 70"/>
          <p:cNvSpPr txBox="1">
            <a:spLocks noChangeArrowheads="1"/>
          </p:cNvSpPr>
          <p:nvPr/>
        </p:nvSpPr>
        <p:spPr bwMode="auto">
          <a:xfrm>
            <a:off x="2087764" y="3462338"/>
            <a:ext cx="84966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2311" name="Text Box 71"/>
          <p:cNvSpPr txBox="1">
            <a:spLocks noChangeArrowheads="1"/>
          </p:cNvSpPr>
          <p:nvPr/>
        </p:nvSpPr>
        <p:spPr bwMode="auto">
          <a:xfrm>
            <a:off x="2283944" y="3462338"/>
            <a:ext cx="84966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2312" name="Text Box 72"/>
          <p:cNvSpPr txBox="1">
            <a:spLocks noChangeArrowheads="1"/>
          </p:cNvSpPr>
          <p:nvPr/>
        </p:nvSpPr>
        <p:spPr bwMode="auto">
          <a:xfrm>
            <a:off x="2483982" y="3462338"/>
            <a:ext cx="84966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2313" name="Text Box 73"/>
          <p:cNvSpPr txBox="1">
            <a:spLocks noChangeArrowheads="1"/>
          </p:cNvSpPr>
          <p:nvPr/>
        </p:nvSpPr>
        <p:spPr bwMode="auto">
          <a:xfrm>
            <a:off x="2729840" y="3462338"/>
            <a:ext cx="84966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12314" name="Text Box 74"/>
          <p:cNvSpPr txBox="1">
            <a:spLocks noChangeArrowheads="1"/>
          </p:cNvSpPr>
          <p:nvPr/>
        </p:nvSpPr>
        <p:spPr bwMode="auto">
          <a:xfrm>
            <a:off x="3011510" y="3462338"/>
            <a:ext cx="84966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2315" name="Text Box 75"/>
          <p:cNvSpPr txBox="1">
            <a:spLocks noChangeArrowheads="1"/>
          </p:cNvSpPr>
          <p:nvPr/>
        </p:nvSpPr>
        <p:spPr bwMode="auto">
          <a:xfrm>
            <a:off x="3310183" y="3462338"/>
            <a:ext cx="84966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12316" name="Text Box 76"/>
          <p:cNvSpPr txBox="1">
            <a:spLocks noChangeArrowheads="1"/>
          </p:cNvSpPr>
          <p:nvPr/>
        </p:nvSpPr>
        <p:spPr bwMode="auto">
          <a:xfrm>
            <a:off x="3560947" y="3462338"/>
            <a:ext cx="169930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12317" name="Text Box 77"/>
          <p:cNvSpPr txBox="1">
            <a:spLocks noChangeArrowheads="1"/>
          </p:cNvSpPr>
          <p:nvPr/>
        </p:nvSpPr>
        <p:spPr bwMode="auto">
          <a:xfrm>
            <a:off x="3858087" y="3462338"/>
            <a:ext cx="158516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57510" y="4099110"/>
            <a:ext cx="285903" cy="169277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r>
              <a:rPr lang="de-AT" sz="1100" smtClean="0">
                <a:latin typeface="Arial" panose="020B0604020202020204" pitchFamily="34" charset="0"/>
                <a:cs typeface="Arial" panose="020B0604020202020204" pitchFamily="34" charset="0"/>
              </a:rPr>
              <a:t>low</a:t>
            </a:r>
            <a:endParaRPr lang="de-AT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846400" y="4086619"/>
            <a:ext cx="340405" cy="169277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r>
              <a:rPr lang="de-AT" sz="1100" smtClean="0">
                <a:latin typeface="Arial" panose="020B0604020202020204" pitchFamily="34" charset="0"/>
                <a:cs typeface="Arial" panose="020B0604020202020204" pitchFamily="34" charset="0"/>
              </a:rPr>
              <a:t>high</a:t>
            </a:r>
            <a:endParaRPr lang="de-AT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214761" y="4193332"/>
            <a:ext cx="189723" cy="169277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r>
              <a:rPr lang="de-AT" sz="1100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endParaRPr lang="de-AT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A41434C-1361-4A18-979C-BCF7C01887B5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de-DE" altLang="en-US" sz="1400" smtClean="0"/>
          </a:p>
        </p:txBody>
      </p:sp>
      <p:sp>
        <p:nvSpPr>
          <p:cNvPr id="13315" name="Rectangle 39"/>
          <p:cNvSpPr>
            <a:spLocks noChangeArrowheads="1"/>
          </p:cNvSpPr>
          <p:nvPr/>
        </p:nvSpPr>
        <p:spPr bwMode="auto">
          <a:xfrm>
            <a:off x="6635750" y="1687513"/>
            <a:ext cx="228600" cy="228600"/>
          </a:xfrm>
          <a:prstGeom prst="rect">
            <a:avLst/>
          </a:prstGeom>
          <a:solidFill>
            <a:schemeClr val="hlink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16" name="Text Box 40"/>
          <p:cNvSpPr txBox="1">
            <a:spLocks noChangeArrowheads="1"/>
          </p:cNvSpPr>
          <p:nvPr/>
        </p:nvSpPr>
        <p:spPr bwMode="auto">
          <a:xfrm>
            <a:off x="6635750" y="1687513"/>
            <a:ext cx="2698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3317" name="Rectangle 41"/>
          <p:cNvSpPr>
            <a:spLocks noChangeArrowheads="1"/>
          </p:cNvSpPr>
          <p:nvPr/>
        </p:nvSpPr>
        <p:spPr bwMode="auto">
          <a:xfrm>
            <a:off x="6864350" y="1687513"/>
            <a:ext cx="228600" cy="228600"/>
          </a:xfrm>
          <a:prstGeom prst="rect">
            <a:avLst/>
          </a:prstGeom>
          <a:solidFill>
            <a:schemeClr val="hlink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18" name="Text Box 42"/>
          <p:cNvSpPr txBox="1">
            <a:spLocks noChangeArrowheads="1"/>
          </p:cNvSpPr>
          <p:nvPr/>
        </p:nvSpPr>
        <p:spPr bwMode="auto">
          <a:xfrm>
            <a:off x="6864350" y="1687513"/>
            <a:ext cx="2698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3319" name="Rectangle 43"/>
          <p:cNvSpPr>
            <a:spLocks noChangeArrowheads="1"/>
          </p:cNvSpPr>
          <p:nvPr/>
        </p:nvSpPr>
        <p:spPr bwMode="auto">
          <a:xfrm>
            <a:off x="7092950" y="1687513"/>
            <a:ext cx="228600" cy="228600"/>
          </a:xfrm>
          <a:prstGeom prst="rect">
            <a:avLst/>
          </a:prstGeom>
          <a:solidFill>
            <a:schemeClr val="hlink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20" name="Text Box 44"/>
          <p:cNvSpPr txBox="1">
            <a:spLocks noChangeArrowheads="1"/>
          </p:cNvSpPr>
          <p:nvPr/>
        </p:nvSpPr>
        <p:spPr bwMode="auto">
          <a:xfrm>
            <a:off x="7092950" y="1687513"/>
            <a:ext cx="2698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3321" name="Rectangle 45"/>
          <p:cNvSpPr>
            <a:spLocks noChangeArrowheads="1"/>
          </p:cNvSpPr>
          <p:nvPr/>
        </p:nvSpPr>
        <p:spPr bwMode="auto">
          <a:xfrm>
            <a:off x="7321550" y="1687513"/>
            <a:ext cx="228600" cy="228600"/>
          </a:xfrm>
          <a:prstGeom prst="rect">
            <a:avLst/>
          </a:prstGeom>
          <a:solidFill>
            <a:schemeClr val="hlink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22" name="Text Box 46"/>
          <p:cNvSpPr txBox="1">
            <a:spLocks noChangeArrowheads="1"/>
          </p:cNvSpPr>
          <p:nvPr/>
        </p:nvSpPr>
        <p:spPr bwMode="auto">
          <a:xfrm>
            <a:off x="7321550" y="1687513"/>
            <a:ext cx="2698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13323" name="Rectangle 47"/>
          <p:cNvSpPr>
            <a:spLocks noChangeArrowheads="1"/>
          </p:cNvSpPr>
          <p:nvPr/>
        </p:nvSpPr>
        <p:spPr bwMode="auto">
          <a:xfrm>
            <a:off x="7550150" y="1687513"/>
            <a:ext cx="228600" cy="228600"/>
          </a:xfrm>
          <a:prstGeom prst="rect">
            <a:avLst/>
          </a:prstGeom>
          <a:solidFill>
            <a:schemeClr val="hlink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24" name="Text Box 48"/>
          <p:cNvSpPr txBox="1">
            <a:spLocks noChangeArrowheads="1"/>
          </p:cNvSpPr>
          <p:nvPr/>
        </p:nvSpPr>
        <p:spPr bwMode="auto">
          <a:xfrm>
            <a:off x="7473950" y="1687513"/>
            <a:ext cx="3429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13325" name="Rectangle 49"/>
          <p:cNvSpPr>
            <a:spLocks noChangeArrowheads="1"/>
          </p:cNvSpPr>
          <p:nvPr/>
        </p:nvSpPr>
        <p:spPr bwMode="auto">
          <a:xfrm>
            <a:off x="7778750" y="1687513"/>
            <a:ext cx="228600" cy="228600"/>
          </a:xfrm>
          <a:prstGeom prst="rect">
            <a:avLst/>
          </a:prstGeom>
          <a:solidFill>
            <a:schemeClr val="hlink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26" name="Text Box 50"/>
          <p:cNvSpPr txBox="1">
            <a:spLocks noChangeArrowheads="1"/>
          </p:cNvSpPr>
          <p:nvPr/>
        </p:nvSpPr>
        <p:spPr bwMode="auto">
          <a:xfrm>
            <a:off x="7702550" y="1687513"/>
            <a:ext cx="354013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13327" name="Rectangle 51"/>
          <p:cNvSpPr>
            <a:spLocks noChangeArrowheads="1"/>
          </p:cNvSpPr>
          <p:nvPr/>
        </p:nvSpPr>
        <p:spPr bwMode="auto">
          <a:xfrm>
            <a:off x="8007350" y="1687513"/>
            <a:ext cx="228600" cy="228600"/>
          </a:xfrm>
          <a:prstGeom prst="rect">
            <a:avLst/>
          </a:prstGeom>
          <a:solidFill>
            <a:schemeClr val="hlink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28" name="Text Box 52"/>
          <p:cNvSpPr txBox="1">
            <a:spLocks noChangeArrowheads="1"/>
          </p:cNvSpPr>
          <p:nvPr/>
        </p:nvSpPr>
        <p:spPr bwMode="auto">
          <a:xfrm>
            <a:off x="7931150" y="1687513"/>
            <a:ext cx="354013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</a:p>
        </p:txBody>
      </p:sp>
      <p:sp>
        <p:nvSpPr>
          <p:cNvPr id="13329" name="Rectangle 53"/>
          <p:cNvSpPr>
            <a:spLocks noChangeArrowheads="1"/>
          </p:cNvSpPr>
          <p:nvPr/>
        </p:nvSpPr>
        <p:spPr bwMode="auto">
          <a:xfrm>
            <a:off x="8235950" y="1687513"/>
            <a:ext cx="228600" cy="228600"/>
          </a:xfrm>
          <a:prstGeom prst="rect">
            <a:avLst/>
          </a:prstGeom>
          <a:solidFill>
            <a:schemeClr val="hlink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30" name="Text Box 54"/>
          <p:cNvSpPr txBox="1">
            <a:spLocks noChangeArrowheads="1"/>
          </p:cNvSpPr>
          <p:nvPr/>
        </p:nvSpPr>
        <p:spPr bwMode="auto">
          <a:xfrm>
            <a:off x="8159750" y="1687513"/>
            <a:ext cx="354013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</a:p>
        </p:txBody>
      </p:sp>
      <p:sp>
        <p:nvSpPr>
          <p:cNvPr id="133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Ablauf des rekursiven binären Suchens</a:t>
            </a:r>
          </a:p>
        </p:txBody>
      </p:sp>
      <p:sp>
        <p:nvSpPr>
          <p:cNvPr id="13332" name="Text Box 6"/>
          <p:cNvSpPr txBox="1">
            <a:spLocks noChangeArrowheads="1"/>
          </p:cNvSpPr>
          <p:nvPr/>
        </p:nvSpPr>
        <p:spPr bwMode="auto">
          <a:xfrm>
            <a:off x="762000" y="1419225"/>
            <a:ext cx="3405188" cy="1438275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ts val="1500"/>
              </a:lnSpc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static int </a:t>
            </a:r>
            <a:r>
              <a:rPr lang="de-AT" altLang="en-US" sz="1200" b="1">
                <a:latin typeface="Arial" panose="020B0604020202020204" pitchFamily="34" charset="0"/>
                <a:cs typeface="Arial" panose="020B0604020202020204" pitchFamily="34" charset="0"/>
              </a:rPr>
              <a:t>search</a:t>
            </a: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 (int[] a, int x, int low, int high) {</a:t>
            </a:r>
          </a:p>
          <a:p>
            <a:pPr>
              <a:lnSpc>
                <a:spcPts val="1500"/>
              </a:lnSpc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	if (low &gt; high) return -1;</a:t>
            </a:r>
          </a:p>
          <a:p>
            <a:pPr>
              <a:lnSpc>
                <a:spcPts val="1500"/>
              </a:lnSpc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	int m = (low + high) / 2;</a:t>
            </a:r>
          </a:p>
          <a:p>
            <a:pPr>
              <a:lnSpc>
                <a:spcPts val="1500"/>
              </a:lnSpc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	if (x == a[m]) return m;</a:t>
            </a:r>
          </a:p>
          <a:p>
            <a:pPr>
              <a:lnSpc>
                <a:spcPts val="1500"/>
              </a:lnSpc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	if (x &lt; a[m]) return search(a, x, low, m-1);</a:t>
            </a:r>
          </a:p>
          <a:p>
            <a:pPr>
              <a:lnSpc>
                <a:spcPts val="1500"/>
              </a:lnSpc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	return </a:t>
            </a:r>
            <a:r>
              <a:rPr lang="de-AT" altLang="en-US" sz="12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search(a, x, m+1, high);</a:t>
            </a:r>
          </a:p>
          <a:p>
            <a:pPr>
              <a:lnSpc>
                <a:spcPts val="1500"/>
              </a:lnSpc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13333" name="Line 55"/>
          <p:cNvSpPr>
            <a:spLocks noChangeShapeType="1"/>
          </p:cNvSpPr>
          <p:nvPr/>
        </p:nvSpPr>
        <p:spPr bwMode="auto">
          <a:xfrm flipV="1">
            <a:off x="6754813" y="1916113"/>
            <a:ext cx="0" cy="1524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3334" name="Text Box 56"/>
          <p:cNvSpPr txBox="1">
            <a:spLocks noChangeArrowheads="1"/>
          </p:cNvSpPr>
          <p:nvPr/>
        </p:nvSpPr>
        <p:spPr bwMode="auto">
          <a:xfrm>
            <a:off x="6548438" y="2068513"/>
            <a:ext cx="4127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low</a:t>
            </a:r>
          </a:p>
        </p:txBody>
      </p:sp>
      <p:sp>
        <p:nvSpPr>
          <p:cNvPr id="13335" name="Line 57"/>
          <p:cNvSpPr>
            <a:spLocks noChangeShapeType="1"/>
          </p:cNvSpPr>
          <p:nvPr/>
        </p:nvSpPr>
        <p:spPr bwMode="auto">
          <a:xfrm flipV="1">
            <a:off x="8358188" y="1916113"/>
            <a:ext cx="0" cy="1524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3336" name="Text Box 58"/>
          <p:cNvSpPr txBox="1">
            <a:spLocks noChangeArrowheads="1"/>
          </p:cNvSpPr>
          <p:nvPr/>
        </p:nvSpPr>
        <p:spPr bwMode="auto">
          <a:xfrm>
            <a:off x="8129588" y="2068513"/>
            <a:ext cx="4730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high</a:t>
            </a:r>
          </a:p>
        </p:txBody>
      </p:sp>
      <p:sp>
        <p:nvSpPr>
          <p:cNvPr id="13337" name="Text Box 59"/>
          <p:cNvSpPr txBox="1">
            <a:spLocks noChangeArrowheads="1"/>
          </p:cNvSpPr>
          <p:nvPr/>
        </p:nvSpPr>
        <p:spPr bwMode="auto">
          <a:xfrm>
            <a:off x="6635750" y="1458913"/>
            <a:ext cx="255588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00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13338" name="Text Box 60"/>
          <p:cNvSpPr txBox="1">
            <a:spLocks noChangeArrowheads="1"/>
          </p:cNvSpPr>
          <p:nvPr/>
        </p:nvSpPr>
        <p:spPr bwMode="auto">
          <a:xfrm>
            <a:off x="6864350" y="1458913"/>
            <a:ext cx="255588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00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3339" name="Text Box 61"/>
          <p:cNvSpPr txBox="1">
            <a:spLocks noChangeArrowheads="1"/>
          </p:cNvSpPr>
          <p:nvPr/>
        </p:nvSpPr>
        <p:spPr bwMode="auto">
          <a:xfrm>
            <a:off x="7092950" y="1458913"/>
            <a:ext cx="255588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00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3340" name="Text Box 62"/>
          <p:cNvSpPr txBox="1">
            <a:spLocks noChangeArrowheads="1"/>
          </p:cNvSpPr>
          <p:nvPr/>
        </p:nvSpPr>
        <p:spPr bwMode="auto">
          <a:xfrm>
            <a:off x="7321550" y="1458913"/>
            <a:ext cx="255588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00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3341" name="Text Box 63"/>
          <p:cNvSpPr txBox="1">
            <a:spLocks noChangeArrowheads="1"/>
          </p:cNvSpPr>
          <p:nvPr/>
        </p:nvSpPr>
        <p:spPr bwMode="auto">
          <a:xfrm>
            <a:off x="7518400" y="1458913"/>
            <a:ext cx="255588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00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3342" name="Text Box 64"/>
          <p:cNvSpPr txBox="1">
            <a:spLocks noChangeArrowheads="1"/>
          </p:cNvSpPr>
          <p:nvPr/>
        </p:nvSpPr>
        <p:spPr bwMode="auto">
          <a:xfrm>
            <a:off x="7747000" y="1458913"/>
            <a:ext cx="255588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00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3343" name="Text Box 65"/>
          <p:cNvSpPr txBox="1">
            <a:spLocks noChangeArrowheads="1"/>
          </p:cNvSpPr>
          <p:nvPr/>
        </p:nvSpPr>
        <p:spPr bwMode="auto">
          <a:xfrm>
            <a:off x="7975600" y="1458913"/>
            <a:ext cx="255588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00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3344" name="Text Box 66"/>
          <p:cNvSpPr txBox="1">
            <a:spLocks noChangeArrowheads="1"/>
          </p:cNvSpPr>
          <p:nvPr/>
        </p:nvSpPr>
        <p:spPr bwMode="auto">
          <a:xfrm>
            <a:off x="8204200" y="1458913"/>
            <a:ext cx="255588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00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13345" name="Line 67"/>
          <p:cNvSpPr>
            <a:spLocks noChangeShapeType="1"/>
          </p:cNvSpPr>
          <p:nvPr/>
        </p:nvSpPr>
        <p:spPr bwMode="auto">
          <a:xfrm flipV="1">
            <a:off x="7442200" y="1916113"/>
            <a:ext cx="0" cy="1524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3346" name="Text Box 68"/>
          <p:cNvSpPr txBox="1">
            <a:spLocks noChangeArrowheads="1"/>
          </p:cNvSpPr>
          <p:nvPr/>
        </p:nvSpPr>
        <p:spPr bwMode="auto">
          <a:xfrm>
            <a:off x="7291388" y="2068513"/>
            <a:ext cx="312737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</a:p>
        </p:txBody>
      </p:sp>
      <p:grpSp>
        <p:nvGrpSpPr>
          <p:cNvPr id="241814" name="Group 150"/>
          <p:cNvGrpSpPr>
            <a:grpSpLocks/>
          </p:cNvGrpSpPr>
          <p:nvPr/>
        </p:nvGrpSpPr>
        <p:grpSpPr bwMode="auto">
          <a:xfrm>
            <a:off x="2962275" y="2722563"/>
            <a:ext cx="269875" cy="473075"/>
            <a:chOff x="1866" y="1715"/>
            <a:chExt cx="170" cy="298"/>
          </a:xfrm>
        </p:grpSpPr>
        <p:sp>
          <p:nvSpPr>
            <p:cNvPr id="13424" name="Line 137"/>
            <p:cNvSpPr>
              <a:spLocks noChangeShapeType="1"/>
            </p:cNvSpPr>
            <p:nvPr/>
          </p:nvSpPr>
          <p:spPr bwMode="auto">
            <a:xfrm flipV="1">
              <a:off x="1866" y="1715"/>
              <a:ext cx="0" cy="288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3425" name="Text Box 138"/>
            <p:cNvSpPr txBox="1">
              <a:spLocks noChangeArrowheads="1"/>
            </p:cNvSpPr>
            <p:nvPr/>
          </p:nvSpPr>
          <p:spPr bwMode="auto">
            <a:xfrm>
              <a:off x="1866" y="1839"/>
              <a:ext cx="17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</a:p>
          </p:txBody>
        </p:sp>
      </p:grpSp>
      <p:sp>
        <p:nvSpPr>
          <p:cNvPr id="13348" name="Text Box 139"/>
          <p:cNvSpPr txBox="1">
            <a:spLocks noChangeArrowheads="1"/>
          </p:cNvSpPr>
          <p:nvPr/>
        </p:nvSpPr>
        <p:spPr bwMode="auto">
          <a:xfrm>
            <a:off x="685800" y="1166813"/>
            <a:ext cx="1820863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x = 17, low = 0, high = 7</a:t>
            </a:r>
          </a:p>
        </p:txBody>
      </p:sp>
      <p:grpSp>
        <p:nvGrpSpPr>
          <p:cNvPr id="241815" name="Group 151"/>
          <p:cNvGrpSpPr>
            <a:grpSpLocks/>
          </p:cNvGrpSpPr>
          <p:nvPr/>
        </p:nvGrpSpPr>
        <p:grpSpPr bwMode="auto">
          <a:xfrm>
            <a:off x="3124200" y="1066800"/>
            <a:ext cx="269875" cy="320675"/>
            <a:chOff x="1968" y="672"/>
            <a:chExt cx="170" cy="202"/>
          </a:xfrm>
        </p:grpSpPr>
        <p:sp>
          <p:nvSpPr>
            <p:cNvPr id="13422" name="Line 142"/>
            <p:cNvSpPr>
              <a:spLocks noChangeShapeType="1"/>
            </p:cNvSpPr>
            <p:nvPr/>
          </p:nvSpPr>
          <p:spPr bwMode="auto">
            <a:xfrm flipV="1">
              <a:off x="1968" y="672"/>
              <a:ext cx="0" cy="192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3423" name="Text Box 143"/>
            <p:cNvSpPr txBox="1">
              <a:spLocks noChangeArrowheads="1"/>
            </p:cNvSpPr>
            <p:nvPr/>
          </p:nvSpPr>
          <p:spPr bwMode="auto">
            <a:xfrm>
              <a:off x="1968" y="700"/>
              <a:ext cx="17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</a:p>
          </p:txBody>
        </p:sp>
      </p:grpSp>
      <p:sp>
        <p:nvSpPr>
          <p:cNvPr id="13350" name="Text Box 144"/>
          <p:cNvSpPr txBox="1">
            <a:spLocks noChangeArrowheads="1"/>
          </p:cNvSpPr>
          <p:nvPr/>
        </p:nvSpPr>
        <p:spPr bwMode="auto">
          <a:xfrm>
            <a:off x="4225925" y="1804988"/>
            <a:ext cx="663575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m == 3</a:t>
            </a:r>
          </a:p>
        </p:txBody>
      </p:sp>
      <p:sp>
        <p:nvSpPr>
          <p:cNvPr id="114" name="Text Box 40"/>
          <p:cNvSpPr txBox="1">
            <a:spLocks noChangeArrowheads="1"/>
          </p:cNvSpPr>
          <p:nvPr/>
        </p:nvSpPr>
        <p:spPr bwMode="auto">
          <a:xfrm>
            <a:off x="6374294" y="1687513"/>
            <a:ext cx="2698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de-AT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255713" y="2722563"/>
            <a:ext cx="7335837" cy="1963737"/>
            <a:chOff x="1255713" y="2722563"/>
            <a:chExt cx="7335837" cy="1963737"/>
          </a:xfrm>
        </p:grpSpPr>
        <p:sp>
          <p:nvSpPr>
            <p:cNvPr id="13388" name="Text Box 69"/>
            <p:cNvSpPr txBox="1">
              <a:spLocks noChangeArrowheads="1"/>
            </p:cNvSpPr>
            <p:nvPr/>
          </p:nvSpPr>
          <p:spPr bwMode="auto">
            <a:xfrm>
              <a:off x="1523997" y="3248026"/>
              <a:ext cx="3405153" cy="143827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  <a:tab pos="374650" algn="l"/>
                  <a:tab pos="57785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  <a:tab pos="57785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  <a:tab pos="374650" algn="l"/>
                  <a:tab pos="5778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  <a:tab pos="57785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lnSpc>
                  <a:spcPts val="15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static int </a:t>
              </a:r>
              <a:r>
                <a:rPr lang="de-AT" altLang="en-US" sz="1200" b="1">
                  <a:latin typeface="Arial" panose="020B0604020202020204" pitchFamily="34" charset="0"/>
                  <a:cs typeface="Arial" panose="020B0604020202020204" pitchFamily="34" charset="0"/>
                </a:rPr>
                <a:t>search</a:t>
              </a: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 (int[] a, int x, int low, int high) {</a:t>
              </a:r>
            </a:p>
            <a:p>
              <a:pPr>
                <a:lnSpc>
                  <a:spcPts val="15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	if (low &gt; high) return -1;</a:t>
              </a:r>
            </a:p>
            <a:p>
              <a:pPr>
                <a:lnSpc>
                  <a:spcPts val="15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	int m = (low + high) / 2;</a:t>
              </a:r>
            </a:p>
            <a:p>
              <a:pPr>
                <a:lnSpc>
                  <a:spcPts val="15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	if (x == a[m]) return m;</a:t>
              </a:r>
            </a:p>
            <a:p>
              <a:pPr>
                <a:lnSpc>
                  <a:spcPts val="15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	if (x &lt; a[m]) return search(a, x, low, m-1);</a:t>
              </a:r>
            </a:p>
            <a:p>
              <a:pPr>
                <a:lnSpc>
                  <a:spcPts val="15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	return </a:t>
              </a:r>
              <a:r>
                <a:rPr lang="de-AT" altLang="en-US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search(a, x, m+1, high);</a:t>
              </a:r>
            </a:p>
            <a:p>
              <a:pPr>
                <a:lnSpc>
                  <a:spcPts val="15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13389" name="Rectangle 70"/>
            <p:cNvSpPr>
              <a:spLocks noChangeArrowheads="1"/>
            </p:cNvSpPr>
            <p:nvPr/>
          </p:nvSpPr>
          <p:spPr bwMode="auto">
            <a:xfrm>
              <a:off x="6635769" y="3581401"/>
              <a:ext cx="228598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3390" name="Text Box 71"/>
            <p:cNvSpPr txBox="1">
              <a:spLocks noChangeArrowheads="1"/>
            </p:cNvSpPr>
            <p:nvPr/>
          </p:nvSpPr>
          <p:spPr bwMode="auto">
            <a:xfrm>
              <a:off x="6635769" y="3581401"/>
              <a:ext cx="269872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3391" name="Rectangle 72"/>
            <p:cNvSpPr>
              <a:spLocks noChangeArrowheads="1"/>
            </p:cNvSpPr>
            <p:nvPr/>
          </p:nvSpPr>
          <p:spPr bwMode="auto">
            <a:xfrm>
              <a:off x="6864367" y="3581401"/>
              <a:ext cx="228598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3392" name="Text Box 73"/>
            <p:cNvSpPr txBox="1">
              <a:spLocks noChangeArrowheads="1"/>
            </p:cNvSpPr>
            <p:nvPr/>
          </p:nvSpPr>
          <p:spPr bwMode="auto">
            <a:xfrm>
              <a:off x="6864367" y="3581401"/>
              <a:ext cx="269872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13393" name="Rectangle 74"/>
            <p:cNvSpPr>
              <a:spLocks noChangeArrowheads="1"/>
            </p:cNvSpPr>
            <p:nvPr/>
          </p:nvSpPr>
          <p:spPr bwMode="auto">
            <a:xfrm>
              <a:off x="7092965" y="3581401"/>
              <a:ext cx="228598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3394" name="Text Box 75"/>
            <p:cNvSpPr txBox="1">
              <a:spLocks noChangeArrowheads="1"/>
            </p:cNvSpPr>
            <p:nvPr/>
          </p:nvSpPr>
          <p:spPr bwMode="auto">
            <a:xfrm>
              <a:off x="7092965" y="3581401"/>
              <a:ext cx="269872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13395" name="Rectangle 76"/>
            <p:cNvSpPr>
              <a:spLocks noChangeArrowheads="1"/>
            </p:cNvSpPr>
            <p:nvPr/>
          </p:nvSpPr>
          <p:spPr bwMode="auto">
            <a:xfrm>
              <a:off x="7321563" y="3581401"/>
              <a:ext cx="228598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3396" name="Text Box 77"/>
            <p:cNvSpPr txBox="1">
              <a:spLocks noChangeArrowheads="1"/>
            </p:cNvSpPr>
            <p:nvPr/>
          </p:nvSpPr>
          <p:spPr bwMode="auto">
            <a:xfrm>
              <a:off x="7321563" y="3581401"/>
              <a:ext cx="269872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13397" name="Rectangle 78"/>
            <p:cNvSpPr>
              <a:spLocks noChangeArrowheads="1"/>
            </p:cNvSpPr>
            <p:nvPr/>
          </p:nvSpPr>
          <p:spPr bwMode="auto">
            <a:xfrm>
              <a:off x="7550160" y="3581401"/>
              <a:ext cx="228598" cy="228600"/>
            </a:xfrm>
            <a:prstGeom prst="rect">
              <a:avLst/>
            </a:prstGeom>
            <a:solidFill>
              <a:schemeClr val="hlink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3398" name="Text Box 79"/>
            <p:cNvSpPr txBox="1">
              <a:spLocks noChangeArrowheads="1"/>
            </p:cNvSpPr>
            <p:nvPr/>
          </p:nvSpPr>
          <p:spPr bwMode="auto">
            <a:xfrm>
              <a:off x="7473961" y="3581401"/>
              <a:ext cx="342897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11</a:t>
              </a:r>
            </a:p>
          </p:txBody>
        </p:sp>
        <p:sp>
          <p:nvSpPr>
            <p:cNvPr id="13399" name="Rectangle 80"/>
            <p:cNvSpPr>
              <a:spLocks noChangeArrowheads="1"/>
            </p:cNvSpPr>
            <p:nvPr/>
          </p:nvSpPr>
          <p:spPr bwMode="auto">
            <a:xfrm>
              <a:off x="7778758" y="3581401"/>
              <a:ext cx="228598" cy="228600"/>
            </a:xfrm>
            <a:prstGeom prst="rect">
              <a:avLst/>
            </a:prstGeom>
            <a:solidFill>
              <a:schemeClr val="hlink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3400" name="Text Box 81"/>
            <p:cNvSpPr txBox="1">
              <a:spLocks noChangeArrowheads="1"/>
            </p:cNvSpPr>
            <p:nvPr/>
          </p:nvSpPr>
          <p:spPr bwMode="auto">
            <a:xfrm>
              <a:off x="7702559" y="3581401"/>
              <a:ext cx="354008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13</a:t>
              </a:r>
            </a:p>
          </p:txBody>
        </p:sp>
        <p:sp>
          <p:nvSpPr>
            <p:cNvPr id="13401" name="Rectangle 82"/>
            <p:cNvSpPr>
              <a:spLocks noChangeArrowheads="1"/>
            </p:cNvSpPr>
            <p:nvPr/>
          </p:nvSpPr>
          <p:spPr bwMode="auto">
            <a:xfrm>
              <a:off x="8007356" y="3581401"/>
              <a:ext cx="228598" cy="228600"/>
            </a:xfrm>
            <a:prstGeom prst="rect">
              <a:avLst/>
            </a:prstGeom>
            <a:solidFill>
              <a:schemeClr val="hlink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3402" name="Text Box 83"/>
            <p:cNvSpPr txBox="1">
              <a:spLocks noChangeArrowheads="1"/>
            </p:cNvSpPr>
            <p:nvPr/>
          </p:nvSpPr>
          <p:spPr bwMode="auto">
            <a:xfrm>
              <a:off x="7931157" y="3581401"/>
              <a:ext cx="354008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17</a:t>
              </a:r>
            </a:p>
          </p:txBody>
        </p:sp>
        <p:sp>
          <p:nvSpPr>
            <p:cNvPr id="13403" name="Rectangle 84"/>
            <p:cNvSpPr>
              <a:spLocks noChangeArrowheads="1"/>
            </p:cNvSpPr>
            <p:nvPr/>
          </p:nvSpPr>
          <p:spPr bwMode="auto">
            <a:xfrm>
              <a:off x="8235954" y="3581401"/>
              <a:ext cx="228598" cy="228600"/>
            </a:xfrm>
            <a:prstGeom prst="rect">
              <a:avLst/>
            </a:prstGeom>
            <a:solidFill>
              <a:schemeClr val="hlink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3404" name="Text Box 85"/>
            <p:cNvSpPr txBox="1">
              <a:spLocks noChangeArrowheads="1"/>
            </p:cNvSpPr>
            <p:nvPr/>
          </p:nvSpPr>
          <p:spPr bwMode="auto">
            <a:xfrm>
              <a:off x="8159754" y="3581401"/>
              <a:ext cx="354008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19</a:t>
              </a:r>
            </a:p>
          </p:txBody>
        </p:sp>
        <p:sp>
          <p:nvSpPr>
            <p:cNvPr id="13405" name="Line 86"/>
            <p:cNvSpPr>
              <a:spLocks noChangeShapeType="1"/>
            </p:cNvSpPr>
            <p:nvPr/>
          </p:nvSpPr>
          <p:spPr bwMode="auto">
            <a:xfrm flipV="1">
              <a:off x="7658109" y="3810000"/>
              <a:ext cx="0" cy="1524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3406" name="Text Box 87"/>
            <p:cNvSpPr txBox="1">
              <a:spLocks noChangeArrowheads="1"/>
            </p:cNvSpPr>
            <p:nvPr/>
          </p:nvSpPr>
          <p:spPr bwMode="auto">
            <a:xfrm>
              <a:off x="7416812" y="3962400"/>
              <a:ext cx="412746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low</a:t>
              </a:r>
            </a:p>
          </p:txBody>
        </p:sp>
        <p:sp>
          <p:nvSpPr>
            <p:cNvPr id="13407" name="Line 88"/>
            <p:cNvSpPr>
              <a:spLocks noChangeShapeType="1"/>
            </p:cNvSpPr>
            <p:nvPr/>
          </p:nvSpPr>
          <p:spPr bwMode="auto">
            <a:xfrm flipV="1">
              <a:off x="8353427" y="3810000"/>
              <a:ext cx="0" cy="1524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3408" name="Text Box 89"/>
            <p:cNvSpPr txBox="1">
              <a:spLocks noChangeArrowheads="1"/>
            </p:cNvSpPr>
            <p:nvPr/>
          </p:nvSpPr>
          <p:spPr bwMode="auto">
            <a:xfrm>
              <a:off x="8118480" y="3962400"/>
              <a:ext cx="473070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high</a:t>
              </a:r>
            </a:p>
          </p:txBody>
        </p:sp>
        <p:sp>
          <p:nvSpPr>
            <p:cNvPr id="13409" name="Text Box 90"/>
            <p:cNvSpPr txBox="1">
              <a:spLocks noChangeArrowheads="1"/>
            </p:cNvSpPr>
            <p:nvPr/>
          </p:nvSpPr>
          <p:spPr bwMode="auto">
            <a:xfrm>
              <a:off x="6635769" y="3352801"/>
              <a:ext cx="255584" cy="2460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13410" name="Text Box 91"/>
            <p:cNvSpPr txBox="1">
              <a:spLocks noChangeArrowheads="1"/>
            </p:cNvSpPr>
            <p:nvPr/>
          </p:nvSpPr>
          <p:spPr bwMode="auto">
            <a:xfrm>
              <a:off x="6864367" y="3352801"/>
              <a:ext cx="255584" cy="2460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3411" name="Text Box 92"/>
            <p:cNvSpPr txBox="1">
              <a:spLocks noChangeArrowheads="1"/>
            </p:cNvSpPr>
            <p:nvPr/>
          </p:nvSpPr>
          <p:spPr bwMode="auto">
            <a:xfrm>
              <a:off x="7092965" y="3352801"/>
              <a:ext cx="255584" cy="2460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3412" name="Text Box 93"/>
            <p:cNvSpPr txBox="1">
              <a:spLocks noChangeArrowheads="1"/>
            </p:cNvSpPr>
            <p:nvPr/>
          </p:nvSpPr>
          <p:spPr bwMode="auto">
            <a:xfrm>
              <a:off x="7321563" y="3352801"/>
              <a:ext cx="255584" cy="2460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13413" name="Text Box 94"/>
            <p:cNvSpPr txBox="1">
              <a:spLocks noChangeArrowheads="1"/>
            </p:cNvSpPr>
            <p:nvPr/>
          </p:nvSpPr>
          <p:spPr bwMode="auto">
            <a:xfrm>
              <a:off x="7518411" y="3352801"/>
              <a:ext cx="255584" cy="2460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13414" name="Text Box 95"/>
            <p:cNvSpPr txBox="1">
              <a:spLocks noChangeArrowheads="1"/>
            </p:cNvSpPr>
            <p:nvPr/>
          </p:nvSpPr>
          <p:spPr bwMode="auto">
            <a:xfrm>
              <a:off x="7747008" y="3352801"/>
              <a:ext cx="255584" cy="2460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13415" name="Text Box 96"/>
            <p:cNvSpPr txBox="1">
              <a:spLocks noChangeArrowheads="1"/>
            </p:cNvSpPr>
            <p:nvPr/>
          </p:nvSpPr>
          <p:spPr bwMode="auto">
            <a:xfrm>
              <a:off x="7975606" y="3352801"/>
              <a:ext cx="255584" cy="2460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13416" name="Text Box 97"/>
            <p:cNvSpPr txBox="1">
              <a:spLocks noChangeArrowheads="1"/>
            </p:cNvSpPr>
            <p:nvPr/>
          </p:nvSpPr>
          <p:spPr bwMode="auto">
            <a:xfrm>
              <a:off x="8204204" y="3352801"/>
              <a:ext cx="255584" cy="2460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13417" name="Line 98"/>
            <p:cNvSpPr>
              <a:spLocks noChangeShapeType="1"/>
            </p:cNvSpPr>
            <p:nvPr/>
          </p:nvSpPr>
          <p:spPr bwMode="auto">
            <a:xfrm flipV="1">
              <a:off x="7853370" y="3810000"/>
              <a:ext cx="0" cy="1524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3418" name="Text Box 99"/>
            <p:cNvSpPr txBox="1">
              <a:spLocks noChangeArrowheads="1"/>
            </p:cNvSpPr>
            <p:nvPr/>
          </p:nvSpPr>
          <p:spPr bwMode="auto">
            <a:xfrm>
              <a:off x="7702559" y="3962400"/>
              <a:ext cx="312734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</a:p>
          </p:txBody>
        </p:sp>
        <p:sp>
          <p:nvSpPr>
            <p:cNvPr id="13419" name="Line 135"/>
            <p:cNvSpPr>
              <a:spLocks noChangeShapeType="1"/>
            </p:cNvSpPr>
            <p:nvPr/>
          </p:nvSpPr>
          <p:spPr bwMode="auto">
            <a:xfrm>
              <a:off x="2733660" y="2722563"/>
              <a:ext cx="0" cy="4572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3420" name="Text Box 140"/>
            <p:cNvSpPr txBox="1">
              <a:spLocks noChangeArrowheads="1"/>
            </p:cNvSpPr>
            <p:nvPr/>
          </p:nvSpPr>
          <p:spPr bwMode="auto">
            <a:xfrm>
              <a:off x="1255713" y="2986088"/>
              <a:ext cx="1311262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low = 4, high = 7</a:t>
              </a:r>
            </a:p>
          </p:txBody>
        </p:sp>
        <p:sp>
          <p:nvSpPr>
            <p:cNvPr id="13421" name="Text Box 145"/>
            <p:cNvSpPr txBox="1">
              <a:spLocks noChangeArrowheads="1"/>
            </p:cNvSpPr>
            <p:nvPr/>
          </p:nvSpPr>
          <p:spPr bwMode="auto">
            <a:xfrm>
              <a:off x="4954551" y="3638551"/>
              <a:ext cx="574669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m = 5</a:t>
              </a:r>
            </a:p>
          </p:txBody>
        </p:sp>
        <p:sp>
          <p:nvSpPr>
            <p:cNvPr id="115" name="Text Box 40"/>
            <p:cNvSpPr txBox="1">
              <a:spLocks noChangeArrowheads="1"/>
            </p:cNvSpPr>
            <p:nvPr/>
          </p:nvSpPr>
          <p:spPr bwMode="auto">
            <a:xfrm>
              <a:off x="6367966" y="3557588"/>
              <a:ext cx="269875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 smtClean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de-AT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789113" y="4595813"/>
            <a:ext cx="6853697" cy="1958975"/>
            <a:chOff x="1789113" y="4595813"/>
            <a:chExt cx="6853697" cy="1958975"/>
          </a:xfrm>
        </p:grpSpPr>
        <p:sp>
          <p:nvSpPr>
            <p:cNvPr id="13356" name="Text Box 100"/>
            <p:cNvSpPr txBox="1">
              <a:spLocks noChangeArrowheads="1"/>
            </p:cNvSpPr>
            <p:nvPr/>
          </p:nvSpPr>
          <p:spPr bwMode="auto">
            <a:xfrm>
              <a:off x="2285995" y="5116513"/>
              <a:ext cx="3405151" cy="1438275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  <a:tab pos="374650" algn="l"/>
                  <a:tab pos="57785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  <a:tab pos="57785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  <a:tab pos="374650" algn="l"/>
                  <a:tab pos="5778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  <a:tab pos="57785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lnSpc>
                  <a:spcPts val="15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static int </a:t>
              </a:r>
              <a:r>
                <a:rPr lang="de-AT" altLang="en-US" sz="1200" b="1">
                  <a:latin typeface="Arial" panose="020B0604020202020204" pitchFamily="34" charset="0"/>
                  <a:cs typeface="Arial" panose="020B0604020202020204" pitchFamily="34" charset="0"/>
                </a:rPr>
                <a:t>search</a:t>
              </a: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 (int[] a, int x, int low, int high) {</a:t>
              </a:r>
            </a:p>
            <a:p>
              <a:pPr>
                <a:lnSpc>
                  <a:spcPts val="15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	if (low &gt; high) return -1;</a:t>
              </a:r>
            </a:p>
            <a:p>
              <a:pPr>
                <a:lnSpc>
                  <a:spcPts val="15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	int m = (low + high) / 2;</a:t>
              </a:r>
            </a:p>
            <a:p>
              <a:pPr>
                <a:lnSpc>
                  <a:spcPts val="15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	if (x == a[m]) </a:t>
              </a:r>
              <a:r>
                <a:rPr lang="de-AT" altLang="en-US" sz="12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return m;</a:t>
              </a:r>
            </a:p>
            <a:p>
              <a:pPr>
                <a:lnSpc>
                  <a:spcPts val="15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	if (x &lt; a[m]) return search(a, x, low, m-1);</a:t>
              </a:r>
            </a:p>
            <a:p>
              <a:pPr>
                <a:lnSpc>
                  <a:spcPts val="15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	return search(a, x, m+1, high);</a:t>
              </a:r>
            </a:p>
            <a:p>
              <a:pPr>
                <a:lnSpc>
                  <a:spcPts val="15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13357" name="Rectangle 101"/>
            <p:cNvSpPr>
              <a:spLocks noChangeArrowheads="1"/>
            </p:cNvSpPr>
            <p:nvPr/>
          </p:nvSpPr>
          <p:spPr bwMode="auto">
            <a:xfrm>
              <a:off x="6644169" y="5334000"/>
              <a:ext cx="228598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3358" name="Text Box 102"/>
            <p:cNvSpPr txBox="1">
              <a:spLocks noChangeArrowheads="1"/>
            </p:cNvSpPr>
            <p:nvPr/>
          </p:nvSpPr>
          <p:spPr bwMode="auto">
            <a:xfrm>
              <a:off x="6644169" y="5334000"/>
              <a:ext cx="269872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3359" name="Rectangle 103"/>
            <p:cNvSpPr>
              <a:spLocks noChangeArrowheads="1"/>
            </p:cNvSpPr>
            <p:nvPr/>
          </p:nvSpPr>
          <p:spPr bwMode="auto">
            <a:xfrm>
              <a:off x="6872767" y="5334000"/>
              <a:ext cx="228598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3360" name="Text Box 104"/>
            <p:cNvSpPr txBox="1">
              <a:spLocks noChangeArrowheads="1"/>
            </p:cNvSpPr>
            <p:nvPr/>
          </p:nvSpPr>
          <p:spPr bwMode="auto">
            <a:xfrm>
              <a:off x="6872767" y="5334000"/>
              <a:ext cx="269872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13361" name="Rectangle 105"/>
            <p:cNvSpPr>
              <a:spLocks noChangeArrowheads="1"/>
            </p:cNvSpPr>
            <p:nvPr/>
          </p:nvSpPr>
          <p:spPr bwMode="auto">
            <a:xfrm>
              <a:off x="7101364" y="5334000"/>
              <a:ext cx="228598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3362" name="Text Box 106"/>
            <p:cNvSpPr txBox="1">
              <a:spLocks noChangeArrowheads="1"/>
            </p:cNvSpPr>
            <p:nvPr/>
          </p:nvSpPr>
          <p:spPr bwMode="auto">
            <a:xfrm>
              <a:off x="7101364" y="5334000"/>
              <a:ext cx="269872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13363" name="Rectangle 107"/>
            <p:cNvSpPr>
              <a:spLocks noChangeArrowheads="1"/>
            </p:cNvSpPr>
            <p:nvPr/>
          </p:nvSpPr>
          <p:spPr bwMode="auto">
            <a:xfrm>
              <a:off x="7329962" y="5334000"/>
              <a:ext cx="228598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3364" name="Text Box 108"/>
            <p:cNvSpPr txBox="1">
              <a:spLocks noChangeArrowheads="1"/>
            </p:cNvSpPr>
            <p:nvPr/>
          </p:nvSpPr>
          <p:spPr bwMode="auto">
            <a:xfrm>
              <a:off x="7329962" y="5334000"/>
              <a:ext cx="269872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13365" name="Rectangle 109"/>
            <p:cNvSpPr>
              <a:spLocks noChangeArrowheads="1"/>
            </p:cNvSpPr>
            <p:nvPr/>
          </p:nvSpPr>
          <p:spPr bwMode="auto">
            <a:xfrm>
              <a:off x="7558559" y="5334000"/>
              <a:ext cx="228598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3366" name="Text Box 110"/>
            <p:cNvSpPr txBox="1">
              <a:spLocks noChangeArrowheads="1"/>
            </p:cNvSpPr>
            <p:nvPr/>
          </p:nvSpPr>
          <p:spPr bwMode="auto">
            <a:xfrm>
              <a:off x="7482360" y="5334000"/>
              <a:ext cx="342896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11</a:t>
              </a:r>
            </a:p>
          </p:txBody>
        </p:sp>
        <p:sp>
          <p:nvSpPr>
            <p:cNvPr id="13367" name="Rectangle 111"/>
            <p:cNvSpPr>
              <a:spLocks noChangeArrowheads="1"/>
            </p:cNvSpPr>
            <p:nvPr/>
          </p:nvSpPr>
          <p:spPr bwMode="auto">
            <a:xfrm>
              <a:off x="7787157" y="5334000"/>
              <a:ext cx="228598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3368" name="Text Box 112"/>
            <p:cNvSpPr txBox="1">
              <a:spLocks noChangeArrowheads="1"/>
            </p:cNvSpPr>
            <p:nvPr/>
          </p:nvSpPr>
          <p:spPr bwMode="auto">
            <a:xfrm>
              <a:off x="7710958" y="5334000"/>
              <a:ext cx="354008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13</a:t>
              </a:r>
            </a:p>
          </p:txBody>
        </p:sp>
        <p:sp>
          <p:nvSpPr>
            <p:cNvPr id="13369" name="Rectangle 113"/>
            <p:cNvSpPr>
              <a:spLocks noChangeArrowheads="1"/>
            </p:cNvSpPr>
            <p:nvPr/>
          </p:nvSpPr>
          <p:spPr bwMode="auto">
            <a:xfrm>
              <a:off x="8015755" y="5334000"/>
              <a:ext cx="228598" cy="228600"/>
            </a:xfrm>
            <a:prstGeom prst="rect">
              <a:avLst/>
            </a:prstGeom>
            <a:solidFill>
              <a:schemeClr val="hlink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3370" name="Text Box 114"/>
            <p:cNvSpPr txBox="1">
              <a:spLocks noChangeArrowheads="1"/>
            </p:cNvSpPr>
            <p:nvPr/>
          </p:nvSpPr>
          <p:spPr bwMode="auto">
            <a:xfrm>
              <a:off x="7939555" y="5334000"/>
              <a:ext cx="354008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17</a:t>
              </a:r>
            </a:p>
          </p:txBody>
        </p:sp>
        <p:sp>
          <p:nvSpPr>
            <p:cNvPr id="13371" name="Rectangle 115"/>
            <p:cNvSpPr>
              <a:spLocks noChangeArrowheads="1"/>
            </p:cNvSpPr>
            <p:nvPr/>
          </p:nvSpPr>
          <p:spPr bwMode="auto">
            <a:xfrm>
              <a:off x="8244352" y="5334000"/>
              <a:ext cx="228598" cy="228600"/>
            </a:xfrm>
            <a:prstGeom prst="rect">
              <a:avLst/>
            </a:prstGeom>
            <a:solidFill>
              <a:schemeClr val="hlink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3372" name="Text Box 116"/>
            <p:cNvSpPr txBox="1">
              <a:spLocks noChangeArrowheads="1"/>
            </p:cNvSpPr>
            <p:nvPr/>
          </p:nvSpPr>
          <p:spPr bwMode="auto">
            <a:xfrm>
              <a:off x="8168153" y="5334000"/>
              <a:ext cx="354008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19</a:t>
              </a:r>
            </a:p>
          </p:txBody>
        </p:sp>
        <p:sp>
          <p:nvSpPr>
            <p:cNvPr id="13373" name="Line 117"/>
            <p:cNvSpPr>
              <a:spLocks noChangeShapeType="1"/>
            </p:cNvSpPr>
            <p:nvPr/>
          </p:nvSpPr>
          <p:spPr bwMode="auto">
            <a:xfrm flipV="1">
              <a:off x="8136403" y="5562600"/>
              <a:ext cx="0" cy="1524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3374" name="Text Box 118"/>
            <p:cNvSpPr txBox="1">
              <a:spLocks noChangeArrowheads="1"/>
            </p:cNvSpPr>
            <p:nvPr/>
          </p:nvSpPr>
          <p:spPr bwMode="auto">
            <a:xfrm>
              <a:off x="7831607" y="5715001"/>
              <a:ext cx="412746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low</a:t>
              </a:r>
            </a:p>
            <a:p>
              <a:pPr algn="r"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</a:p>
          </p:txBody>
        </p:sp>
        <p:sp>
          <p:nvSpPr>
            <p:cNvPr id="13375" name="Line 119"/>
            <p:cNvSpPr>
              <a:spLocks noChangeShapeType="1"/>
            </p:cNvSpPr>
            <p:nvPr/>
          </p:nvSpPr>
          <p:spPr bwMode="auto">
            <a:xfrm flipV="1">
              <a:off x="8352301" y="5562600"/>
              <a:ext cx="0" cy="1524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3376" name="Text Box 120"/>
            <p:cNvSpPr txBox="1">
              <a:spLocks noChangeArrowheads="1"/>
            </p:cNvSpPr>
            <p:nvPr/>
          </p:nvSpPr>
          <p:spPr bwMode="auto">
            <a:xfrm>
              <a:off x="8169740" y="5715001"/>
              <a:ext cx="473070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high</a:t>
              </a:r>
            </a:p>
          </p:txBody>
        </p:sp>
        <p:sp>
          <p:nvSpPr>
            <p:cNvPr id="13377" name="Text Box 121"/>
            <p:cNvSpPr txBox="1">
              <a:spLocks noChangeArrowheads="1"/>
            </p:cNvSpPr>
            <p:nvPr/>
          </p:nvSpPr>
          <p:spPr bwMode="auto">
            <a:xfrm>
              <a:off x="6644169" y="5105400"/>
              <a:ext cx="255584" cy="2460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13378" name="Text Box 122"/>
            <p:cNvSpPr txBox="1">
              <a:spLocks noChangeArrowheads="1"/>
            </p:cNvSpPr>
            <p:nvPr/>
          </p:nvSpPr>
          <p:spPr bwMode="auto">
            <a:xfrm>
              <a:off x="6872767" y="5105400"/>
              <a:ext cx="255584" cy="2460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3379" name="Text Box 123"/>
            <p:cNvSpPr txBox="1">
              <a:spLocks noChangeArrowheads="1"/>
            </p:cNvSpPr>
            <p:nvPr/>
          </p:nvSpPr>
          <p:spPr bwMode="auto">
            <a:xfrm>
              <a:off x="7101364" y="5105400"/>
              <a:ext cx="255584" cy="2460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3380" name="Text Box 124"/>
            <p:cNvSpPr txBox="1">
              <a:spLocks noChangeArrowheads="1"/>
            </p:cNvSpPr>
            <p:nvPr/>
          </p:nvSpPr>
          <p:spPr bwMode="auto">
            <a:xfrm>
              <a:off x="7329962" y="5105400"/>
              <a:ext cx="255584" cy="2460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13381" name="Text Box 125"/>
            <p:cNvSpPr txBox="1">
              <a:spLocks noChangeArrowheads="1"/>
            </p:cNvSpPr>
            <p:nvPr/>
          </p:nvSpPr>
          <p:spPr bwMode="auto">
            <a:xfrm>
              <a:off x="7526810" y="5105400"/>
              <a:ext cx="255584" cy="2460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13382" name="Text Box 126"/>
            <p:cNvSpPr txBox="1">
              <a:spLocks noChangeArrowheads="1"/>
            </p:cNvSpPr>
            <p:nvPr/>
          </p:nvSpPr>
          <p:spPr bwMode="auto">
            <a:xfrm>
              <a:off x="7755407" y="5105400"/>
              <a:ext cx="255584" cy="2460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13383" name="Text Box 127"/>
            <p:cNvSpPr txBox="1">
              <a:spLocks noChangeArrowheads="1"/>
            </p:cNvSpPr>
            <p:nvPr/>
          </p:nvSpPr>
          <p:spPr bwMode="auto">
            <a:xfrm>
              <a:off x="7984005" y="5105400"/>
              <a:ext cx="255584" cy="2460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13384" name="Text Box 128"/>
            <p:cNvSpPr txBox="1">
              <a:spLocks noChangeArrowheads="1"/>
            </p:cNvSpPr>
            <p:nvPr/>
          </p:nvSpPr>
          <p:spPr bwMode="auto">
            <a:xfrm>
              <a:off x="8212603" y="5105400"/>
              <a:ext cx="255584" cy="2460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13385" name="Line 131"/>
            <p:cNvSpPr>
              <a:spLocks noChangeShapeType="1"/>
            </p:cNvSpPr>
            <p:nvPr/>
          </p:nvSpPr>
          <p:spPr bwMode="auto">
            <a:xfrm>
              <a:off x="3276584" y="4595813"/>
              <a:ext cx="0" cy="4572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3386" name="Text Box 141"/>
            <p:cNvSpPr txBox="1">
              <a:spLocks noChangeArrowheads="1"/>
            </p:cNvSpPr>
            <p:nvPr/>
          </p:nvSpPr>
          <p:spPr bwMode="auto">
            <a:xfrm>
              <a:off x="1789113" y="4872038"/>
              <a:ext cx="1311261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low = 6, high = 7</a:t>
              </a:r>
            </a:p>
          </p:txBody>
        </p:sp>
        <p:sp>
          <p:nvSpPr>
            <p:cNvPr id="13387" name="Text Box 146"/>
            <p:cNvSpPr txBox="1">
              <a:spLocks noChangeArrowheads="1"/>
            </p:cNvSpPr>
            <p:nvPr/>
          </p:nvSpPr>
          <p:spPr bwMode="auto">
            <a:xfrm>
              <a:off x="5724483" y="5492750"/>
              <a:ext cx="574669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m = 6</a:t>
              </a:r>
            </a:p>
          </p:txBody>
        </p:sp>
        <p:sp>
          <p:nvSpPr>
            <p:cNvPr id="116" name="Text Box 40"/>
            <p:cNvSpPr txBox="1">
              <a:spLocks noChangeArrowheads="1"/>
            </p:cNvSpPr>
            <p:nvPr/>
          </p:nvSpPr>
          <p:spPr bwMode="auto">
            <a:xfrm>
              <a:off x="6367966" y="5310187"/>
              <a:ext cx="269875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 smtClean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de-AT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1813" name="Group 149"/>
          <p:cNvGrpSpPr>
            <a:grpSpLocks/>
          </p:cNvGrpSpPr>
          <p:nvPr/>
        </p:nvGrpSpPr>
        <p:grpSpPr bwMode="auto">
          <a:xfrm>
            <a:off x="3505200" y="4595813"/>
            <a:ext cx="269875" cy="473075"/>
            <a:chOff x="2208" y="2895"/>
            <a:chExt cx="170" cy="298"/>
          </a:xfrm>
        </p:grpSpPr>
        <p:sp>
          <p:nvSpPr>
            <p:cNvPr id="13354" name="Text Box 134"/>
            <p:cNvSpPr txBox="1">
              <a:spLocks noChangeArrowheads="1"/>
            </p:cNvSpPr>
            <p:nvPr/>
          </p:nvSpPr>
          <p:spPr bwMode="auto">
            <a:xfrm>
              <a:off x="2208" y="3019"/>
              <a:ext cx="17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13355" name="Line 133"/>
            <p:cNvSpPr>
              <a:spLocks noChangeShapeType="1"/>
            </p:cNvSpPr>
            <p:nvPr/>
          </p:nvSpPr>
          <p:spPr bwMode="auto">
            <a:xfrm flipV="1">
              <a:off x="2208" y="2895"/>
              <a:ext cx="0" cy="288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ChangeArrowheads="1"/>
          </p:cNvSpPr>
          <p:nvPr/>
        </p:nvSpPr>
        <p:spPr bwMode="auto">
          <a:xfrm>
            <a:off x="1130300" y="2865438"/>
            <a:ext cx="3657600" cy="320675"/>
          </a:xfrm>
          <a:prstGeom prst="rect">
            <a:avLst/>
          </a:prstGeom>
          <a:solidFill>
            <a:srgbClr val="CCCCFF"/>
          </a:solidFill>
          <a:ln w="6350" algn="ctr">
            <a:solidFill>
              <a:srgbClr val="CCCCFF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de-AT" altLang="de-DE"/>
          </a:p>
        </p:txBody>
      </p:sp>
      <p:sp>
        <p:nvSpPr>
          <p:cNvPr id="14339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82EA239-69A9-4A6F-AC15-F726A229E779}" type="slidenum">
              <a:rPr lang="de-DE" altLang="de-DE" sz="1400" smtClean="0"/>
              <a:pPr/>
              <a:t>9</a:t>
            </a:fld>
            <a:endParaRPr lang="de-DE" altLang="de-DE" sz="1400" smtClean="0"/>
          </a:p>
        </p:txBody>
      </p:sp>
      <p:sp>
        <p:nvSpPr>
          <p:cNvPr id="14340" name="TextBox 2"/>
          <p:cNvSpPr txBox="1">
            <a:spLocks noChangeArrowheads="1"/>
          </p:cNvSpPr>
          <p:nvPr/>
        </p:nvSpPr>
        <p:spPr bwMode="auto">
          <a:xfrm>
            <a:off x="763588" y="1392238"/>
            <a:ext cx="3973512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3200">
                <a:solidFill>
                  <a:srgbClr val="FF0000"/>
                </a:solidFill>
              </a:rPr>
              <a:t>9. Rekursion</a:t>
            </a:r>
          </a:p>
          <a:p>
            <a:r>
              <a:rPr lang="de-AT" altLang="de-DE" sz="2000">
                <a:solidFill>
                  <a:srgbClr val="FF0000"/>
                </a:solidFill>
              </a:rPr>
              <a:t>	</a:t>
            </a:r>
            <a:r>
              <a:rPr lang="de-AT" altLang="de-DE" sz="2000"/>
              <a:t>9.1	Prinzip</a:t>
            </a:r>
          </a:p>
          <a:p>
            <a:r>
              <a:rPr lang="de-AT" altLang="de-DE" sz="2000"/>
              <a:t>	9.2	Beispiel: GGT</a:t>
            </a:r>
          </a:p>
          <a:p>
            <a:r>
              <a:rPr lang="de-AT" altLang="de-DE" sz="2000"/>
              <a:t>	9.3	Beispiel: Binäres Suchen</a:t>
            </a:r>
          </a:p>
          <a:p>
            <a:r>
              <a:rPr lang="de-AT" altLang="de-DE" sz="2000">
                <a:solidFill>
                  <a:srgbClr val="FF0000"/>
                </a:solidFill>
              </a:rPr>
              <a:t>	9.4	Beispiel: Türme von Hanoi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951FC91-B366-4507-A820-DB907631C101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de-DE" altLang="en-US" sz="1400" smtClean="0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Beispiel: Türme von Hanoi</a:t>
            </a:r>
          </a:p>
        </p:txBody>
      </p:sp>
      <p:sp>
        <p:nvSpPr>
          <p:cNvPr id="15364" name="TextBox 1"/>
          <p:cNvSpPr txBox="1">
            <a:spLocks noChangeArrowheads="1"/>
          </p:cNvSpPr>
          <p:nvPr/>
        </p:nvSpPr>
        <p:spPr bwMode="auto">
          <a:xfrm>
            <a:off x="685800" y="1373188"/>
            <a:ext cx="8683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600"/>
              <a:t>gegeben</a:t>
            </a:r>
          </a:p>
        </p:txBody>
      </p:sp>
      <p:sp>
        <p:nvSpPr>
          <p:cNvPr id="15365" name="Rectangle 2"/>
          <p:cNvSpPr>
            <a:spLocks noChangeArrowheads="1"/>
          </p:cNvSpPr>
          <p:nvPr/>
        </p:nvSpPr>
        <p:spPr bwMode="auto">
          <a:xfrm>
            <a:off x="790575" y="2605088"/>
            <a:ext cx="3757613" cy="96837"/>
          </a:xfrm>
          <a:prstGeom prst="rect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15366" name="Rectangle 3"/>
          <p:cNvSpPr>
            <a:spLocks noChangeArrowheads="1"/>
          </p:cNvSpPr>
          <p:nvPr/>
        </p:nvSpPr>
        <p:spPr bwMode="auto">
          <a:xfrm>
            <a:off x="1377950" y="1778000"/>
            <a:ext cx="46038" cy="827088"/>
          </a:xfrm>
          <a:prstGeom prst="rect">
            <a:avLst/>
          </a:prstGeom>
          <a:solidFill>
            <a:schemeClr val="tx1"/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5" name="Rectangle 4"/>
          <p:cNvSpPr/>
          <p:nvPr/>
        </p:nvSpPr>
        <p:spPr bwMode="auto">
          <a:xfrm>
            <a:off x="949325" y="2473325"/>
            <a:ext cx="900113" cy="131763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de-AT"/>
          </a:p>
        </p:txBody>
      </p:sp>
      <p:sp>
        <p:nvSpPr>
          <p:cNvPr id="106" name="Rectangle 105"/>
          <p:cNvSpPr/>
          <p:nvPr/>
        </p:nvSpPr>
        <p:spPr bwMode="auto">
          <a:xfrm>
            <a:off x="1038225" y="2320925"/>
            <a:ext cx="719138" cy="131763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de-AT"/>
          </a:p>
        </p:txBody>
      </p:sp>
      <p:sp>
        <p:nvSpPr>
          <p:cNvPr id="107" name="Rectangle 106"/>
          <p:cNvSpPr/>
          <p:nvPr/>
        </p:nvSpPr>
        <p:spPr bwMode="auto">
          <a:xfrm>
            <a:off x="1135063" y="2168525"/>
            <a:ext cx="539750" cy="131763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de-AT"/>
          </a:p>
        </p:txBody>
      </p:sp>
      <p:sp>
        <p:nvSpPr>
          <p:cNvPr id="108" name="Rectangle 107"/>
          <p:cNvSpPr/>
          <p:nvPr/>
        </p:nvSpPr>
        <p:spPr bwMode="auto">
          <a:xfrm>
            <a:off x="1222375" y="2017713"/>
            <a:ext cx="360363" cy="130175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de-AT"/>
          </a:p>
        </p:txBody>
      </p:sp>
      <p:sp>
        <p:nvSpPr>
          <p:cNvPr id="109" name="Rectangle 108"/>
          <p:cNvSpPr/>
          <p:nvPr/>
        </p:nvSpPr>
        <p:spPr bwMode="auto">
          <a:xfrm>
            <a:off x="1308100" y="1866900"/>
            <a:ext cx="179388" cy="131763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de-AT"/>
          </a:p>
        </p:txBody>
      </p:sp>
      <p:sp>
        <p:nvSpPr>
          <p:cNvPr id="15372" name="Rectangle 109"/>
          <p:cNvSpPr>
            <a:spLocks noChangeArrowheads="1"/>
          </p:cNvSpPr>
          <p:nvPr/>
        </p:nvSpPr>
        <p:spPr bwMode="auto">
          <a:xfrm>
            <a:off x="2608263" y="1778000"/>
            <a:ext cx="46037" cy="827088"/>
          </a:xfrm>
          <a:prstGeom prst="rect">
            <a:avLst/>
          </a:prstGeom>
          <a:solidFill>
            <a:schemeClr val="tx1"/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15373" name="Rectangle 110"/>
          <p:cNvSpPr>
            <a:spLocks noChangeArrowheads="1"/>
          </p:cNvSpPr>
          <p:nvPr/>
        </p:nvSpPr>
        <p:spPr bwMode="auto">
          <a:xfrm>
            <a:off x="3838575" y="1778000"/>
            <a:ext cx="46038" cy="827088"/>
          </a:xfrm>
          <a:prstGeom prst="rect">
            <a:avLst/>
          </a:prstGeom>
          <a:solidFill>
            <a:schemeClr val="tx1"/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685800" y="3306763"/>
            <a:ext cx="8385175" cy="1341437"/>
            <a:chOff x="685800" y="3306021"/>
            <a:chExt cx="8384501" cy="1342665"/>
          </a:xfrm>
        </p:grpSpPr>
        <p:sp>
          <p:nvSpPr>
            <p:cNvPr id="15375" name="TextBox 111"/>
            <p:cNvSpPr txBox="1">
              <a:spLocks noChangeArrowheads="1"/>
            </p:cNvSpPr>
            <p:nvPr/>
          </p:nvSpPr>
          <p:spPr bwMode="auto">
            <a:xfrm>
              <a:off x="685800" y="3306021"/>
              <a:ext cx="81304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gesucht</a:t>
              </a:r>
            </a:p>
          </p:txBody>
        </p:sp>
        <p:sp>
          <p:nvSpPr>
            <p:cNvPr id="15376" name="Rectangle 112"/>
            <p:cNvSpPr>
              <a:spLocks noChangeArrowheads="1"/>
            </p:cNvSpPr>
            <p:nvPr/>
          </p:nvSpPr>
          <p:spPr bwMode="auto">
            <a:xfrm>
              <a:off x="790937" y="4550300"/>
              <a:ext cx="3757914" cy="98386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15377" name="Rectangle 113"/>
            <p:cNvSpPr>
              <a:spLocks noChangeArrowheads="1"/>
            </p:cNvSpPr>
            <p:nvPr/>
          </p:nvSpPr>
          <p:spPr bwMode="auto">
            <a:xfrm>
              <a:off x="1377387" y="3724639"/>
              <a:ext cx="46299" cy="825661"/>
            </a:xfrm>
            <a:prstGeom prst="rect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15378" name="Rectangle 119"/>
            <p:cNvSpPr>
              <a:spLocks noChangeArrowheads="1"/>
            </p:cNvSpPr>
            <p:nvPr/>
          </p:nvSpPr>
          <p:spPr bwMode="auto">
            <a:xfrm>
              <a:off x="2608162" y="3724639"/>
              <a:ext cx="46299" cy="825661"/>
            </a:xfrm>
            <a:prstGeom prst="rect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15379" name="Rectangle 120"/>
            <p:cNvSpPr>
              <a:spLocks noChangeArrowheads="1"/>
            </p:cNvSpPr>
            <p:nvPr/>
          </p:nvSpPr>
          <p:spPr bwMode="auto">
            <a:xfrm>
              <a:off x="3838937" y="3724639"/>
              <a:ext cx="46299" cy="825661"/>
            </a:xfrm>
            <a:prstGeom prst="rect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122" name="Rectangle 121"/>
            <p:cNvSpPr/>
            <p:nvPr/>
          </p:nvSpPr>
          <p:spPr bwMode="auto">
            <a:xfrm>
              <a:off x="2185867" y="4419877"/>
              <a:ext cx="900040" cy="13029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de-AT"/>
            </a:p>
          </p:txBody>
        </p:sp>
        <p:sp>
          <p:nvSpPr>
            <p:cNvPr id="123" name="Rectangle 122"/>
            <p:cNvSpPr/>
            <p:nvPr/>
          </p:nvSpPr>
          <p:spPr bwMode="auto">
            <a:xfrm>
              <a:off x="2274760" y="4267337"/>
              <a:ext cx="720667" cy="13029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de-AT"/>
            </a:p>
          </p:txBody>
        </p:sp>
        <p:sp>
          <p:nvSpPr>
            <p:cNvPr id="124" name="Rectangle 123"/>
            <p:cNvSpPr/>
            <p:nvPr/>
          </p:nvSpPr>
          <p:spPr bwMode="auto">
            <a:xfrm>
              <a:off x="2371589" y="4114798"/>
              <a:ext cx="539707" cy="13188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de-AT"/>
            </a:p>
          </p:txBody>
        </p:sp>
        <p:sp>
          <p:nvSpPr>
            <p:cNvPr id="125" name="Rectangle 124"/>
            <p:cNvSpPr/>
            <p:nvPr/>
          </p:nvSpPr>
          <p:spPr bwMode="auto">
            <a:xfrm>
              <a:off x="2460482" y="3963848"/>
              <a:ext cx="360334" cy="13029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de-AT"/>
            </a:p>
          </p:txBody>
        </p:sp>
        <p:sp>
          <p:nvSpPr>
            <p:cNvPr id="126" name="Rectangle 125"/>
            <p:cNvSpPr/>
            <p:nvPr/>
          </p:nvSpPr>
          <p:spPr bwMode="auto">
            <a:xfrm>
              <a:off x="2544614" y="3812897"/>
              <a:ext cx="180960" cy="13188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de-AT"/>
            </a:p>
          </p:txBody>
        </p:sp>
        <p:sp>
          <p:nvSpPr>
            <p:cNvPr id="15385" name="TextBox 5"/>
            <p:cNvSpPr txBox="1">
              <a:spLocks noChangeArrowheads="1"/>
            </p:cNvSpPr>
            <p:nvPr/>
          </p:nvSpPr>
          <p:spPr bwMode="auto">
            <a:xfrm>
              <a:off x="4780344" y="3644575"/>
              <a:ext cx="374333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Bewege </a:t>
              </a:r>
              <a:r>
                <a:rPr lang="de-AT" altLang="de-DE" sz="1600" i="1"/>
                <a:t>n</a:t>
              </a:r>
              <a:r>
                <a:rPr lang="de-AT" altLang="de-DE" sz="1600"/>
                <a:t> Scheiben von Stab 1 nach Stab 2</a:t>
              </a:r>
            </a:p>
          </p:txBody>
        </p:sp>
        <p:sp>
          <p:nvSpPr>
            <p:cNvPr id="15386" name="TextBox 127"/>
            <p:cNvSpPr txBox="1">
              <a:spLocks noChangeArrowheads="1"/>
            </p:cNvSpPr>
            <p:nvPr/>
          </p:nvSpPr>
          <p:spPr bwMode="auto">
            <a:xfrm>
              <a:off x="4780344" y="3953233"/>
              <a:ext cx="4289957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177800" indent="-1778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de-AT" altLang="de-DE" sz="1600"/>
                <a:t>Nur 1 Scheibe aufs Mal</a:t>
              </a:r>
            </a:p>
            <a:p>
              <a:pPr>
                <a:spcBef>
                  <a:spcPct val="0"/>
                </a:spcBef>
              </a:pPr>
              <a:r>
                <a:rPr lang="de-AT" altLang="de-DE" sz="1600"/>
                <a:t>Es darf nie größere Scheibe auf kleinerer liegen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DB94F0A-3433-403E-B08A-973FBDF60638}" type="slidenum">
              <a:rPr kumimoji="0" lang="de-DE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de-DE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Rekursive Lösung</a:t>
            </a:r>
          </a:p>
        </p:txBody>
      </p:sp>
      <p:sp>
        <p:nvSpPr>
          <p:cNvPr id="16388" name="Rectangle 2"/>
          <p:cNvSpPr>
            <a:spLocks noChangeArrowheads="1"/>
          </p:cNvSpPr>
          <p:nvPr/>
        </p:nvSpPr>
        <p:spPr bwMode="auto">
          <a:xfrm>
            <a:off x="790575" y="2330450"/>
            <a:ext cx="3757613" cy="98425"/>
          </a:xfrm>
          <a:prstGeom prst="rect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altLang="de-DE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6389" name="Rectangle 3"/>
          <p:cNvSpPr>
            <a:spLocks noChangeArrowheads="1"/>
          </p:cNvSpPr>
          <p:nvPr/>
        </p:nvSpPr>
        <p:spPr bwMode="auto">
          <a:xfrm>
            <a:off x="1377950" y="1504950"/>
            <a:ext cx="46038" cy="825500"/>
          </a:xfrm>
          <a:prstGeom prst="rect">
            <a:avLst/>
          </a:prstGeom>
          <a:solidFill>
            <a:schemeClr val="tx1"/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altLang="de-DE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949325" y="2198688"/>
            <a:ext cx="900113" cy="131762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6" name="Rectangle 105"/>
          <p:cNvSpPr/>
          <p:nvPr/>
        </p:nvSpPr>
        <p:spPr bwMode="auto">
          <a:xfrm>
            <a:off x="1038225" y="2047875"/>
            <a:ext cx="719138" cy="130175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7" name="Rectangle 106"/>
          <p:cNvSpPr/>
          <p:nvPr/>
        </p:nvSpPr>
        <p:spPr bwMode="auto">
          <a:xfrm>
            <a:off x="1135063" y="1895475"/>
            <a:ext cx="539750" cy="131763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8" name="Rectangle 107"/>
          <p:cNvSpPr/>
          <p:nvPr/>
        </p:nvSpPr>
        <p:spPr bwMode="auto">
          <a:xfrm>
            <a:off x="1222375" y="1743075"/>
            <a:ext cx="360363" cy="131763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9" name="Rectangle 108"/>
          <p:cNvSpPr/>
          <p:nvPr/>
        </p:nvSpPr>
        <p:spPr bwMode="auto">
          <a:xfrm>
            <a:off x="1308100" y="1593850"/>
            <a:ext cx="179388" cy="130175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6395" name="Rectangle 109"/>
          <p:cNvSpPr>
            <a:spLocks noChangeArrowheads="1"/>
          </p:cNvSpPr>
          <p:nvPr/>
        </p:nvSpPr>
        <p:spPr bwMode="auto">
          <a:xfrm>
            <a:off x="2608263" y="1504950"/>
            <a:ext cx="46037" cy="825500"/>
          </a:xfrm>
          <a:prstGeom prst="rect">
            <a:avLst/>
          </a:prstGeom>
          <a:solidFill>
            <a:schemeClr val="tx1"/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altLang="de-DE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6396" name="Rectangle 110"/>
          <p:cNvSpPr>
            <a:spLocks noChangeArrowheads="1"/>
          </p:cNvSpPr>
          <p:nvPr/>
        </p:nvSpPr>
        <p:spPr bwMode="auto">
          <a:xfrm>
            <a:off x="3838575" y="1504950"/>
            <a:ext cx="46038" cy="825500"/>
          </a:xfrm>
          <a:prstGeom prst="rect">
            <a:avLst/>
          </a:prstGeom>
          <a:solidFill>
            <a:schemeClr val="tx1"/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altLang="de-DE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790575" y="2824163"/>
            <a:ext cx="3757613" cy="923925"/>
            <a:chOff x="790937" y="2824223"/>
            <a:chExt cx="3757914" cy="924047"/>
          </a:xfrm>
        </p:grpSpPr>
        <p:sp>
          <p:nvSpPr>
            <p:cNvPr id="16421" name="Rectangle 137"/>
            <p:cNvSpPr>
              <a:spLocks noChangeArrowheads="1"/>
            </p:cNvSpPr>
            <p:nvPr/>
          </p:nvSpPr>
          <p:spPr bwMode="auto">
            <a:xfrm>
              <a:off x="3838937" y="2824223"/>
              <a:ext cx="46299" cy="825661"/>
            </a:xfrm>
            <a:prstGeom prst="rect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altLang="de-DE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6422" name="Rectangle 129"/>
            <p:cNvSpPr>
              <a:spLocks noChangeArrowheads="1"/>
            </p:cNvSpPr>
            <p:nvPr/>
          </p:nvSpPr>
          <p:spPr bwMode="auto">
            <a:xfrm>
              <a:off x="790937" y="3649884"/>
              <a:ext cx="3757914" cy="98386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altLang="de-DE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6423" name="Rectangle 130"/>
            <p:cNvSpPr>
              <a:spLocks noChangeArrowheads="1"/>
            </p:cNvSpPr>
            <p:nvPr/>
          </p:nvSpPr>
          <p:spPr bwMode="auto">
            <a:xfrm>
              <a:off x="1377387" y="2824223"/>
              <a:ext cx="46299" cy="825661"/>
            </a:xfrm>
            <a:prstGeom prst="rect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altLang="de-DE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" name="Rectangle 131"/>
            <p:cNvSpPr/>
            <p:nvPr/>
          </p:nvSpPr>
          <p:spPr bwMode="auto">
            <a:xfrm>
              <a:off x="949700" y="3518052"/>
              <a:ext cx="900185" cy="13178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3" name="Rectangle 132"/>
            <p:cNvSpPr/>
            <p:nvPr/>
          </p:nvSpPr>
          <p:spPr bwMode="auto">
            <a:xfrm>
              <a:off x="3502604" y="3521227"/>
              <a:ext cx="719196" cy="13178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4" name="Rectangle 133"/>
            <p:cNvSpPr/>
            <p:nvPr/>
          </p:nvSpPr>
          <p:spPr bwMode="auto">
            <a:xfrm>
              <a:off x="3597862" y="3370395"/>
              <a:ext cx="541381" cy="13019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5" name="Rectangle 134"/>
            <p:cNvSpPr/>
            <p:nvPr/>
          </p:nvSpPr>
          <p:spPr bwMode="auto">
            <a:xfrm>
              <a:off x="3686769" y="3217975"/>
              <a:ext cx="360392" cy="13019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6" name="Rectangle 135"/>
            <p:cNvSpPr/>
            <p:nvPr/>
          </p:nvSpPr>
          <p:spPr bwMode="auto">
            <a:xfrm>
              <a:off x="3772501" y="3067142"/>
              <a:ext cx="179402" cy="13178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6429" name="Rectangle 136"/>
            <p:cNvSpPr>
              <a:spLocks noChangeArrowheads="1"/>
            </p:cNvSpPr>
            <p:nvPr/>
          </p:nvSpPr>
          <p:spPr bwMode="auto">
            <a:xfrm>
              <a:off x="2608162" y="2824223"/>
              <a:ext cx="46299" cy="825661"/>
            </a:xfrm>
            <a:prstGeom prst="rect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altLang="de-DE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</p:grp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4949825" y="3009900"/>
            <a:ext cx="35115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de-DE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Bewege letzte Scheibe von von 1 nach 2</a:t>
            </a:r>
          </a:p>
        </p:txBody>
      </p: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790575" y="4102100"/>
            <a:ext cx="3757613" cy="923925"/>
            <a:chOff x="790937" y="4102730"/>
            <a:chExt cx="3757914" cy="924047"/>
          </a:xfrm>
        </p:grpSpPr>
        <p:sp>
          <p:nvSpPr>
            <p:cNvPr id="16412" name="Rectangle 45"/>
            <p:cNvSpPr>
              <a:spLocks noChangeArrowheads="1"/>
            </p:cNvSpPr>
            <p:nvPr/>
          </p:nvSpPr>
          <p:spPr bwMode="auto">
            <a:xfrm>
              <a:off x="2608162" y="4102730"/>
              <a:ext cx="46299" cy="825661"/>
            </a:xfrm>
            <a:prstGeom prst="rect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altLang="de-DE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6413" name="Rectangle 37"/>
            <p:cNvSpPr>
              <a:spLocks noChangeArrowheads="1"/>
            </p:cNvSpPr>
            <p:nvPr/>
          </p:nvSpPr>
          <p:spPr bwMode="auto">
            <a:xfrm>
              <a:off x="3838937" y="4102730"/>
              <a:ext cx="46299" cy="825661"/>
            </a:xfrm>
            <a:prstGeom prst="rect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altLang="de-DE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6414" name="Rectangle 38"/>
            <p:cNvSpPr>
              <a:spLocks noChangeArrowheads="1"/>
            </p:cNvSpPr>
            <p:nvPr/>
          </p:nvSpPr>
          <p:spPr bwMode="auto">
            <a:xfrm>
              <a:off x="790937" y="4928391"/>
              <a:ext cx="3757914" cy="98386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altLang="de-DE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6415" name="Rectangle 39"/>
            <p:cNvSpPr>
              <a:spLocks noChangeArrowheads="1"/>
            </p:cNvSpPr>
            <p:nvPr/>
          </p:nvSpPr>
          <p:spPr bwMode="auto">
            <a:xfrm>
              <a:off x="1377387" y="4102730"/>
              <a:ext cx="46299" cy="825661"/>
            </a:xfrm>
            <a:prstGeom prst="rect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altLang="de-DE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2178523" y="4796560"/>
              <a:ext cx="900185" cy="13177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42" name="Rectangle 41"/>
            <p:cNvSpPr/>
            <p:nvPr/>
          </p:nvSpPr>
          <p:spPr bwMode="auto">
            <a:xfrm>
              <a:off x="3502604" y="4799735"/>
              <a:ext cx="719196" cy="13177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3597862" y="4648902"/>
              <a:ext cx="541381" cy="13019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44" name="Rectangle 43"/>
            <p:cNvSpPr/>
            <p:nvPr/>
          </p:nvSpPr>
          <p:spPr bwMode="auto">
            <a:xfrm>
              <a:off x="3686769" y="4496482"/>
              <a:ext cx="360392" cy="13019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45" name="Rectangle 44"/>
            <p:cNvSpPr/>
            <p:nvPr/>
          </p:nvSpPr>
          <p:spPr bwMode="auto">
            <a:xfrm>
              <a:off x="3772501" y="4345650"/>
              <a:ext cx="179402" cy="13177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</p:grpSp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4949825" y="4289425"/>
            <a:ext cx="30813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de-DE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Bewege </a:t>
            </a:r>
            <a:r>
              <a:rPr kumimoji="0" lang="de-AT" altLang="de-DE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n</a:t>
            </a:r>
            <a:r>
              <a:rPr kumimoji="0" lang="de-AT" altLang="de-DE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-1 Scheiben von 3 nach 2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de-DE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(rekursiv)</a:t>
            </a:r>
          </a:p>
        </p:txBody>
      </p: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790575" y="5453063"/>
            <a:ext cx="3757613" cy="923925"/>
            <a:chOff x="790937" y="5453122"/>
            <a:chExt cx="3757914" cy="924047"/>
          </a:xfrm>
        </p:grpSpPr>
        <p:sp>
          <p:nvSpPr>
            <p:cNvPr id="16403" name="Rectangle 47"/>
            <p:cNvSpPr>
              <a:spLocks noChangeArrowheads="1"/>
            </p:cNvSpPr>
            <p:nvPr/>
          </p:nvSpPr>
          <p:spPr bwMode="auto">
            <a:xfrm>
              <a:off x="2608162" y="5453122"/>
              <a:ext cx="46299" cy="825661"/>
            </a:xfrm>
            <a:prstGeom prst="rect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altLang="de-DE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6404" name="Rectangle 48"/>
            <p:cNvSpPr>
              <a:spLocks noChangeArrowheads="1"/>
            </p:cNvSpPr>
            <p:nvPr/>
          </p:nvSpPr>
          <p:spPr bwMode="auto">
            <a:xfrm>
              <a:off x="3838937" y="5453122"/>
              <a:ext cx="46299" cy="825661"/>
            </a:xfrm>
            <a:prstGeom prst="rect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altLang="de-DE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6405" name="Rectangle 49"/>
            <p:cNvSpPr>
              <a:spLocks noChangeArrowheads="1"/>
            </p:cNvSpPr>
            <p:nvPr/>
          </p:nvSpPr>
          <p:spPr bwMode="auto">
            <a:xfrm>
              <a:off x="790937" y="6278783"/>
              <a:ext cx="3757914" cy="98386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altLang="de-DE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6406" name="Rectangle 50"/>
            <p:cNvSpPr>
              <a:spLocks noChangeArrowheads="1"/>
            </p:cNvSpPr>
            <p:nvPr/>
          </p:nvSpPr>
          <p:spPr bwMode="auto">
            <a:xfrm>
              <a:off x="1377387" y="5453122"/>
              <a:ext cx="46299" cy="825661"/>
            </a:xfrm>
            <a:prstGeom prst="rect">
              <a:avLst/>
            </a:prstGeom>
            <a:solidFill>
              <a:schemeClr val="tx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altLang="de-DE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52" name="Rectangle 51"/>
            <p:cNvSpPr/>
            <p:nvPr/>
          </p:nvSpPr>
          <p:spPr bwMode="auto">
            <a:xfrm>
              <a:off x="2178523" y="6146951"/>
              <a:ext cx="900185" cy="13178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53" name="Rectangle 52"/>
            <p:cNvSpPr/>
            <p:nvPr/>
          </p:nvSpPr>
          <p:spPr bwMode="auto">
            <a:xfrm>
              <a:off x="2264255" y="5996119"/>
              <a:ext cx="719196" cy="13019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2359513" y="5843699"/>
              <a:ext cx="539793" cy="13177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55" name="Rectangle 54"/>
            <p:cNvSpPr/>
            <p:nvPr/>
          </p:nvSpPr>
          <p:spPr bwMode="auto">
            <a:xfrm>
              <a:off x="2448420" y="5691278"/>
              <a:ext cx="360392" cy="13177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56" name="Rectangle 55"/>
            <p:cNvSpPr/>
            <p:nvPr/>
          </p:nvSpPr>
          <p:spPr bwMode="auto">
            <a:xfrm>
              <a:off x="2534152" y="5542034"/>
              <a:ext cx="179402" cy="13019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30901" y="1593528"/>
            <a:ext cx="7500262" cy="735335"/>
            <a:chOff x="530901" y="1593528"/>
            <a:chExt cx="7500262" cy="735335"/>
          </a:xfrm>
        </p:grpSpPr>
        <p:sp>
          <p:nvSpPr>
            <p:cNvPr id="7" name="TextBox 6"/>
            <p:cNvSpPr txBox="1">
              <a:spLocks noChangeArrowheads="1"/>
            </p:cNvSpPr>
            <p:nvPr/>
          </p:nvSpPr>
          <p:spPr bwMode="auto">
            <a:xfrm>
              <a:off x="4949825" y="1743075"/>
              <a:ext cx="3081338" cy="585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Bewege </a:t>
              </a:r>
              <a:r>
                <a:rPr kumimoji="0" lang="de-AT" altLang="de-DE" sz="16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n</a:t>
              </a:r>
              <a:r>
                <a:rPr kumimoji="0" lang="de-AT" altLang="de-DE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-1 Scheiben von 1 nach 3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(rekursiv)</a:t>
              </a:r>
            </a:p>
          </p:txBody>
        </p:sp>
        <p:sp>
          <p:nvSpPr>
            <p:cNvPr id="2" name="Left Brace 1"/>
            <p:cNvSpPr/>
            <p:nvPr/>
          </p:nvSpPr>
          <p:spPr bwMode="auto">
            <a:xfrm>
              <a:off x="866042" y="1593528"/>
              <a:ext cx="45915" cy="584200"/>
            </a:xfrm>
            <a:prstGeom prst="leftBrace">
              <a:avLst>
                <a:gd name="adj1" fmla="val 38409"/>
                <a:gd name="adj2" fmla="val 50000"/>
              </a:avLst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530901" y="1733550"/>
              <a:ext cx="3898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sz="12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n-1</a:t>
              </a:r>
              <a:endParaRPr kumimoji="0" lang="de-AT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10888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4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48481E9-96EB-450F-9F26-AD0FC33340CD}" type="slidenum">
              <a:rPr kumimoji="0" lang="de-DE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de-DE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Implementierung</a:t>
            </a:r>
          </a:p>
        </p:txBody>
      </p:sp>
      <p:sp>
        <p:nvSpPr>
          <p:cNvPr id="17412" name="TextBox 1"/>
          <p:cNvSpPr txBox="1">
            <a:spLocks noChangeArrowheads="1"/>
          </p:cNvSpPr>
          <p:nvPr/>
        </p:nvSpPr>
        <p:spPr bwMode="auto">
          <a:xfrm>
            <a:off x="776288" y="1800225"/>
            <a:ext cx="3429000" cy="2246313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77800" algn="l"/>
                <a:tab pos="358775" algn="l"/>
                <a:tab pos="5365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77800" algn="l"/>
                <a:tab pos="358775" algn="l"/>
                <a:tab pos="5365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77800" algn="l"/>
                <a:tab pos="358775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77800" algn="l"/>
                <a:tab pos="358775" algn="l"/>
                <a:tab pos="5365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8775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7800" algn="l"/>
                <a:tab pos="358775" algn="l"/>
                <a:tab pos="536575" algn="l"/>
              </a:tabLst>
              <a:defRPr/>
            </a:pPr>
            <a:r>
              <a:rPr kumimoji="0" lang="de-AT" altLang="de-D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static void </a:t>
            </a:r>
            <a:r>
              <a:rPr kumimoji="0" lang="de-AT" altLang="de-DE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move</a:t>
            </a:r>
            <a:r>
              <a:rPr kumimoji="0" lang="de-AT" altLang="de-D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(int n, int from, int to) 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7800" algn="l"/>
                <a:tab pos="358775" algn="l"/>
                <a:tab pos="536575" algn="l"/>
              </a:tabLst>
              <a:defRPr/>
            </a:pPr>
            <a:r>
              <a:rPr kumimoji="0" lang="de-AT" altLang="de-D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if (n == 1) 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7800" algn="l"/>
                <a:tab pos="358775" algn="l"/>
                <a:tab pos="536575" algn="l"/>
              </a:tabLst>
              <a:defRPr/>
            </a:pPr>
            <a:r>
              <a:rPr kumimoji="0" lang="de-AT" altLang="de-D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Out.println(from + " =&gt; " + to);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7800" algn="l"/>
                <a:tab pos="358775" algn="l"/>
                <a:tab pos="536575" algn="l"/>
              </a:tabLst>
              <a:defRPr/>
            </a:pPr>
            <a:r>
              <a:rPr kumimoji="0" lang="de-AT" altLang="de-D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} else 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7800" algn="l"/>
                <a:tab pos="358775" algn="l"/>
                <a:tab pos="536575" algn="l"/>
              </a:tabLst>
              <a:defRPr/>
            </a:pPr>
            <a:r>
              <a:rPr kumimoji="0" lang="de-AT" altLang="de-D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int other = 6 - (from + to);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7800" algn="l"/>
                <a:tab pos="358775" algn="l"/>
                <a:tab pos="536575" algn="l"/>
              </a:tabLst>
              <a:defRPr/>
            </a:pPr>
            <a:r>
              <a:rPr kumimoji="0" lang="de-AT" altLang="de-D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kumimoji="0" lang="de-AT" altLang="de-DE" sz="1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move(n - 1, from, other);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7800" algn="l"/>
                <a:tab pos="358775" algn="l"/>
                <a:tab pos="536575" algn="l"/>
              </a:tabLst>
              <a:defRPr/>
            </a:pPr>
            <a:r>
              <a:rPr kumimoji="0" lang="de-AT" altLang="de-D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Out.println(from + " =&gt; " + to);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7800" algn="l"/>
                <a:tab pos="358775" algn="l"/>
                <a:tab pos="536575" algn="l"/>
              </a:tabLst>
              <a:defRPr/>
            </a:pPr>
            <a:r>
              <a:rPr kumimoji="0" lang="de-AT" altLang="de-D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kumimoji="0" lang="de-AT" altLang="de-DE" sz="1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move(n - 1, other, to);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7800" algn="l"/>
                <a:tab pos="358775" algn="l"/>
                <a:tab pos="536575" algn="l"/>
              </a:tabLst>
              <a:defRPr/>
            </a:pPr>
            <a:r>
              <a:rPr kumimoji="0" lang="de-AT" altLang="de-D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}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7800" algn="l"/>
                <a:tab pos="358775" algn="l"/>
                <a:tab pos="536575" algn="l"/>
              </a:tabLst>
              <a:defRPr/>
            </a:pPr>
            <a:r>
              <a:rPr kumimoji="0" lang="de-AT" altLang="de-D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}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717550" y="4427538"/>
            <a:ext cx="1266825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 + 2 + 3  = 6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de-DE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6 - (1 + 2) = 3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6 - (1 + 3) = 2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6 - (2 + 3) = 1</a:t>
            </a:r>
            <a:endParaRPr kumimoji="0" lang="de-AT" altLang="de-DE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8" name="Group 27"/>
          <p:cNvGrpSpPr>
            <a:grpSpLocks/>
          </p:cNvGrpSpPr>
          <p:nvPr/>
        </p:nvGrpSpPr>
        <p:grpSpPr bwMode="auto">
          <a:xfrm>
            <a:off x="6043613" y="2376485"/>
            <a:ext cx="2255837" cy="292841"/>
            <a:chOff x="6043254" y="2376668"/>
            <a:chExt cx="2256790" cy="291950"/>
          </a:xfrm>
        </p:grpSpPr>
        <p:sp>
          <p:nvSpPr>
            <p:cNvPr id="17487" name="TextBox 62"/>
            <p:cNvSpPr txBox="1">
              <a:spLocks noChangeArrowheads="1"/>
            </p:cNvSpPr>
            <p:nvPr/>
          </p:nvSpPr>
          <p:spPr bwMode="auto">
            <a:xfrm>
              <a:off x="6043254" y="2392462"/>
              <a:ext cx="647759" cy="276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2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 </a:t>
              </a:r>
              <a:r>
                <a:rPr kumimoji="0" lang="de-AT" altLang="de-DE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=&gt; </a:t>
              </a:r>
              <a:r>
                <a:rPr kumimoji="0" lang="de-AT" altLang="de-DE" sz="12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</a:t>
              </a:r>
              <a:endParaRPr kumimoji="0" lang="de-AT" altLang="de-DE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17488" name="Straight Connector 76"/>
            <p:cNvCxnSpPr>
              <a:cxnSpLocks noChangeShapeType="1"/>
            </p:cNvCxnSpPr>
            <p:nvPr/>
          </p:nvCxnSpPr>
          <p:spPr bwMode="auto">
            <a:xfrm flipV="1">
              <a:off x="7376927" y="2376668"/>
              <a:ext cx="0" cy="250785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8" name="Straight Connector 77"/>
            <p:cNvCxnSpPr/>
            <p:nvPr/>
          </p:nvCxnSpPr>
          <p:spPr bwMode="auto">
            <a:xfrm>
              <a:off x="7215324" y="2607737"/>
              <a:ext cx="323987" cy="0"/>
            </a:xfrm>
            <a:prstGeom prst="line">
              <a:avLst/>
            </a:prstGeom>
            <a:noFill/>
            <a:ln w="381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9" name="Straight Connector 78"/>
            <p:cNvCxnSpPr/>
            <p:nvPr/>
          </p:nvCxnSpPr>
          <p:spPr bwMode="auto">
            <a:xfrm>
              <a:off x="7269322" y="2534935"/>
              <a:ext cx="215991" cy="0"/>
            </a:xfrm>
            <a:prstGeom prst="line">
              <a:avLst/>
            </a:prstGeom>
            <a:noFill/>
            <a:ln w="381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491" name="Straight Connector 80"/>
            <p:cNvCxnSpPr>
              <a:cxnSpLocks noChangeShapeType="1"/>
            </p:cNvCxnSpPr>
            <p:nvPr/>
          </p:nvCxnSpPr>
          <p:spPr bwMode="auto">
            <a:xfrm flipV="1">
              <a:off x="7837055" y="2376668"/>
              <a:ext cx="0" cy="250785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492" name="Straight Connector 81"/>
            <p:cNvCxnSpPr>
              <a:cxnSpLocks noChangeShapeType="1"/>
            </p:cNvCxnSpPr>
            <p:nvPr/>
          </p:nvCxnSpPr>
          <p:spPr bwMode="auto">
            <a:xfrm flipV="1">
              <a:off x="8300044" y="2376668"/>
              <a:ext cx="0" cy="250785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0" name="Straight Connector 79"/>
            <p:cNvCxnSpPr/>
            <p:nvPr/>
          </p:nvCxnSpPr>
          <p:spPr bwMode="auto">
            <a:xfrm>
              <a:off x="7779124" y="2607737"/>
              <a:ext cx="107996" cy="0"/>
            </a:xfrm>
            <a:prstGeom prst="line">
              <a:avLst/>
            </a:prstGeom>
            <a:noFill/>
            <a:ln w="381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9" name="Group 28"/>
          <p:cNvGrpSpPr>
            <a:grpSpLocks/>
          </p:cNvGrpSpPr>
          <p:nvPr/>
        </p:nvGrpSpPr>
        <p:grpSpPr bwMode="auto">
          <a:xfrm>
            <a:off x="7215188" y="2762250"/>
            <a:ext cx="1192212" cy="250825"/>
            <a:chOff x="7214882" y="2762053"/>
            <a:chExt cx="1193162" cy="250785"/>
          </a:xfrm>
        </p:grpSpPr>
        <p:cxnSp>
          <p:nvCxnSpPr>
            <p:cNvPr id="17481" name="Straight Connector 82"/>
            <p:cNvCxnSpPr>
              <a:cxnSpLocks noChangeShapeType="1"/>
            </p:cNvCxnSpPr>
            <p:nvPr/>
          </p:nvCxnSpPr>
          <p:spPr bwMode="auto">
            <a:xfrm flipV="1">
              <a:off x="7376927" y="2762053"/>
              <a:ext cx="0" cy="250785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4" name="Straight Connector 83"/>
            <p:cNvCxnSpPr/>
            <p:nvPr/>
          </p:nvCxnSpPr>
          <p:spPr bwMode="auto">
            <a:xfrm>
              <a:off x="7214882" y="2993791"/>
              <a:ext cx="324108" cy="0"/>
            </a:xfrm>
            <a:prstGeom prst="line">
              <a:avLst/>
            </a:prstGeom>
            <a:noFill/>
            <a:ln w="381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483" name="Straight Connector 85"/>
            <p:cNvCxnSpPr>
              <a:cxnSpLocks noChangeShapeType="1"/>
            </p:cNvCxnSpPr>
            <p:nvPr/>
          </p:nvCxnSpPr>
          <p:spPr bwMode="auto">
            <a:xfrm flipV="1">
              <a:off x="7837055" y="2762053"/>
              <a:ext cx="0" cy="250785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484" name="Straight Connector 86"/>
            <p:cNvCxnSpPr>
              <a:cxnSpLocks noChangeShapeType="1"/>
            </p:cNvCxnSpPr>
            <p:nvPr/>
          </p:nvCxnSpPr>
          <p:spPr bwMode="auto">
            <a:xfrm flipV="1">
              <a:off x="8300044" y="2762053"/>
              <a:ext cx="0" cy="250785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8" name="Straight Connector 87"/>
            <p:cNvCxnSpPr/>
            <p:nvPr/>
          </p:nvCxnSpPr>
          <p:spPr bwMode="auto">
            <a:xfrm>
              <a:off x="7778893" y="2993791"/>
              <a:ext cx="108036" cy="0"/>
            </a:xfrm>
            <a:prstGeom prst="line">
              <a:avLst/>
            </a:prstGeom>
            <a:noFill/>
            <a:ln w="381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5" name="Straight Connector 84"/>
            <p:cNvCxnSpPr/>
            <p:nvPr/>
          </p:nvCxnSpPr>
          <p:spPr bwMode="auto">
            <a:xfrm>
              <a:off x="8191972" y="2993791"/>
              <a:ext cx="216072" cy="0"/>
            </a:xfrm>
            <a:prstGeom prst="line">
              <a:avLst/>
            </a:prstGeom>
            <a:noFill/>
            <a:ln w="381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0" name="Group 29"/>
          <p:cNvGrpSpPr>
            <a:grpSpLocks/>
          </p:cNvGrpSpPr>
          <p:nvPr/>
        </p:nvGrpSpPr>
        <p:grpSpPr bwMode="auto">
          <a:xfrm>
            <a:off x="6043613" y="3359150"/>
            <a:ext cx="2363787" cy="279326"/>
            <a:chOff x="6043254" y="3359691"/>
            <a:chExt cx="2364790" cy="279251"/>
          </a:xfrm>
        </p:grpSpPr>
        <p:sp>
          <p:nvSpPr>
            <p:cNvPr id="17474" name="TextBox 63"/>
            <p:cNvSpPr txBox="1">
              <a:spLocks noChangeArrowheads="1"/>
            </p:cNvSpPr>
            <p:nvPr/>
          </p:nvSpPr>
          <p:spPr bwMode="auto">
            <a:xfrm>
              <a:off x="6043254" y="3362017"/>
              <a:ext cx="664246" cy="276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2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 </a:t>
              </a:r>
              <a:r>
                <a:rPr kumimoji="0" lang="de-AT" altLang="de-DE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=&gt; </a:t>
              </a:r>
              <a:r>
                <a:rPr kumimoji="0" lang="de-AT" altLang="de-DE" sz="12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</a:t>
              </a:r>
              <a:endParaRPr kumimoji="0" lang="de-AT" altLang="de-DE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17475" name="Straight Connector 88"/>
            <p:cNvCxnSpPr>
              <a:cxnSpLocks noChangeShapeType="1"/>
            </p:cNvCxnSpPr>
            <p:nvPr/>
          </p:nvCxnSpPr>
          <p:spPr bwMode="auto">
            <a:xfrm flipV="1">
              <a:off x="7376927" y="3359691"/>
              <a:ext cx="0" cy="250785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0" name="Straight Connector 89"/>
            <p:cNvCxnSpPr/>
            <p:nvPr/>
          </p:nvCxnSpPr>
          <p:spPr bwMode="auto">
            <a:xfrm>
              <a:off x="7215326" y="3591404"/>
              <a:ext cx="323987" cy="0"/>
            </a:xfrm>
            <a:prstGeom prst="line">
              <a:avLst/>
            </a:prstGeom>
            <a:noFill/>
            <a:ln w="381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477" name="Straight Connector 90"/>
            <p:cNvCxnSpPr>
              <a:cxnSpLocks noChangeShapeType="1"/>
            </p:cNvCxnSpPr>
            <p:nvPr/>
          </p:nvCxnSpPr>
          <p:spPr bwMode="auto">
            <a:xfrm flipV="1">
              <a:off x="7837055" y="3359691"/>
              <a:ext cx="0" cy="250785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478" name="Straight Connector 91"/>
            <p:cNvCxnSpPr>
              <a:cxnSpLocks noChangeShapeType="1"/>
            </p:cNvCxnSpPr>
            <p:nvPr/>
          </p:nvCxnSpPr>
          <p:spPr bwMode="auto">
            <a:xfrm flipV="1">
              <a:off x="8300044" y="3359691"/>
              <a:ext cx="0" cy="250785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3" name="Straight Connector 92"/>
            <p:cNvCxnSpPr/>
            <p:nvPr/>
          </p:nvCxnSpPr>
          <p:spPr bwMode="auto">
            <a:xfrm>
              <a:off x="8239698" y="3537443"/>
              <a:ext cx="107996" cy="0"/>
            </a:xfrm>
            <a:prstGeom prst="line">
              <a:avLst/>
            </a:prstGeom>
            <a:noFill/>
            <a:ln w="381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4" name="Straight Connector 93"/>
            <p:cNvCxnSpPr/>
            <p:nvPr/>
          </p:nvCxnSpPr>
          <p:spPr bwMode="auto">
            <a:xfrm>
              <a:off x="8192052" y="3591404"/>
              <a:ext cx="215992" cy="0"/>
            </a:xfrm>
            <a:prstGeom prst="line">
              <a:avLst/>
            </a:prstGeom>
            <a:noFill/>
            <a:ln w="381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1" name="Group 30"/>
          <p:cNvGrpSpPr>
            <a:grpSpLocks/>
          </p:cNvGrpSpPr>
          <p:nvPr/>
        </p:nvGrpSpPr>
        <p:grpSpPr bwMode="auto">
          <a:xfrm>
            <a:off x="7377113" y="3795713"/>
            <a:ext cx="1030287" cy="250825"/>
            <a:chOff x="7376927" y="3795671"/>
            <a:chExt cx="1031117" cy="250785"/>
          </a:xfrm>
        </p:grpSpPr>
        <p:cxnSp>
          <p:nvCxnSpPr>
            <p:cNvPr id="17468" name="Straight Connector 94"/>
            <p:cNvCxnSpPr>
              <a:cxnSpLocks noChangeShapeType="1"/>
            </p:cNvCxnSpPr>
            <p:nvPr/>
          </p:nvCxnSpPr>
          <p:spPr bwMode="auto">
            <a:xfrm flipV="1">
              <a:off x="7376927" y="3795671"/>
              <a:ext cx="0" cy="250785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469" name="Straight Connector 96"/>
            <p:cNvCxnSpPr>
              <a:cxnSpLocks noChangeShapeType="1"/>
            </p:cNvCxnSpPr>
            <p:nvPr/>
          </p:nvCxnSpPr>
          <p:spPr bwMode="auto">
            <a:xfrm flipV="1">
              <a:off x="7837055" y="3795671"/>
              <a:ext cx="0" cy="250785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470" name="Straight Connector 97"/>
            <p:cNvCxnSpPr>
              <a:cxnSpLocks noChangeShapeType="1"/>
            </p:cNvCxnSpPr>
            <p:nvPr/>
          </p:nvCxnSpPr>
          <p:spPr bwMode="auto">
            <a:xfrm flipV="1">
              <a:off x="8300044" y="3795671"/>
              <a:ext cx="0" cy="250785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9" name="Straight Connector 98"/>
            <p:cNvCxnSpPr/>
            <p:nvPr/>
          </p:nvCxnSpPr>
          <p:spPr bwMode="auto">
            <a:xfrm>
              <a:off x="8239633" y="3973443"/>
              <a:ext cx="108037" cy="0"/>
            </a:xfrm>
            <a:prstGeom prst="line">
              <a:avLst/>
            </a:prstGeom>
            <a:noFill/>
            <a:ln w="381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0" name="Straight Connector 99"/>
            <p:cNvCxnSpPr/>
            <p:nvPr/>
          </p:nvCxnSpPr>
          <p:spPr bwMode="auto">
            <a:xfrm>
              <a:off x="8191970" y="4027409"/>
              <a:ext cx="216074" cy="0"/>
            </a:xfrm>
            <a:prstGeom prst="line">
              <a:avLst/>
            </a:prstGeom>
            <a:noFill/>
            <a:ln w="381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6" name="Straight Connector 95"/>
            <p:cNvCxnSpPr/>
            <p:nvPr/>
          </p:nvCxnSpPr>
          <p:spPr bwMode="auto">
            <a:xfrm>
              <a:off x="7670851" y="4027409"/>
              <a:ext cx="324111" cy="0"/>
            </a:xfrm>
            <a:prstGeom prst="line">
              <a:avLst/>
            </a:prstGeom>
            <a:noFill/>
            <a:ln w="381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3" name="Group 32"/>
          <p:cNvGrpSpPr>
            <a:grpSpLocks/>
          </p:cNvGrpSpPr>
          <p:nvPr/>
        </p:nvGrpSpPr>
        <p:grpSpPr bwMode="auto">
          <a:xfrm>
            <a:off x="6043613" y="4657728"/>
            <a:ext cx="2363787" cy="276999"/>
            <a:chOff x="6043254" y="4657369"/>
            <a:chExt cx="2364790" cy="277775"/>
          </a:xfrm>
        </p:grpSpPr>
        <p:sp>
          <p:nvSpPr>
            <p:cNvPr id="17461" name="TextBox 67"/>
            <p:cNvSpPr txBox="1">
              <a:spLocks noChangeArrowheads="1"/>
            </p:cNvSpPr>
            <p:nvPr/>
          </p:nvSpPr>
          <p:spPr bwMode="auto">
            <a:xfrm>
              <a:off x="6043254" y="4657369"/>
              <a:ext cx="655778" cy="277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2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 </a:t>
              </a:r>
              <a:r>
                <a:rPr kumimoji="0" lang="de-AT" altLang="de-DE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=&gt; </a:t>
              </a:r>
              <a:r>
                <a:rPr kumimoji="0" lang="de-AT" altLang="de-DE" sz="12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</a:t>
              </a:r>
              <a:endParaRPr kumimoji="0" lang="de-AT" altLang="de-DE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17462" name="Straight Connector 100"/>
            <p:cNvCxnSpPr>
              <a:cxnSpLocks noChangeShapeType="1"/>
            </p:cNvCxnSpPr>
            <p:nvPr/>
          </p:nvCxnSpPr>
          <p:spPr bwMode="auto">
            <a:xfrm flipV="1">
              <a:off x="7376927" y="4671489"/>
              <a:ext cx="0" cy="250785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463" name="Straight Connector 101"/>
            <p:cNvCxnSpPr>
              <a:cxnSpLocks noChangeShapeType="1"/>
            </p:cNvCxnSpPr>
            <p:nvPr/>
          </p:nvCxnSpPr>
          <p:spPr bwMode="auto">
            <a:xfrm flipV="1">
              <a:off x="7837055" y="4671489"/>
              <a:ext cx="0" cy="250785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464" name="Straight Connector 102"/>
            <p:cNvCxnSpPr>
              <a:cxnSpLocks noChangeShapeType="1"/>
            </p:cNvCxnSpPr>
            <p:nvPr/>
          </p:nvCxnSpPr>
          <p:spPr bwMode="auto">
            <a:xfrm flipV="1">
              <a:off x="8300044" y="4671489"/>
              <a:ext cx="0" cy="250785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4" name="Straight Connector 103"/>
            <p:cNvCxnSpPr/>
            <p:nvPr/>
          </p:nvCxnSpPr>
          <p:spPr bwMode="auto">
            <a:xfrm>
              <a:off x="7318557" y="4902529"/>
              <a:ext cx="107996" cy="0"/>
            </a:xfrm>
            <a:prstGeom prst="line">
              <a:avLst/>
            </a:prstGeom>
            <a:noFill/>
            <a:ln w="381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5" name="Straight Connector 104"/>
            <p:cNvCxnSpPr/>
            <p:nvPr/>
          </p:nvCxnSpPr>
          <p:spPr bwMode="auto">
            <a:xfrm>
              <a:off x="8192052" y="4902529"/>
              <a:ext cx="215992" cy="0"/>
            </a:xfrm>
            <a:prstGeom prst="line">
              <a:avLst/>
            </a:prstGeom>
            <a:noFill/>
            <a:ln w="381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2" name="Straight Connector 111"/>
            <p:cNvCxnSpPr/>
            <p:nvPr/>
          </p:nvCxnSpPr>
          <p:spPr bwMode="auto">
            <a:xfrm>
              <a:off x="7671131" y="4902529"/>
              <a:ext cx="323987" cy="0"/>
            </a:xfrm>
            <a:prstGeom prst="line">
              <a:avLst/>
            </a:prstGeom>
            <a:noFill/>
            <a:ln w="381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4" name="Group 33"/>
          <p:cNvGrpSpPr>
            <a:grpSpLocks/>
          </p:cNvGrpSpPr>
          <p:nvPr/>
        </p:nvGrpSpPr>
        <p:grpSpPr bwMode="auto">
          <a:xfrm>
            <a:off x="7318375" y="5108575"/>
            <a:ext cx="981075" cy="250825"/>
            <a:chOff x="7319051" y="5108815"/>
            <a:chExt cx="980993" cy="250785"/>
          </a:xfrm>
        </p:grpSpPr>
        <p:cxnSp>
          <p:nvCxnSpPr>
            <p:cNvPr id="17455" name="Straight Connector 112"/>
            <p:cNvCxnSpPr>
              <a:cxnSpLocks noChangeShapeType="1"/>
            </p:cNvCxnSpPr>
            <p:nvPr/>
          </p:nvCxnSpPr>
          <p:spPr bwMode="auto">
            <a:xfrm flipV="1">
              <a:off x="7376927" y="5108815"/>
              <a:ext cx="0" cy="250785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456" name="Straight Connector 113"/>
            <p:cNvCxnSpPr>
              <a:cxnSpLocks noChangeShapeType="1"/>
            </p:cNvCxnSpPr>
            <p:nvPr/>
          </p:nvCxnSpPr>
          <p:spPr bwMode="auto">
            <a:xfrm flipV="1">
              <a:off x="7837055" y="5108815"/>
              <a:ext cx="0" cy="250785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457" name="Straight Connector 114"/>
            <p:cNvCxnSpPr>
              <a:cxnSpLocks noChangeShapeType="1"/>
            </p:cNvCxnSpPr>
            <p:nvPr/>
          </p:nvCxnSpPr>
          <p:spPr bwMode="auto">
            <a:xfrm flipV="1">
              <a:off x="8300044" y="5108815"/>
              <a:ext cx="0" cy="250785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6" name="Straight Connector 115"/>
            <p:cNvCxnSpPr/>
            <p:nvPr/>
          </p:nvCxnSpPr>
          <p:spPr bwMode="auto">
            <a:xfrm>
              <a:off x="7319051" y="5340553"/>
              <a:ext cx="107941" cy="0"/>
            </a:xfrm>
            <a:prstGeom prst="line">
              <a:avLst/>
            </a:prstGeom>
            <a:noFill/>
            <a:ln w="381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7" name="Straight Connector 116"/>
            <p:cNvCxnSpPr/>
            <p:nvPr/>
          </p:nvCxnSpPr>
          <p:spPr bwMode="auto">
            <a:xfrm>
              <a:off x="7725417" y="5286587"/>
              <a:ext cx="215882" cy="0"/>
            </a:xfrm>
            <a:prstGeom prst="line">
              <a:avLst/>
            </a:prstGeom>
            <a:noFill/>
            <a:ln w="381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8" name="Straight Connector 117"/>
            <p:cNvCxnSpPr/>
            <p:nvPr/>
          </p:nvCxnSpPr>
          <p:spPr bwMode="auto">
            <a:xfrm>
              <a:off x="7671447" y="5340553"/>
              <a:ext cx="323823" cy="0"/>
            </a:xfrm>
            <a:prstGeom prst="line">
              <a:avLst/>
            </a:prstGeom>
            <a:noFill/>
            <a:ln w="381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5" name="Group 34"/>
          <p:cNvGrpSpPr>
            <a:grpSpLocks/>
          </p:cNvGrpSpPr>
          <p:nvPr/>
        </p:nvGrpSpPr>
        <p:grpSpPr bwMode="auto">
          <a:xfrm>
            <a:off x="6043613" y="5668963"/>
            <a:ext cx="2255837" cy="277812"/>
            <a:chOff x="6043254" y="5669362"/>
            <a:chExt cx="2256790" cy="277002"/>
          </a:xfrm>
        </p:grpSpPr>
        <p:sp>
          <p:nvSpPr>
            <p:cNvPr id="17448" name="TextBox 68"/>
            <p:cNvSpPr txBox="1">
              <a:spLocks noChangeArrowheads="1"/>
            </p:cNvSpPr>
            <p:nvPr/>
          </p:nvSpPr>
          <p:spPr bwMode="auto">
            <a:xfrm>
              <a:off x="6043254" y="5669362"/>
              <a:ext cx="647759" cy="276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2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 </a:t>
              </a:r>
              <a:r>
                <a:rPr kumimoji="0" lang="de-AT" altLang="de-DE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=&gt; </a:t>
              </a:r>
              <a:r>
                <a:rPr kumimoji="0" lang="de-AT" altLang="de-DE" sz="12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</a:t>
              </a:r>
              <a:endParaRPr kumimoji="0" lang="de-AT" altLang="de-DE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17449" name="Straight Connector 118"/>
            <p:cNvCxnSpPr>
              <a:cxnSpLocks noChangeShapeType="1"/>
            </p:cNvCxnSpPr>
            <p:nvPr/>
          </p:nvCxnSpPr>
          <p:spPr bwMode="auto">
            <a:xfrm flipV="1">
              <a:off x="7376927" y="5695579"/>
              <a:ext cx="0" cy="250785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450" name="Straight Connector 119"/>
            <p:cNvCxnSpPr>
              <a:cxnSpLocks noChangeShapeType="1"/>
            </p:cNvCxnSpPr>
            <p:nvPr/>
          </p:nvCxnSpPr>
          <p:spPr bwMode="auto">
            <a:xfrm flipV="1">
              <a:off x="7837055" y="5695579"/>
              <a:ext cx="0" cy="250785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451" name="Straight Connector 120"/>
            <p:cNvCxnSpPr>
              <a:cxnSpLocks noChangeShapeType="1"/>
            </p:cNvCxnSpPr>
            <p:nvPr/>
          </p:nvCxnSpPr>
          <p:spPr bwMode="auto">
            <a:xfrm flipV="1">
              <a:off x="8300044" y="5695579"/>
              <a:ext cx="0" cy="250785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2" name="Straight Connector 121"/>
            <p:cNvCxnSpPr/>
            <p:nvPr/>
          </p:nvCxnSpPr>
          <p:spPr bwMode="auto">
            <a:xfrm>
              <a:off x="7782300" y="5821318"/>
              <a:ext cx="107996" cy="0"/>
            </a:xfrm>
            <a:prstGeom prst="line">
              <a:avLst/>
            </a:prstGeom>
            <a:noFill/>
            <a:ln w="381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3" name="Straight Connector 122"/>
            <p:cNvCxnSpPr/>
            <p:nvPr/>
          </p:nvCxnSpPr>
          <p:spPr bwMode="auto">
            <a:xfrm>
              <a:off x="7725126" y="5873552"/>
              <a:ext cx="215991" cy="0"/>
            </a:xfrm>
            <a:prstGeom prst="line">
              <a:avLst/>
            </a:prstGeom>
            <a:noFill/>
            <a:ln w="381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4" name="Straight Connector 123"/>
            <p:cNvCxnSpPr/>
            <p:nvPr/>
          </p:nvCxnSpPr>
          <p:spPr bwMode="auto">
            <a:xfrm>
              <a:off x="7671128" y="5927370"/>
              <a:ext cx="323987" cy="0"/>
            </a:xfrm>
            <a:prstGeom prst="line">
              <a:avLst/>
            </a:prstGeom>
            <a:noFill/>
            <a:ln w="381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6" name="Group 25"/>
          <p:cNvGrpSpPr>
            <a:grpSpLocks/>
          </p:cNvGrpSpPr>
          <p:nvPr/>
        </p:nvGrpSpPr>
        <p:grpSpPr bwMode="auto">
          <a:xfrm>
            <a:off x="5462588" y="1898650"/>
            <a:ext cx="1443037" cy="4090988"/>
            <a:chOff x="5462837" y="1898248"/>
            <a:chExt cx="1442524" cy="4090685"/>
          </a:xfrm>
        </p:grpSpPr>
        <p:sp>
          <p:nvSpPr>
            <p:cNvPr id="17435" name="TextBox 56"/>
            <p:cNvSpPr txBox="1">
              <a:spLocks noChangeArrowheads="1"/>
            </p:cNvSpPr>
            <p:nvPr/>
          </p:nvSpPr>
          <p:spPr bwMode="auto">
            <a:xfrm>
              <a:off x="5462837" y="1898248"/>
              <a:ext cx="1124780" cy="2769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move(2, </a:t>
              </a:r>
              <a:r>
                <a:rPr kumimoji="0" lang="de-AT" altLang="de-DE" sz="12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A, C)</a:t>
              </a:r>
              <a:endParaRPr kumimoji="0" lang="de-AT" altLang="de-DE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436" name="TextBox 57"/>
            <p:cNvSpPr txBox="1">
              <a:spLocks noChangeArrowheads="1"/>
            </p:cNvSpPr>
            <p:nvPr/>
          </p:nvSpPr>
          <p:spPr bwMode="auto">
            <a:xfrm>
              <a:off x="5462837" y="4094715"/>
              <a:ext cx="1133241" cy="2769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move(2, </a:t>
              </a:r>
              <a:r>
                <a:rPr kumimoji="0" lang="de-AT" altLang="de-DE" sz="12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C, B)</a:t>
              </a:r>
              <a:endParaRPr kumimoji="0" lang="de-AT" altLang="de-DE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437" name="TextBox 58"/>
            <p:cNvSpPr txBox="1">
              <a:spLocks noChangeArrowheads="1"/>
            </p:cNvSpPr>
            <p:nvPr/>
          </p:nvSpPr>
          <p:spPr bwMode="auto">
            <a:xfrm>
              <a:off x="5462837" y="3800522"/>
              <a:ext cx="647255" cy="2769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2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 </a:t>
              </a:r>
              <a:r>
                <a:rPr kumimoji="0" lang="de-AT" altLang="de-DE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=&gt; </a:t>
              </a:r>
              <a:r>
                <a:rPr kumimoji="0" lang="de-AT" altLang="de-DE" sz="12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</a:t>
              </a:r>
              <a:endParaRPr kumimoji="0" lang="de-AT" altLang="de-DE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438" name="Rectangle 21"/>
            <p:cNvSpPr>
              <a:spLocks noChangeArrowheads="1"/>
            </p:cNvSpPr>
            <p:nvPr/>
          </p:nvSpPr>
          <p:spPr bwMode="auto">
            <a:xfrm>
              <a:off x="5501832" y="1955328"/>
              <a:ext cx="1403529" cy="1875892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altLang="de-DE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7439" name="Rectangle 124"/>
            <p:cNvSpPr>
              <a:spLocks noChangeArrowheads="1"/>
            </p:cNvSpPr>
            <p:nvPr/>
          </p:nvSpPr>
          <p:spPr bwMode="auto">
            <a:xfrm>
              <a:off x="5501833" y="4113041"/>
              <a:ext cx="1399550" cy="1875892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altLang="de-DE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27" name="Group 26"/>
          <p:cNvGrpSpPr>
            <a:grpSpLocks/>
          </p:cNvGrpSpPr>
          <p:nvPr/>
        </p:nvGrpSpPr>
        <p:grpSpPr bwMode="auto">
          <a:xfrm>
            <a:off x="5748339" y="2130425"/>
            <a:ext cx="1133644" cy="1482725"/>
            <a:chOff x="5747932" y="2130395"/>
            <a:chExt cx="1133385" cy="1482078"/>
          </a:xfrm>
        </p:grpSpPr>
        <p:sp>
          <p:nvSpPr>
            <p:cNvPr id="17430" name="TextBox 59"/>
            <p:cNvSpPr txBox="1">
              <a:spLocks noChangeArrowheads="1"/>
            </p:cNvSpPr>
            <p:nvPr/>
          </p:nvSpPr>
          <p:spPr bwMode="auto">
            <a:xfrm>
              <a:off x="5747932" y="2130395"/>
              <a:ext cx="1116910" cy="2768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move(1, </a:t>
              </a:r>
              <a:r>
                <a:rPr kumimoji="0" lang="de-AT" altLang="de-DE" sz="12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A, B)</a:t>
              </a:r>
              <a:endParaRPr kumimoji="0" lang="de-AT" altLang="de-DE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431" name="TextBox 60"/>
            <p:cNvSpPr txBox="1">
              <a:spLocks noChangeArrowheads="1"/>
            </p:cNvSpPr>
            <p:nvPr/>
          </p:nvSpPr>
          <p:spPr bwMode="auto">
            <a:xfrm>
              <a:off x="5747932" y="3090254"/>
              <a:ext cx="1133385" cy="2768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move(1, </a:t>
              </a:r>
              <a:r>
                <a:rPr kumimoji="0" lang="de-AT" altLang="de-DE" sz="12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B, C)</a:t>
              </a:r>
              <a:endParaRPr kumimoji="0" lang="de-AT" altLang="de-DE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432" name="TextBox 61"/>
            <p:cNvSpPr txBox="1">
              <a:spLocks noChangeArrowheads="1"/>
            </p:cNvSpPr>
            <p:nvPr/>
          </p:nvSpPr>
          <p:spPr bwMode="auto">
            <a:xfrm>
              <a:off x="5773178" y="2729784"/>
              <a:ext cx="655350" cy="2768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2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 </a:t>
              </a:r>
              <a:r>
                <a:rPr kumimoji="0" lang="de-AT" altLang="de-DE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=&gt; </a:t>
              </a:r>
              <a:r>
                <a:rPr kumimoji="0" lang="de-AT" altLang="de-DE" sz="12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</a:t>
              </a:r>
              <a:endParaRPr kumimoji="0" lang="de-AT" altLang="de-DE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433" name="Rectangle 22"/>
            <p:cNvSpPr>
              <a:spLocks noChangeArrowheads="1"/>
            </p:cNvSpPr>
            <p:nvPr/>
          </p:nvSpPr>
          <p:spPr bwMode="auto">
            <a:xfrm>
              <a:off x="5773178" y="2191474"/>
              <a:ext cx="1024082" cy="466413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altLang="de-DE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7434" name="Rectangle 125"/>
            <p:cNvSpPr>
              <a:spLocks noChangeArrowheads="1"/>
            </p:cNvSpPr>
            <p:nvPr/>
          </p:nvSpPr>
          <p:spPr bwMode="auto">
            <a:xfrm>
              <a:off x="5773178" y="3146060"/>
              <a:ext cx="1024082" cy="466413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altLang="de-DE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32" name="Group 31"/>
          <p:cNvGrpSpPr>
            <a:grpSpLocks/>
          </p:cNvGrpSpPr>
          <p:nvPr/>
        </p:nvGrpSpPr>
        <p:grpSpPr bwMode="auto">
          <a:xfrm>
            <a:off x="5748338" y="4383088"/>
            <a:ext cx="1117165" cy="1527175"/>
            <a:chOff x="5747932" y="4383728"/>
            <a:chExt cx="1116910" cy="1527206"/>
          </a:xfrm>
        </p:grpSpPr>
        <p:sp>
          <p:nvSpPr>
            <p:cNvPr id="17425" name="TextBox 64"/>
            <p:cNvSpPr txBox="1">
              <a:spLocks noChangeArrowheads="1"/>
            </p:cNvSpPr>
            <p:nvPr/>
          </p:nvSpPr>
          <p:spPr bwMode="auto">
            <a:xfrm>
              <a:off x="5747932" y="4383728"/>
              <a:ext cx="1115756" cy="2770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move(1, </a:t>
              </a:r>
              <a:r>
                <a:rPr kumimoji="0" lang="de-AT" altLang="de-DE" sz="12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C, A)</a:t>
              </a:r>
              <a:endParaRPr kumimoji="0" lang="de-AT" altLang="de-DE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426" name="TextBox 65"/>
            <p:cNvSpPr txBox="1">
              <a:spLocks noChangeArrowheads="1"/>
            </p:cNvSpPr>
            <p:nvPr/>
          </p:nvSpPr>
          <p:spPr bwMode="auto">
            <a:xfrm>
              <a:off x="5747932" y="5393741"/>
              <a:ext cx="1116910" cy="2770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move(1, </a:t>
              </a:r>
              <a:r>
                <a:rPr kumimoji="0" lang="de-AT" altLang="de-DE" sz="12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A, B)</a:t>
              </a:r>
              <a:endParaRPr kumimoji="0" lang="de-AT" altLang="de-DE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427" name="TextBox 66"/>
            <p:cNvSpPr txBox="1">
              <a:spLocks noChangeArrowheads="1"/>
            </p:cNvSpPr>
            <p:nvPr/>
          </p:nvSpPr>
          <p:spPr bwMode="auto">
            <a:xfrm>
              <a:off x="5773178" y="5071851"/>
              <a:ext cx="663812" cy="2770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2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 </a:t>
              </a:r>
              <a:r>
                <a:rPr kumimoji="0" lang="de-AT" altLang="de-DE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=&gt; </a:t>
              </a:r>
              <a:r>
                <a:rPr kumimoji="0" lang="de-AT" altLang="de-DE" sz="12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</a:t>
              </a:r>
              <a:endParaRPr kumimoji="0" lang="de-AT" altLang="de-DE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428" name="Rectangle 126"/>
            <p:cNvSpPr>
              <a:spLocks noChangeArrowheads="1"/>
            </p:cNvSpPr>
            <p:nvPr/>
          </p:nvSpPr>
          <p:spPr bwMode="auto">
            <a:xfrm>
              <a:off x="5773178" y="4438282"/>
              <a:ext cx="1024082" cy="466413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altLang="de-DE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7429" name="Rectangle 138"/>
            <p:cNvSpPr>
              <a:spLocks noChangeArrowheads="1"/>
            </p:cNvSpPr>
            <p:nvPr/>
          </p:nvSpPr>
          <p:spPr bwMode="auto">
            <a:xfrm>
              <a:off x="5773178" y="5444521"/>
              <a:ext cx="1024082" cy="466413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altLang="de-DE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810228" y="1288648"/>
            <a:ext cx="3395060" cy="307777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static int </a:t>
            </a:r>
            <a:r>
              <a:rPr kumimoji="0" lang="de-AT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</a:t>
            </a:r>
            <a:r>
              <a:rPr kumimoji="0" lang="de-AT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= 1, </a:t>
            </a:r>
            <a:r>
              <a:rPr kumimoji="0" lang="de-AT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</a:t>
            </a:r>
            <a:r>
              <a:rPr kumimoji="0" lang="de-AT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= 2, </a:t>
            </a:r>
            <a:r>
              <a:rPr kumimoji="0" lang="de-AT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</a:t>
            </a:r>
            <a:r>
              <a:rPr kumimoji="0" lang="de-AT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= 3;</a:t>
            </a:r>
            <a:endParaRPr kumimoji="0" lang="de-AT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7441" name="Straight Connector 13"/>
          <p:cNvCxnSpPr>
            <a:cxnSpLocks noChangeShapeType="1"/>
          </p:cNvCxnSpPr>
          <p:nvPr/>
        </p:nvCxnSpPr>
        <p:spPr bwMode="auto">
          <a:xfrm flipV="1">
            <a:off x="7376711" y="1362075"/>
            <a:ext cx="0" cy="250817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Connector 11"/>
          <p:cNvCxnSpPr/>
          <p:nvPr/>
        </p:nvCxnSpPr>
        <p:spPr bwMode="auto">
          <a:xfrm>
            <a:off x="7215188" y="1593850"/>
            <a:ext cx="323850" cy="0"/>
          </a:xfrm>
          <a:prstGeom prst="line">
            <a:avLst/>
          </a:prstGeom>
          <a:noFill/>
          <a:ln w="381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0" name="Straight Connector 69"/>
          <p:cNvCxnSpPr/>
          <p:nvPr/>
        </p:nvCxnSpPr>
        <p:spPr bwMode="auto">
          <a:xfrm>
            <a:off x="7269163" y="1520825"/>
            <a:ext cx="215900" cy="0"/>
          </a:xfrm>
          <a:prstGeom prst="line">
            <a:avLst/>
          </a:prstGeom>
          <a:noFill/>
          <a:ln w="381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" name="Straight Connector 70"/>
          <p:cNvCxnSpPr/>
          <p:nvPr/>
        </p:nvCxnSpPr>
        <p:spPr bwMode="auto">
          <a:xfrm>
            <a:off x="7318375" y="1454150"/>
            <a:ext cx="107950" cy="0"/>
          </a:xfrm>
          <a:prstGeom prst="line">
            <a:avLst/>
          </a:prstGeom>
          <a:noFill/>
          <a:ln w="381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445" name="Straight Connector 71"/>
          <p:cNvCxnSpPr>
            <a:cxnSpLocks noChangeShapeType="1"/>
          </p:cNvCxnSpPr>
          <p:nvPr/>
        </p:nvCxnSpPr>
        <p:spPr bwMode="auto">
          <a:xfrm flipV="1">
            <a:off x="7836650" y="1362075"/>
            <a:ext cx="0" cy="250817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446" name="Straight Connector 73"/>
          <p:cNvCxnSpPr>
            <a:cxnSpLocks noChangeShapeType="1"/>
          </p:cNvCxnSpPr>
          <p:nvPr/>
        </p:nvCxnSpPr>
        <p:spPr bwMode="auto">
          <a:xfrm flipV="1">
            <a:off x="8299450" y="1362075"/>
            <a:ext cx="0" cy="250817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5" name="Group 4"/>
          <p:cNvGrpSpPr/>
          <p:nvPr/>
        </p:nvGrpSpPr>
        <p:grpSpPr>
          <a:xfrm>
            <a:off x="5178425" y="1678491"/>
            <a:ext cx="1824196" cy="4360359"/>
            <a:chOff x="5178425" y="1678491"/>
            <a:chExt cx="1824196" cy="4360359"/>
          </a:xfrm>
        </p:grpSpPr>
        <p:sp>
          <p:nvSpPr>
            <p:cNvPr id="17440" name="TextBox 9"/>
            <p:cNvSpPr txBox="1">
              <a:spLocks noChangeArrowheads="1"/>
            </p:cNvSpPr>
            <p:nvPr/>
          </p:nvSpPr>
          <p:spPr bwMode="auto">
            <a:xfrm>
              <a:off x="5178425" y="1678491"/>
              <a:ext cx="111716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move(3, </a:t>
              </a:r>
              <a:r>
                <a:rPr kumimoji="0" lang="de-AT" altLang="de-DE" sz="12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A, B)</a:t>
              </a:r>
              <a:endParaRPr kumimoji="0" lang="de-AT" altLang="de-DE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447" name="Rectangle 20"/>
            <p:cNvSpPr>
              <a:spLocks noChangeArrowheads="1"/>
            </p:cNvSpPr>
            <p:nvPr/>
          </p:nvSpPr>
          <p:spPr bwMode="auto">
            <a:xfrm>
              <a:off x="5232418" y="1717078"/>
              <a:ext cx="1770203" cy="4321772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altLang="de-DE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7328541" y="1154283"/>
            <a:ext cx="97784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105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</a:t>
            </a:r>
            <a:endParaRPr kumimoji="0" lang="de-AT" sz="10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788193" y="1154283"/>
            <a:ext cx="89768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105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B</a:t>
            </a:r>
            <a:endParaRPr kumimoji="0" lang="de-AT" sz="10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8250558" y="1154283"/>
            <a:ext cx="89768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105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</a:t>
            </a:r>
            <a:endParaRPr kumimoji="0" lang="de-AT" sz="10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3459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691</Words>
  <Application>Microsoft Office PowerPoint</Application>
  <PresentationFormat>On-screen Show (4:3)</PresentationFormat>
  <Paragraphs>287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Symbol</vt:lpstr>
      <vt:lpstr>Times New Roman</vt:lpstr>
      <vt:lpstr>Standarddesign</vt:lpstr>
      <vt:lpstr>PowerPoint Presentation</vt:lpstr>
      <vt:lpstr>Was heißt "rekursiv"</vt:lpstr>
      <vt:lpstr>Ablauf einer rekursiven Methode</vt:lpstr>
      <vt:lpstr>PowerPoint Presentation</vt:lpstr>
      <vt:lpstr>Beispiel: größter gemeinsamer Teiler</vt:lpstr>
      <vt:lpstr>PowerPoint Presentation</vt:lpstr>
      <vt:lpstr>Beispiel: binäres Suchen rekursiv</vt:lpstr>
      <vt:lpstr>Ablauf des rekursiven binären Suchens</vt:lpstr>
      <vt:lpstr>PowerPoint Presentation</vt:lpstr>
      <vt:lpstr>Beispiel: Türme von Hanoi</vt:lpstr>
      <vt:lpstr>Rekursive Lösung</vt:lpstr>
      <vt:lpstr>Implementierung</vt:lpstr>
    </vt:vector>
  </TitlesOfParts>
  <Company>Inst.f.Prakt.Informatik (SSW)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Javascript-Anweisungen</dc:title>
  <dc:creator>Mössenböck</dc:creator>
  <cp:lastModifiedBy>hm</cp:lastModifiedBy>
  <cp:revision>348</cp:revision>
  <cp:lastPrinted>2001-09-21T08:42:52Z</cp:lastPrinted>
  <dcterms:created xsi:type="dcterms:W3CDTF">2000-03-12T09:29:13Z</dcterms:created>
  <dcterms:modified xsi:type="dcterms:W3CDTF">2023-11-12T15:56:31Z</dcterms:modified>
</cp:coreProperties>
</file>