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317" r:id="rId2"/>
    <p:sldId id="289" r:id="rId3"/>
    <p:sldId id="318" r:id="rId4"/>
    <p:sldId id="290" r:id="rId5"/>
    <p:sldId id="305" r:id="rId6"/>
    <p:sldId id="301" r:id="rId7"/>
    <p:sldId id="306" r:id="rId8"/>
    <p:sldId id="319" r:id="rId9"/>
    <p:sldId id="291" r:id="rId10"/>
    <p:sldId id="292" r:id="rId11"/>
    <p:sldId id="302" r:id="rId12"/>
    <p:sldId id="320" r:id="rId13"/>
    <p:sldId id="293" r:id="rId14"/>
    <p:sldId id="307" r:id="rId15"/>
    <p:sldId id="321" r:id="rId16"/>
    <p:sldId id="294" r:id="rId17"/>
    <p:sldId id="308" r:id="rId18"/>
    <p:sldId id="295" r:id="rId19"/>
    <p:sldId id="296" r:id="rId20"/>
    <p:sldId id="297" r:id="rId21"/>
    <p:sldId id="309" r:id="rId22"/>
    <p:sldId id="310" r:id="rId23"/>
    <p:sldId id="311" r:id="rId24"/>
    <p:sldId id="298" r:id="rId25"/>
    <p:sldId id="312" r:id="rId26"/>
    <p:sldId id="322" r:id="rId27"/>
    <p:sldId id="299" r:id="rId28"/>
    <p:sldId id="313" r:id="rId29"/>
    <p:sldId id="303" r:id="rId30"/>
    <p:sldId id="314" r:id="rId31"/>
    <p:sldId id="315" r:id="rId32"/>
    <p:sldId id="323" r:id="rId33"/>
    <p:sldId id="300" r:id="rId34"/>
    <p:sldId id="304" r:id="rId35"/>
    <p:sldId id="316" r:id="rId36"/>
  </p:sldIdLst>
  <p:sldSz cx="9144000" cy="6858000" type="screen4x3"/>
  <p:notesSz cx="7099300" cy="102346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FF99"/>
    <a:srgbClr val="CCCCFF"/>
    <a:srgbClr val="3333CC"/>
    <a:srgbClr val="FFFFCC"/>
    <a:srgbClr val="FF5050"/>
    <a:srgbClr val="FF9999"/>
    <a:srgbClr val="DDDDD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686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486"/>
    </p:cViewPr>
  </p:sorterViewPr>
  <p:notesViewPr>
    <p:cSldViewPr snapToGrid="0">
      <p:cViewPr varScale="1">
        <p:scale>
          <a:sx n="51" d="100"/>
          <a:sy n="51" d="100"/>
        </p:scale>
        <p:origin x="-1854" y="-84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7.xml"/><Relationship Id="rId13" Type="http://schemas.openxmlformats.org/officeDocument/2006/relationships/slide" Target="slides/slide24.xml"/><Relationship Id="rId18" Type="http://schemas.openxmlformats.org/officeDocument/2006/relationships/slide" Target="slides/slide30.xml"/><Relationship Id="rId3" Type="http://schemas.openxmlformats.org/officeDocument/2006/relationships/slide" Target="slides/slide5.xml"/><Relationship Id="rId7" Type="http://schemas.openxmlformats.org/officeDocument/2006/relationships/slide" Target="slides/slide16.xml"/><Relationship Id="rId12" Type="http://schemas.openxmlformats.org/officeDocument/2006/relationships/slide" Target="slides/slide23.xml"/><Relationship Id="rId17" Type="http://schemas.openxmlformats.org/officeDocument/2006/relationships/slide" Target="slides/slide29.xml"/><Relationship Id="rId2" Type="http://schemas.openxmlformats.org/officeDocument/2006/relationships/slide" Target="slides/slide4.xml"/><Relationship Id="rId16" Type="http://schemas.openxmlformats.org/officeDocument/2006/relationships/slide" Target="slides/slide28.xml"/><Relationship Id="rId20" Type="http://schemas.openxmlformats.org/officeDocument/2006/relationships/slide" Target="slides/slide33.xml"/><Relationship Id="rId1" Type="http://schemas.openxmlformats.org/officeDocument/2006/relationships/slide" Target="slides/slide2.xml"/><Relationship Id="rId6" Type="http://schemas.openxmlformats.org/officeDocument/2006/relationships/slide" Target="slides/slide14.xml"/><Relationship Id="rId11" Type="http://schemas.openxmlformats.org/officeDocument/2006/relationships/slide" Target="slides/slide22.xml"/><Relationship Id="rId5" Type="http://schemas.openxmlformats.org/officeDocument/2006/relationships/slide" Target="slides/slide13.xml"/><Relationship Id="rId15" Type="http://schemas.openxmlformats.org/officeDocument/2006/relationships/slide" Target="slides/slide27.xml"/><Relationship Id="rId10" Type="http://schemas.openxmlformats.org/officeDocument/2006/relationships/slide" Target="slides/slide21.xml"/><Relationship Id="rId19" Type="http://schemas.openxmlformats.org/officeDocument/2006/relationships/slide" Target="slides/slide31.xml"/><Relationship Id="rId4" Type="http://schemas.openxmlformats.org/officeDocument/2006/relationships/slide" Target="slides/slide9.xml"/><Relationship Id="rId9" Type="http://schemas.openxmlformats.org/officeDocument/2006/relationships/slide" Target="slides/slide20.xml"/><Relationship Id="rId14" Type="http://schemas.openxmlformats.org/officeDocument/2006/relationships/slide" Target="slides/slide2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58" tIns="47378" rIns="94758" bIns="47378" numCol="1" anchor="t" anchorCtr="0" compatLnSpc="1">
            <a:prstTxWarp prst="textNoShape">
              <a:avLst/>
            </a:prstTxWarp>
          </a:bodyPr>
          <a:lstStyle>
            <a:lvl1pPr defTabSz="94680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03675" y="0"/>
            <a:ext cx="3124200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58" tIns="47378" rIns="94758" bIns="47378" numCol="1" anchor="t" anchorCtr="0" compatLnSpc="1">
            <a:prstTxWarp prst="textNoShape">
              <a:avLst/>
            </a:prstTxWarp>
          </a:bodyPr>
          <a:lstStyle>
            <a:lvl1pPr algn="r" defTabSz="94680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45663"/>
            <a:ext cx="30448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58" tIns="47378" rIns="94758" bIns="47378" numCol="1" anchor="b" anchorCtr="0" compatLnSpc="1">
            <a:prstTxWarp prst="textNoShape">
              <a:avLst/>
            </a:prstTxWarp>
          </a:bodyPr>
          <a:lstStyle>
            <a:lvl1pPr defTabSz="946808">
              <a:defRPr sz="1300">
                <a:latin typeface="Times New Roman" charset="0"/>
              </a:defRPr>
            </a:lvl1pPr>
          </a:lstStyle>
          <a:p>
            <a:pPr>
              <a:defRPr/>
            </a:pPr>
            <a:r>
              <a:rPr lang="en-US"/>
              <a:t>Überblick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03675" y="9745663"/>
            <a:ext cx="3124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58" tIns="47378" rIns="94758" bIns="47378" numCol="1" anchor="b" anchorCtr="0" compatLnSpc="1">
            <a:prstTxWarp prst="textNoShape">
              <a:avLst/>
            </a:prstTxWarp>
          </a:bodyPr>
          <a:lstStyle>
            <a:lvl1pPr algn="r" defTabSz="946808">
              <a:defRPr sz="1300"/>
            </a:lvl1pPr>
          </a:lstStyle>
          <a:p>
            <a:pPr>
              <a:defRPr/>
            </a:pPr>
            <a:fld id="{7FE08383-753A-423C-8B32-75522AA31953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58" tIns="47378" rIns="94758" bIns="47378" numCol="1" anchor="t" anchorCtr="0" compatLnSpc="1">
            <a:prstTxWarp prst="textNoShape">
              <a:avLst/>
            </a:prstTxWarp>
          </a:bodyPr>
          <a:lstStyle>
            <a:lvl1pPr defTabSz="94680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03675" y="0"/>
            <a:ext cx="3124200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58" tIns="47378" rIns="94758" bIns="47378" numCol="1" anchor="t" anchorCtr="0" compatLnSpc="1">
            <a:prstTxWarp prst="textNoShape">
              <a:avLst/>
            </a:prstTxWarp>
          </a:bodyPr>
          <a:lstStyle>
            <a:lvl1pPr algn="r" defTabSz="94680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28700" y="792163"/>
            <a:ext cx="5070475" cy="38036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438" y="4833938"/>
            <a:ext cx="5205412" cy="4595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58" tIns="47378" rIns="94758" bIns="473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45663"/>
            <a:ext cx="30448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58" tIns="47378" rIns="94758" bIns="47378" numCol="1" anchor="b" anchorCtr="0" compatLnSpc="1">
            <a:prstTxWarp prst="textNoShape">
              <a:avLst/>
            </a:prstTxWarp>
          </a:bodyPr>
          <a:lstStyle>
            <a:lvl1pPr defTabSz="946808">
              <a:defRPr sz="1300">
                <a:latin typeface="Times New Roman" charset="0"/>
              </a:defRPr>
            </a:lvl1pPr>
          </a:lstStyle>
          <a:p>
            <a:pPr>
              <a:defRPr/>
            </a:pPr>
            <a:r>
              <a:rPr lang="en-US"/>
              <a:t>Überblick</a:t>
            </a:r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3675" y="9745663"/>
            <a:ext cx="3124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58" tIns="47378" rIns="94758" bIns="47378" numCol="1" anchor="b" anchorCtr="0" compatLnSpc="1">
            <a:prstTxWarp prst="textNoShape">
              <a:avLst/>
            </a:prstTxWarp>
          </a:bodyPr>
          <a:lstStyle>
            <a:lvl1pPr algn="r" defTabSz="946808">
              <a:defRPr sz="1300"/>
            </a:lvl1pPr>
          </a:lstStyle>
          <a:p>
            <a:pPr>
              <a:defRPr/>
            </a:pPr>
            <a:fld id="{BEAD3367-217F-4AFA-9968-CEDE41A6E156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2851C9-168A-4EBB-9371-823ACAF3EDCD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01529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FF4572-11A2-4741-BF7C-BE32B65A7C16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41480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AAD296-5649-41EB-8D52-4FB9F2A3407B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008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CEFC4A-74CD-4F46-ABE2-133EB75E2216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89386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9A97F9-0FDA-42F3-A571-7B73888BEEEC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58302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C1C367-36F5-4C77-BC60-6FF114057419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200172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1A6545-B697-46F0-B9A6-D66B068DE038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96092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54FF0D-6BA6-4705-84BD-75CA187EF6D0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28920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63D286-2DBA-439B-B3F8-5269FF0A5376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711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DB27EF-23B1-41EB-814D-C5C5FE92F39E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0540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E50BB6-748B-4BBB-8527-B3F3A036D16A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06620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6858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die Formate des Vorlagentextes zu bearbeiten</a:t>
            </a:r>
          </a:p>
          <a:p>
            <a:pPr lvl="1"/>
            <a:r>
              <a:rPr lang="de-DE" altLang="en-US" smtClean="0"/>
              <a:t>Zweite Ebene</a:t>
            </a:r>
          </a:p>
          <a:p>
            <a:pPr lvl="2"/>
            <a:r>
              <a:rPr lang="de-DE" altLang="en-US" smtClean="0"/>
              <a:t>Dritte Ebene</a:t>
            </a:r>
          </a:p>
          <a:p>
            <a:pPr lvl="3"/>
            <a:r>
              <a:rPr lang="de-DE" altLang="en-US" smtClean="0"/>
              <a:t>Vierte Ebene</a:t>
            </a:r>
          </a:p>
          <a:p>
            <a:pPr lvl="4"/>
            <a:r>
              <a:rPr lang="de-DE" altLang="en-US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9E07055-B95E-4874-A036-15F4DE4ECD67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pic>
        <p:nvPicPr>
          <p:cNvPr id="1031" name="Picture 8" descr="SSW-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533400"/>
            <a:ext cx="83661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9pPr>
    </p:titleStyle>
    <p:bodyStyle>
      <a:lvl1pPr marL="288925" indent="-28892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5175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84275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3375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130460" y="1932972"/>
            <a:ext cx="4143737" cy="320233"/>
          </a:xfrm>
          <a:prstGeom prst="rect">
            <a:avLst/>
          </a:prstGeom>
          <a:solidFill>
            <a:srgbClr val="CCCCFF"/>
          </a:solidFill>
          <a:ln w="6350" cap="flat" cmpd="sng" algn="ctr">
            <a:solidFill>
              <a:srgbClr val="CCCC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AA1817-2BC9-43BE-9A9D-060D1B35D20B}" type="slidenum">
              <a:rPr lang="de-DE" altLang="de-DE" smtClean="0"/>
              <a:pPr>
                <a:defRPr/>
              </a:pPr>
              <a:t>1</a:t>
            </a:fld>
            <a:endParaRPr lang="de-DE" altLang="de-DE"/>
          </a:p>
        </p:txBody>
      </p:sp>
      <p:sp>
        <p:nvSpPr>
          <p:cNvPr id="3" name="TextBox 2"/>
          <p:cNvSpPr txBox="1"/>
          <p:nvPr/>
        </p:nvSpPr>
        <p:spPr>
          <a:xfrm>
            <a:off x="763929" y="1392820"/>
            <a:ext cx="4426212" cy="27392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8775" algn="l"/>
                <a:tab pos="987425" algn="l"/>
              </a:tabLst>
            </a:pPr>
            <a:r>
              <a:rPr lang="de-AT" sz="3200" dirty="0" smtClean="0">
                <a:solidFill>
                  <a:srgbClr val="FF0000"/>
                </a:solidFill>
              </a:rPr>
              <a:t>2. Einfache Programme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>
                <a:solidFill>
                  <a:srgbClr val="FF0000"/>
                </a:solidFill>
              </a:rPr>
              <a:t>	</a:t>
            </a:r>
            <a:r>
              <a:rPr lang="de-AT" sz="2000" dirty="0" smtClean="0">
                <a:solidFill>
                  <a:srgbClr val="FF0000"/>
                </a:solidFill>
              </a:rPr>
              <a:t>2.1	Grundsymbole von Java</a:t>
            </a:r>
            <a:endParaRPr lang="de-AT" sz="2000" i="1" dirty="0" smtClean="0">
              <a:solidFill>
                <a:srgbClr val="FF0000"/>
              </a:solidFill>
            </a:endParaRP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2.2	Deklarationen und Zahlentypen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2.3	Kommentare</a:t>
            </a:r>
            <a:endParaRPr lang="de-AT" sz="2000" i="1" dirty="0" smtClean="0"/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2.4	Zuweisungen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2.5	Arithmetische Ausdrücke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2.6	Ein/Ausgabe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2.7	Struktur von Java-Programmen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3929" y="6175847"/>
            <a:ext cx="4885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©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2023.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This work is licensed under a CC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BY-NC-SA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4.0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license</a:t>
            </a:r>
          </a:p>
          <a:p>
            <a:r>
              <a:rPr lang="de-AT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Hanspeter Mössenböck, Institut für Systemsoftware, JKU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44" y="6222736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9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C64A53A-E858-4DC1-B442-A9A5291A1782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de-DE" altLang="en-US" sz="1400" smtClean="0"/>
          </a:p>
        </p:txBody>
      </p:sp>
      <p:sp>
        <p:nvSpPr>
          <p:cNvPr id="5123" name="Rectangle 10"/>
          <p:cNvSpPr>
            <a:spLocks noChangeArrowheads="1"/>
          </p:cNvSpPr>
          <p:nvPr/>
        </p:nvSpPr>
        <p:spPr bwMode="auto">
          <a:xfrm>
            <a:off x="5638800" y="1600200"/>
            <a:ext cx="2819400" cy="1381125"/>
          </a:xfrm>
          <a:prstGeom prst="rect">
            <a:avLst/>
          </a:prstGeom>
          <a:solidFill>
            <a:srgbClr val="FFFF99"/>
          </a:solidFill>
          <a:ln w="6350">
            <a:solidFill>
              <a:srgbClr val="FF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Grundsymbole</a:t>
            </a:r>
          </a:p>
        </p:txBody>
      </p:sp>
      <p:sp>
        <p:nvSpPr>
          <p:cNvPr id="5125" name="Text Box 7"/>
          <p:cNvSpPr txBox="1">
            <a:spLocks noChangeArrowheads="1"/>
          </p:cNvSpPr>
          <p:nvPr/>
        </p:nvSpPr>
        <p:spPr bwMode="auto">
          <a:xfrm>
            <a:off x="717550" y="1233488"/>
            <a:ext cx="890588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Namen</a:t>
            </a:r>
          </a:p>
        </p:txBody>
      </p:sp>
      <p:sp>
        <p:nvSpPr>
          <p:cNvPr id="5126" name="Text Box 8"/>
          <p:cNvSpPr txBox="1">
            <a:spLocks noChangeArrowheads="1"/>
          </p:cNvSpPr>
          <p:nvPr/>
        </p:nvSpPr>
        <p:spPr bwMode="auto">
          <a:xfrm>
            <a:off x="987425" y="1585913"/>
            <a:ext cx="4498975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bezeichnen Variablen, Typen, ... in einem Programm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-	bestehen aus Buchstaben, Ziffern und "_"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-	beginnen mit </a:t>
            </a:r>
            <a:r>
              <a:rPr lang="de-AT" altLang="en-US" sz="1600" smtClean="0"/>
              <a:t>Buchstaben oder "_"</a:t>
            </a:r>
            <a:endParaRPr lang="de-AT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-	beliebig lang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-	Groß-/Kleinschreibung signifikant</a:t>
            </a:r>
          </a:p>
        </p:txBody>
      </p:sp>
      <p:sp>
        <p:nvSpPr>
          <p:cNvPr id="5127" name="Text Box 9"/>
          <p:cNvSpPr txBox="1">
            <a:spLocks noChangeArrowheads="1"/>
          </p:cNvSpPr>
          <p:nvPr/>
        </p:nvSpPr>
        <p:spPr bwMode="auto">
          <a:xfrm>
            <a:off x="5711825" y="1600200"/>
            <a:ext cx="812800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x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x17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myVar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myvar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my_var</a:t>
            </a:r>
          </a:p>
        </p:txBody>
      </p:sp>
      <p:grpSp>
        <p:nvGrpSpPr>
          <p:cNvPr id="64541" name="Group 29"/>
          <p:cNvGrpSpPr>
            <a:grpSpLocks/>
          </p:cNvGrpSpPr>
          <p:nvPr/>
        </p:nvGrpSpPr>
        <p:grpSpPr bwMode="auto">
          <a:xfrm>
            <a:off x="717550" y="3057525"/>
            <a:ext cx="7740650" cy="933450"/>
            <a:chOff x="452" y="1926"/>
            <a:chExt cx="4876" cy="588"/>
          </a:xfrm>
        </p:grpSpPr>
        <p:sp>
          <p:nvSpPr>
            <p:cNvPr id="5140" name="Rectangle 11"/>
            <p:cNvSpPr>
              <a:spLocks noChangeArrowheads="1"/>
            </p:cNvSpPr>
            <p:nvPr/>
          </p:nvSpPr>
          <p:spPr bwMode="auto">
            <a:xfrm>
              <a:off x="3552" y="2064"/>
              <a:ext cx="1776" cy="387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rgbClr val="FFFF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5141" name="Text Box 12"/>
            <p:cNvSpPr txBox="1">
              <a:spLocks noChangeArrowheads="1"/>
            </p:cNvSpPr>
            <p:nvPr/>
          </p:nvSpPr>
          <p:spPr bwMode="auto">
            <a:xfrm>
              <a:off x="452" y="1926"/>
              <a:ext cx="1102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Schlüsselwörter</a:t>
              </a:r>
            </a:p>
          </p:txBody>
        </p:sp>
        <p:sp>
          <p:nvSpPr>
            <p:cNvPr id="5142" name="Text Box 13"/>
            <p:cNvSpPr txBox="1">
              <a:spLocks noChangeArrowheads="1"/>
            </p:cNvSpPr>
            <p:nvPr/>
          </p:nvSpPr>
          <p:spPr bwMode="auto">
            <a:xfrm>
              <a:off x="622" y="2148"/>
              <a:ext cx="2367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- heben Programmteile hervor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- dürfen nicht als Namen verwendet werden</a:t>
              </a:r>
            </a:p>
          </p:txBody>
        </p:sp>
        <p:sp>
          <p:nvSpPr>
            <p:cNvPr id="5143" name="Text Box 14"/>
            <p:cNvSpPr txBox="1">
              <a:spLocks noChangeArrowheads="1"/>
            </p:cNvSpPr>
            <p:nvPr/>
          </p:nvSpPr>
          <p:spPr bwMode="auto">
            <a:xfrm>
              <a:off x="3598" y="2064"/>
              <a:ext cx="401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if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while</a:t>
              </a:r>
            </a:p>
          </p:txBody>
        </p:sp>
      </p:grpSp>
      <p:grpSp>
        <p:nvGrpSpPr>
          <p:cNvPr id="64542" name="Group 30"/>
          <p:cNvGrpSpPr>
            <a:grpSpLocks/>
          </p:cNvGrpSpPr>
          <p:nvPr/>
        </p:nvGrpSpPr>
        <p:grpSpPr bwMode="auto">
          <a:xfrm>
            <a:off x="717550" y="4060825"/>
            <a:ext cx="7778750" cy="1009650"/>
            <a:chOff x="452" y="2558"/>
            <a:chExt cx="4900" cy="636"/>
          </a:xfrm>
        </p:grpSpPr>
        <p:sp>
          <p:nvSpPr>
            <p:cNvPr id="5135" name="Rectangle 15"/>
            <p:cNvSpPr>
              <a:spLocks noChangeArrowheads="1"/>
            </p:cNvSpPr>
            <p:nvPr/>
          </p:nvSpPr>
          <p:spPr bwMode="auto">
            <a:xfrm>
              <a:off x="3552" y="2696"/>
              <a:ext cx="1776" cy="498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rgbClr val="FFFF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5136" name="Text Box 16"/>
            <p:cNvSpPr txBox="1">
              <a:spLocks noChangeArrowheads="1"/>
            </p:cNvSpPr>
            <p:nvPr/>
          </p:nvSpPr>
          <p:spPr bwMode="auto">
            <a:xfrm>
              <a:off x="452" y="2558"/>
              <a:ext cx="55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Zahlen</a:t>
              </a:r>
            </a:p>
          </p:txBody>
        </p:sp>
        <p:sp>
          <p:nvSpPr>
            <p:cNvPr id="5137" name="Text Box 17"/>
            <p:cNvSpPr txBox="1">
              <a:spLocks noChangeArrowheads="1"/>
            </p:cNvSpPr>
            <p:nvPr/>
          </p:nvSpPr>
          <p:spPr bwMode="auto">
            <a:xfrm>
              <a:off x="622" y="2780"/>
              <a:ext cx="2344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- ganze Zahlen (dezimal oder hexadezimal)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- </a:t>
              </a:r>
              <a:r>
                <a:rPr lang="de-AT" altLang="en-US" sz="1600"/>
                <a:t>K</a:t>
              </a:r>
              <a:r>
                <a:rPr lang="de-AT" altLang="en-US" sz="1600" smtClean="0"/>
                <a:t>ommazahlen</a:t>
              </a:r>
              <a:endParaRPr lang="de-AT" altLang="en-US" sz="1600"/>
            </a:p>
          </p:txBody>
        </p:sp>
        <p:sp>
          <p:nvSpPr>
            <p:cNvPr id="5138" name="Text Box 18"/>
            <p:cNvSpPr txBox="1">
              <a:spLocks noChangeArrowheads="1"/>
            </p:cNvSpPr>
            <p:nvPr/>
          </p:nvSpPr>
          <p:spPr bwMode="auto">
            <a:xfrm>
              <a:off x="3598" y="2666"/>
              <a:ext cx="464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376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0x1A5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3.14</a:t>
              </a:r>
            </a:p>
          </p:txBody>
        </p:sp>
        <p:sp>
          <p:nvSpPr>
            <p:cNvPr id="5139" name="Text Box 19"/>
            <p:cNvSpPr txBox="1">
              <a:spLocks noChangeArrowheads="1"/>
            </p:cNvSpPr>
            <p:nvPr/>
          </p:nvSpPr>
          <p:spPr bwMode="auto">
            <a:xfrm>
              <a:off x="4128" y="2666"/>
              <a:ext cx="1224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dezimal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1*16</a:t>
              </a:r>
              <a:r>
                <a:rPr lang="de-AT" altLang="en-US" sz="1600" baseline="30000"/>
                <a:t>2</a:t>
              </a:r>
              <a:r>
                <a:rPr lang="de-AT" altLang="en-US" sz="1600"/>
                <a:t>+10*16</a:t>
              </a:r>
              <a:r>
                <a:rPr lang="de-AT" altLang="en-US" sz="1600" baseline="30000"/>
                <a:t>1</a:t>
              </a:r>
              <a:r>
                <a:rPr lang="de-AT" altLang="en-US" sz="1600"/>
                <a:t>+5*16</a:t>
              </a:r>
              <a:r>
                <a:rPr lang="de-AT" altLang="en-US" sz="1600" baseline="30000"/>
                <a:t>0</a:t>
              </a:r>
              <a:endParaRPr lang="de-AT" altLang="en-US" sz="1600"/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K</a:t>
              </a:r>
              <a:r>
                <a:rPr lang="de-AT" altLang="en-US" sz="1600" smtClean="0"/>
                <a:t>ommazahl</a:t>
              </a:r>
              <a:endParaRPr lang="de-AT" altLang="en-US" sz="1600"/>
            </a:p>
          </p:txBody>
        </p:sp>
      </p:grpSp>
      <p:grpSp>
        <p:nvGrpSpPr>
          <p:cNvPr id="64543" name="Group 31"/>
          <p:cNvGrpSpPr>
            <a:grpSpLocks/>
          </p:cNvGrpSpPr>
          <p:nvPr/>
        </p:nvGrpSpPr>
        <p:grpSpPr bwMode="auto">
          <a:xfrm>
            <a:off x="717550" y="5070475"/>
            <a:ext cx="7740650" cy="1182688"/>
            <a:chOff x="452" y="3194"/>
            <a:chExt cx="4876" cy="745"/>
          </a:xfrm>
        </p:grpSpPr>
        <p:sp>
          <p:nvSpPr>
            <p:cNvPr id="5131" name="Rectangle 25"/>
            <p:cNvSpPr>
              <a:spLocks noChangeArrowheads="1"/>
            </p:cNvSpPr>
            <p:nvPr/>
          </p:nvSpPr>
          <p:spPr bwMode="auto">
            <a:xfrm>
              <a:off x="3552" y="3332"/>
              <a:ext cx="1776" cy="450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rgbClr val="FFFF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5132" name="Text Box 26"/>
            <p:cNvSpPr txBox="1">
              <a:spLocks noChangeArrowheads="1"/>
            </p:cNvSpPr>
            <p:nvPr/>
          </p:nvSpPr>
          <p:spPr bwMode="auto">
            <a:xfrm>
              <a:off x="452" y="3194"/>
              <a:ext cx="157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Zeichenketten (Strings)</a:t>
              </a:r>
            </a:p>
          </p:txBody>
        </p:sp>
        <p:sp>
          <p:nvSpPr>
            <p:cNvPr id="5133" name="Text Box 27"/>
            <p:cNvSpPr txBox="1">
              <a:spLocks noChangeArrowheads="1"/>
            </p:cNvSpPr>
            <p:nvPr/>
          </p:nvSpPr>
          <p:spPr bwMode="auto">
            <a:xfrm>
              <a:off x="622" y="3416"/>
              <a:ext cx="2757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76517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7651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7651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7651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7651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7651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7651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7651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7651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-	beliebige Zeichenfolgen zwischen Hochkommas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-	dürfen nicht über Zeilengrenzen gehen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-	" in der Zeichenkette wird als \" geschrieben</a:t>
              </a:r>
            </a:p>
          </p:txBody>
        </p:sp>
        <p:sp>
          <p:nvSpPr>
            <p:cNvPr id="5134" name="Text Box 28"/>
            <p:cNvSpPr txBox="1">
              <a:spLocks noChangeArrowheads="1"/>
            </p:cNvSpPr>
            <p:nvPr/>
          </p:nvSpPr>
          <p:spPr bwMode="auto">
            <a:xfrm>
              <a:off x="3598" y="3332"/>
              <a:ext cx="1152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"a simple string"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"sie sagte </a:t>
              </a:r>
              <a:r>
                <a:rPr lang="de-AT" altLang="en-US" sz="1600">
                  <a:solidFill>
                    <a:srgbClr val="FF0000"/>
                  </a:solidFill>
                </a:rPr>
                <a:t>\"</a:t>
              </a:r>
              <a:r>
                <a:rPr lang="de-AT" altLang="en-US" sz="1600"/>
                <a:t>Hallo</a:t>
              </a:r>
              <a:r>
                <a:rPr lang="de-AT" altLang="en-US" sz="1600">
                  <a:solidFill>
                    <a:srgbClr val="FF0000"/>
                  </a:solidFill>
                </a:rPr>
                <a:t>\"</a:t>
              </a:r>
              <a:r>
                <a:rPr lang="de-AT" altLang="en-US" sz="1600"/>
                <a:t>"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130460" y="2245489"/>
            <a:ext cx="4143737" cy="320233"/>
          </a:xfrm>
          <a:prstGeom prst="rect">
            <a:avLst/>
          </a:prstGeom>
          <a:solidFill>
            <a:srgbClr val="CCCCFF"/>
          </a:solidFill>
          <a:ln w="6350" cap="flat" cmpd="sng" algn="ctr">
            <a:solidFill>
              <a:srgbClr val="CCCC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AA1817-2BC9-43BE-9A9D-060D1B35D20B}" type="slidenum">
              <a:rPr lang="de-DE" altLang="de-DE" smtClean="0"/>
              <a:pPr>
                <a:defRPr/>
              </a:pPr>
              <a:t>3</a:t>
            </a:fld>
            <a:endParaRPr lang="de-DE" altLang="de-DE"/>
          </a:p>
        </p:txBody>
      </p:sp>
      <p:sp>
        <p:nvSpPr>
          <p:cNvPr id="3" name="TextBox 2"/>
          <p:cNvSpPr txBox="1"/>
          <p:nvPr/>
        </p:nvSpPr>
        <p:spPr>
          <a:xfrm>
            <a:off x="763929" y="1392820"/>
            <a:ext cx="4426212" cy="27392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8775" algn="l"/>
                <a:tab pos="987425" algn="l"/>
              </a:tabLst>
            </a:pPr>
            <a:r>
              <a:rPr lang="de-AT" sz="3200" dirty="0" smtClean="0">
                <a:solidFill>
                  <a:srgbClr val="FF0000"/>
                </a:solidFill>
              </a:rPr>
              <a:t>2. Einfache Programme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>
                <a:solidFill>
                  <a:srgbClr val="FF0000"/>
                </a:solidFill>
              </a:rPr>
              <a:t>	</a:t>
            </a:r>
            <a:r>
              <a:rPr lang="de-AT" sz="2000" dirty="0" smtClean="0"/>
              <a:t>2.1	Grundsymbole von Java</a:t>
            </a:r>
            <a:endParaRPr lang="de-AT" sz="2000" i="1" dirty="0" smtClean="0"/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>
                <a:solidFill>
                  <a:srgbClr val="FF0000"/>
                </a:solidFill>
              </a:rPr>
              <a:t>2.2	Deklarationen und Zahlentypen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2.3	Kommentare</a:t>
            </a:r>
            <a:endParaRPr lang="de-AT" sz="2000" i="1" dirty="0" smtClean="0"/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2.4	Zuweisungen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2.5	Arithmetische Ausdrücke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2.6	Ein/Ausgabe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2.7	Struktur von Java-Programmen</a:t>
            </a:r>
          </a:p>
        </p:txBody>
      </p:sp>
    </p:spTree>
    <p:extLst>
      <p:ext uri="{BB962C8B-B14F-4D97-AF65-F5344CB8AC3E}">
        <p14:creationId xmlns:p14="http://schemas.microsoft.com/office/powerpoint/2010/main" val="337594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8F5CE65-4B40-4323-B3AF-11C1FF318307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de-DE" altLang="en-US" sz="1400" smtClean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Variablendeklarationen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746125" y="1309688"/>
            <a:ext cx="6155211" cy="664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Jede Variable muss vor ihrer Verwendung deklariert werden</a:t>
            </a:r>
          </a:p>
          <a:p>
            <a:pPr>
              <a:buFontTx/>
              <a:buNone/>
            </a:pPr>
            <a:r>
              <a:rPr lang="de-AT" altLang="en-US" sz="1600"/>
              <a:t>-	macht den </a:t>
            </a:r>
            <a:r>
              <a:rPr lang="de-AT" altLang="en-US" sz="1600" u="sng"/>
              <a:t>Namen</a:t>
            </a:r>
            <a:r>
              <a:rPr lang="de-AT" altLang="en-US" sz="1600"/>
              <a:t> und den </a:t>
            </a:r>
            <a:r>
              <a:rPr lang="de-AT" altLang="en-US" sz="1600" u="sng"/>
              <a:t>Typ</a:t>
            </a:r>
            <a:r>
              <a:rPr lang="de-AT" altLang="en-US" sz="1600"/>
              <a:t> der Variablen </a:t>
            </a:r>
            <a:r>
              <a:rPr lang="de-AT" altLang="en-US" sz="1600" smtClean="0"/>
              <a:t>bekannt</a:t>
            </a:r>
            <a:endParaRPr lang="de-AT" altLang="en-US" sz="160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1046163" y="1990441"/>
            <a:ext cx="6705600" cy="58102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2414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2414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241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2414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241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241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241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241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241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x;</a:t>
            </a:r>
            <a:r>
              <a:rPr lang="de-AT" altLang="en-US" sz="1600"/>
              <a:t> 	deklariert eine Variable </a:t>
            </a:r>
            <a:r>
              <a:rPr lang="de-AT" altLang="en-US" sz="1600" i="1"/>
              <a:t>x</a:t>
            </a:r>
            <a:r>
              <a:rPr lang="de-AT" altLang="en-US" sz="1600"/>
              <a:t> vom Typ </a:t>
            </a:r>
            <a:r>
              <a:rPr lang="de-AT" altLang="en-US" sz="1600" i="1"/>
              <a:t>int</a:t>
            </a:r>
            <a:r>
              <a:rPr lang="de-AT" altLang="en-US" sz="1600"/>
              <a:t> (integer)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a, b;</a:t>
            </a:r>
            <a:r>
              <a:rPr lang="de-AT" altLang="en-US" sz="1600"/>
              <a:t>	deklariert 2 Variablen </a:t>
            </a:r>
            <a:r>
              <a:rPr lang="de-AT" altLang="en-US" sz="1600" i="1"/>
              <a:t>a</a:t>
            </a:r>
            <a:r>
              <a:rPr lang="de-AT" altLang="en-US" sz="1600"/>
              <a:t> und </a:t>
            </a:r>
            <a:r>
              <a:rPr lang="de-AT" altLang="en-US" sz="1600" i="1"/>
              <a:t>b</a:t>
            </a:r>
            <a:r>
              <a:rPr lang="de-AT" altLang="en-US" sz="1600"/>
              <a:t> vom Typ </a:t>
            </a:r>
            <a:r>
              <a:rPr lang="de-AT" altLang="en-US" sz="1600" i="1"/>
              <a:t>short</a:t>
            </a:r>
            <a:r>
              <a:rPr lang="de-AT" altLang="en-US" sz="1600"/>
              <a:t> (short integer)</a:t>
            </a:r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762000" y="5440363"/>
            <a:ext cx="3938588" cy="1201737"/>
            <a:chOff x="762000" y="5440125"/>
            <a:chExt cx="3938960" cy="1202214"/>
          </a:xfrm>
        </p:grpSpPr>
        <p:sp>
          <p:nvSpPr>
            <p:cNvPr id="6179" name="Text Box 8"/>
            <p:cNvSpPr txBox="1">
              <a:spLocks noChangeArrowheads="1"/>
            </p:cNvSpPr>
            <p:nvPr/>
          </p:nvSpPr>
          <p:spPr bwMode="auto">
            <a:xfrm>
              <a:off x="762000" y="5440125"/>
              <a:ext cx="1351652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Grammatik</a:t>
              </a:r>
            </a:p>
          </p:txBody>
        </p:sp>
        <p:sp>
          <p:nvSpPr>
            <p:cNvPr id="6180" name="Text Box 9"/>
            <p:cNvSpPr txBox="1">
              <a:spLocks noChangeArrowheads="1"/>
            </p:cNvSpPr>
            <p:nvPr/>
          </p:nvSpPr>
          <p:spPr bwMode="auto">
            <a:xfrm>
              <a:off x="1031045" y="5903675"/>
              <a:ext cx="3669915" cy="738664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715963" algn="l"/>
                  <a:tab pos="171767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715963" algn="l"/>
                  <a:tab pos="17176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715963" algn="l"/>
                  <a:tab pos="17176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715963" algn="l"/>
                  <a:tab pos="17176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715963" algn="l"/>
                  <a:tab pos="17176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15963" algn="l"/>
                  <a:tab pos="17176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15963" algn="l"/>
                  <a:tab pos="17176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15963" algn="l"/>
                  <a:tab pos="17176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15963" algn="l"/>
                  <a:tab pos="17176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VarDecl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= Type Var {"," Var} ";".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Var	= ident [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"=" 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Expr 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].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Type	= "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byte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" | "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short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" | "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int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" | "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long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" | ... .</a:t>
              </a:r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762000" y="3687763"/>
            <a:ext cx="6988175" cy="1584325"/>
            <a:chOff x="762000" y="3688435"/>
            <a:chExt cx="6988176" cy="1584200"/>
          </a:xfrm>
        </p:grpSpPr>
        <p:sp>
          <p:nvSpPr>
            <p:cNvPr id="6163" name="Text Box 8"/>
            <p:cNvSpPr txBox="1">
              <a:spLocks noChangeArrowheads="1"/>
            </p:cNvSpPr>
            <p:nvPr/>
          </p:nvSpPr>
          <p:spPr bwMode="auto">
            <a:xfrm>
              <a:off x="762000" y="3688435"/>
              <a:ext cx="6002925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Variablen können bei ihrer Deklaration initialisiert werden</a:t>
              </a:r>
            </a:p>
          </p:txBody>
        </p:sp>
        <p:sp>
          <p:nvSpPr>
            <p:cNvPr id="6164" name="Text Box 9"/>
            <p:cNvSpPr txBox="1">
              <a:spLocks noChangeArrowheads="1"/>
            </p:cNvSpPr>
            <p:nvPr/>
          </p:nvSpPr>
          <p:spPr bwMode="auto">
            <a:xfrm>
              <a:off x="1027113" y="4151985"/>
              <a:ext cx="6723063" cy="581025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1767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176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176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176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176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176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176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176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176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int x 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 100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; </a:t>
              </a:r>
              <a:r>
                <a:rPr lang="de-AT" altLang="en-US" sz="1600"/>
                <a:t>	deklariert </a:t>
              </a:r>
              <a:r>
                <a:rPr lang="de-AT" altLang="en-US" sz="1600" i="1"/>
                <a:t>int</a:t>
              </a:r>
              <a:r>
                <a:rPr lang="de-AT" altLang="en-US" sz="1600"/>
                <a:t>-Variable </a:t>
              </a:r>
              <a:r>
                <a:rPr lang="de-AT" altLang="en-US" sz="1600" i="1"/>
                <a:t>x</a:t>
              </a:r>
              <a:r>
                <a:rPr lang="de-AT" altLang="en-US" sz="1600"/>
                <a:t>; weist ihr den Anfangswert 100 zu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short a 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 0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, b 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 1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  <a:r>
                <a:rPr lang="de-AT" altLang="en-US" sz="1600"/>
                <a:t>	deklariert 2 </a:t>
              </a:r>
              <a:r>
                <a:rPr lang="de-AT" altLang="en-US" sz="1600" i="1"/>
                <a:t>short</a:t>
              </a:r>
              <a:r>
                <a:rPr lang="de-AT" altLang="en-US" sz="1600"/>
                <a:t>-Variablen </a:t>
              </a:r>
              <a:r>
                <a:rPr lang="de-AT" altLang="en-US" sz="1600" i="1"/>
                <a:t>a</a:t>
              </a:r>
              <a:r>
                <a:rPr lang="de-AT" altLang="en-US" sz="1600"/>
                <a:t> und </a:t>
              </a:r>
              <a:r>
                <a:rPr lang="de-AT" altLang="en-US" sz="1600" i="1"/>
                <a:t>b</a:t>
              </a:r>
              <a:r>
                <a:rPr lang="de-AT" altLang="en-US" sz="1600"/>
                <a:t> mit Anfangswerten</a:t>
              </a:r>
            </a:p>
          </p:txBody>
        </p:sp>
        <p:sp>
          <p:nvSpPr>
            <p:cNvPr id="6165" name="Rectangle 43"/>
            <p:cNvSpPr>
              <a:spLocks noChangeArrowheads="1"/>
            </p:cNvSpPr>
            <p:nvPr/>
          </p:nvSpPr>
          <p:spPr bwMode="auto">
            <a:xfrm>
              <a:off x="1156498" y="5029289"/>
              <a:ext cx="617316" cy="243346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cxnSp>
          <p:nvCxnSpPr>
            <p:cNvPr id="6166" name="Straight Connector 44"/>
            <p:cNvCxnSpPr>
              <a:cxnSpLocks noChangeShapeType="1"/>
            </p:cNvCxnSpPr>
            <p:nvPr/>
          </p:nvCxnSpPr>
          <p:spPr bwMode="auto">
            <a:xfrm flipV="1">
              <a:off x="1310827" y="5212461"/>
              <a:ext cx="0" cy="60173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67" name="Straight Connector 45"/>
            <p:cNvCxnSpPr>
              <a:cxnSpLocks noChangeShapeType="1"/>
            </p:cNvCxnSpPr>
            <p:nvPr/>
          </p:nvCxnSpPr>
          <p:spPr bwMode="auto">
            <a:xfrm flipV="1">
              <a:off x="1465156" y="5212461"/>
              <a:ext cx="0" cy="60173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68" name="Straight Connector 46"/>
            <p:cNvCxnSpPr>
              <a:cxnSpLocks noChangeShapeType="1"/>
            </p:cNvCxnSpPr>
            <p:nvPr/>
          </p:nvCxnSpPr>
          <p:spPr bwMode="auto">
            <a:xfrm flipV="1">
              <a:off x="1619485" y="5212461"/>
              <a:ext cx="0" cy="60173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169" name="Rectangle 47"/>
            <p:cNvSpPr>
              <a:spLocks noChangeArrowheads="1"/>
            </p:cNvSpPr>
            <p:nvPr/>
          </p:nvSpPr>
          <p:spPr bwMode="auto">
            <a:xfrm>
              <a:off x="2036670" y="5029289"/>
              <a:ext cx="308658" cy="243345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cxnSp>
          <p:nvCxnSpPr>
            <p:cNvPr id="6170" name="Straight Connector 48"/>
            <p:cNvCxnSpPr>
              <a:cxnSpLocks noChangeShapeType="1"/>
            </p:cNvCxnSpPr>
            <p:nvPr/>
          </p:nvCxnSpPr>
          <p:spPr bwMode="auto">
            <a:xfrm flipV="1">
              <a:off x="2190999" y="5212461"/>
              <a:ext cx="0" cy="60173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171" name="Rectangle 49"/>
            <p:cNvSpPr>
              <a:spLocks noChangeArrowheads="1"/>
            </p:cNvSpPr>
            <p:nvPr/>
          </p:nvSpPr>
          <p:spPr bwMode="auto">
            <a:xfrm>
              <a:off x="2453855" y="5029289"/>
              <a:ext cx="308658" cy="243345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cxnSp>
          <p:nvCxnSpPr>
            <p:cNvPr id="6172" name="Straight Connector 50"/>
            <p:cNvCxnSpPr>
              <a:cxnSpLocks noChangeShapeType="1"/>
            </p:cNvCxnSpPr>
            <p:nvPr/>
          </p:nvCxnSpPr>
          <p:spPr bwMode="auto">
            <a:xfrm flipV="1">
              <a:off x="2608184" y="5212461"/>
              <a:ext cx="0" cy="60173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173" name="TextBox 51"/>
            <p:cNvSpPr txBox="1">
              <a:spLocks noChangeArrowheads="1"/>
            </p:cNvSpPr>
            <p:nvPr/>
          </p:nvSpPr>
          <p:spPr bwMode="auto">
            <a:xfrm>
              <a:off x="1321527" y="4724065"/>
              <a:ext cx="28725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x</a:t>
              </a:r>
            </a:p>
          </p:txBody>
        </p:sp>
        <p:sp>
          <p:nvSpPr>
            <p:cNvPr id="6174" name="TextBox 52"/>
            <p:cNvSpPr txBox="1">
              <a:spLocks noChangeArrowheads="1"/>
            </p:cNvSpPr>
            <p:nvPr/>
          </p:nvSpPr>
          <p:spPr bwMode="auto">
            <a:xfrm>
              <a:off x="2047718" y="4724065"/>
              <a:ext cx="27603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a</a:t>
              </a:r>
            </a:p>
          </p:txBody>
        </p:sp>
        <p:sp>
          <p:nvSpPr>
            <p:cNvPr id="6175" name="TextBox 53"/>
            <p:cNvSpPr txBox="1">
              <a:spLocks noChangeArrowheads="1"/>
            </p:cNvSpPr>
            <p:nvPr/>
          </p:nvSpPr>
          <p:spPr bwMode="auto">
            <a:xfrm>
              <a:off x="2470165" y="4724065"/>
              <a:ext cx="28725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b</a:t>
              </a:r>
            </a:p>
          </p:txBody>
        </p:sp>
        <p:sp>
          <p:nvSpPr>
            <p:cNvPr id="6176" name="TextBox 54"/>
            <p:cNvSpPr txBox="1">
              <a:spLocks noChangeArrowheads="1"/>
            </p:cNvSpPr>
            <p:nvPr/>
          </p:nvSpPr>
          <p:spPr bwMode="auto">
            <a:xfrm>
              <a:off x="1245989" y="4985751"/>
              <a:ext cx="43954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200">
                  <a:solidFill>
                    <a:srgbClr val="33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6177" name="TextBox 55"/>
            <p:cNvSpPr txBox="1">
              <a:spLocks noChangeArrowheads="1"/>
            </p:cNvSpPr>
            <p:nvPr/>
          </p:nvSpPr>
          <p:spPr bwMode="auto">
            <a:xfrm>
              <a:off x="2052193" y="4985751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200">
                  <a:solidFill>
                    <a:srgbClr val="33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6178" name="TextBox 56"/>
            <p:cNvSpPr txBox="1">
              <a:spLocks noChangeArrowheads="1"/>
            </p:cNvSpPr>
            <p:nvPr/>
          </p:nvSpPr>
          <p:spPr bwMode="auto">
            <a:xfrm>
              <a:off x="2473371" y="4985751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200">
                  <a:solidFill>
                    <a:srgbClr val="33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62000" y="2665868"/>
            <a:ext cx="4574457" cy="805995"/>
            <a:chOff x="762000" y="2665868"/>
            <a:chExt cx="4574457" cy="805995"/>
          </a:xfrm>
        </p:grpSpPr>
        <p:sp>
          <p:nvSpPr>
            <p:cNvPr id="6150" name="Rectangle 1"/>
            <p:cNvSpPr>
              <a:spLocks noChangeArrowheads="1"/>
            </p:cNvSpPr>
            <p:nvPr/>
          </p:nvSpPr>
          <p:spPr bwMode="auto">
            <a:xfrm>
              <a:off x="1157288" y="3228975"/>
              <a:ext cx="615950" cy="242888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cxnSp>
          <p:nvCxnSpPr>
            <p:cNvPr id="6151" name="Straight Connector 7"/>
            <p:cNvCxnSpPr>
              <a:cxnSpLocks noChangeShapeType="1"/>
            </p:cNvCxnSpPr>
            <p:nvPr/>
          </p:nvCxnSpPr>
          <p:spPr bwMode="auto">
            <a:xfrm flipV="1">
              <a:off x="1311275" y="3411538"/>
              <a:ext cx="0" cy="6032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52" name="Straight Connector 24"/>
            <p:cNvCxnSpPr>
              <a:cxnSpLocks noChangeShapeType="1"/>
            </p:cNvCxnSpPr>
            <p:nvPr/>
          </p:nvCxnSpPr>
          <p:spPr bwMode="auto">
            <a:xfrm flipV="1">
              <a:off x="1465263" y="3411538"/>
              <a:ext cx="0" cy="6032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53" name="Straight Connector 27"/>
            <p:cNvCxnSpPr>
              <a:cxnSpLocks noChangeShapeType="1"/>
            </p:cNvCxnSpPr>
            <p:nvPr/>
          </p:nvCxnSpPr>
          <p:spPr bwMode="auto">
            <a:xfrm flipV="1">
              <a:off x="1619250" y="3411538"/>
              <a:ext cx="0" cy="6032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154" name="Rectangle 28"/>
            <p:cNvSpPr>
              <a:spLocks noChangeArrowheads="1"/>
            </p:cNvSpPr>
            <p:nvPr/>
          </p:nvSpPr>
          <p:spPr bwMode="auto">
            <a:xfrm>
              <a:off x="2036763" y="3228975"/>
              <a:ext cx="307975" cy="242888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cxnSp>
          <p:nvCxnSpPr>
            <p:cNvPr id="6155" name="Straight Connector 29"/>
            <p:cNvCxnSpPr>
              <a:cxnSpLocks noChangeShapeType="1"/>
            </p:cNvCxnSpPr>
            <p:nvPr/>
          </p:nvCxnSpPr>
          <p:spPr bwMode="auto">
            <a:xfrm flipV="1">
              <a:off x="2190750" y="3411538"/>
              <a:ext cx="0" cy="6032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156" name="Rectangle 32"/>
            <p:cNvSpPr>
              <a:spLocks noChangeArrowheads="1"/>
            </p:cNvSpPr>
            <p:nvPr/>
          </p:nvSpPr>
          <p:spPr bwMode="auto">
            <a:xfrm>
              <a:off x="2454275" y="3228975"/>
              <a:ext cx="307975" cy="242888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cxnSp>
          <p:nvCxnSpPr>
            <p:cNvPr id="6157" name="Straight Connector 33"/>
            <p:cNvCxnSpPr>
              <a:cxnSpLocks noChangeShapeType="1"/>
            </p:cNvCxnSpPr>
            <p:nvPr/>
          </p:nvCxnSpPr>
          <p:spPr bwMode="auto">
            <a:xfrm flipV="1">
              <a:off x="2608263" y="3411538"/>
              <a:ext cx="0" cy="6032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158" name="TextBox 8"/>
            <p:cNvSpPr txBox="1">
              <a:spLocks noChangeArrowheads="1"/>
            </p:cNvSpPr>
            <p:nvPr/>
          </p:nvSpPr>
          <p:spPr bwMode="auto">
            <a:xfrm>
              <a:off x="1320800" y="2922588"/>
              <a:ext cx="287338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x</a:t>
              </a:r>
            </a:p>
          </p:txBody>
        </p:sp>
        <p:sp>
          <p:nvSpPr>
            <p:cNvPr id="6159" name="TextBox 35"/>
            <p:cNvSpPr txBox="1">
              <a:spLocks noChangeArrowheads="1"/>
            </p:cNvSpPr>
            <p:nvPr/>
          </p:nvSpPr>
          <p:spPr bwMode="auto">
            <a:xfrm>
              <a:off x="2047875" y="2922588"/>
              <a:ext cx="276225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a</a:t>
              </a:r>
            </a:p>
          </p:txBody>
        </p:sp>
        <p:sp>
          <p:nvSpPr>
            <p:cNvPr id="6160" name="TextBox 36"/>
            <p:cNvSpPr txBox="1">
              <a:spLocks noChangeArrowheads="1"/>
            </p:cNvSpPr>
            <p:nvPr/>
          </p:nvSpPr>
          <p:spPr bwMode="auto">
            <a:xfrm>
              <a:off x="2470150" y="2922588"/>
              <a:ext cx="287338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b</a:t>
              </a: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762000" y="2665868"/>
              <a:ext cx="45744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tabLst>
                  <a:tab pos="177800" algn="l"/>
                </a:tabLst>
              </a:pPr>
              <a:r>
                <a:rPr lang="de-AT" altLang="en-US">
                  <a:solidFill>
                    <a:srgbClr val="000000"/>
                  </a:solidFill>
                </a:rPr>
                <a:t>-	Compiler reserviert Speicherplatz für die </a:t>
              </a:r>
              <a:r>
                <a:rPr lang="de-AT" altLang="en-US" smtClean="0">
                  <a:solidFill>
                    <a:srgbClr val="000000"/>
                  </a:solidFill>
                </a:rPr>
                <a:t>Variablen</a:t>
              </a:r>
              <a:endParaRPr lang="de-AT" altLang="en-US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9196185-F9E0-4BA0-A6D1-0596526C3DD4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de-DE" altLang="en-US" sz="1400" smtClean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Ganzzahlige Typen</a:t>
            </a:r>
          </a:p>
        </p:txBody>
      </p:sp>
      <p:sp>
        <p:nvSpPr>
          <p:cNvPr id="7172" name="Text Box 7"/>
          <p:cNvSpPr txBox="1">
            <a:spLocks noChangeArrowheads="1"/>
          </p:cNvSpPr>
          <p:nvPr/>
        </p:nvSpPr>
        <p:spPr bwMode="auto">
          <a:xfrm>
            <a:off x="1050925" y="1336675"/>
            <a:ext cx="6738938" cy="10699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241425" algn="l"/>
                <a:tab pos="2670175" algn="l"/>
                <a:tab pos="3810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241425" algn="l"/>
                <a:tab pos="2670175" algn="l"/>
                <a:tab pos="38100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241425" algn="l"/>
                <a:tab pos="2670175" algn="l"/>
                <a:tab pos="38100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241425" algn="l"/>
                <a:tab pos="2670175" algn="l"/>
                <a:tab pos="38100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241425" algn="l"/>
                <a:tab pos="2670175" algn="l"/>
                <a:tab pos="38100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241425" algn="l"/>
                <a:tab pos="2670175" algn="l"/>
                <a:tab pos="38100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241425" algn="l"/>
                <a:tab pos="2670175" algn="l"/>
                <a:tab pos="38100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241425" algn="l"/>
                <a:tab pos="2670175" algn="l"/>
                <a:tab pos="38100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241425" algn="l"/>
                <a:tab pos="2670175" algn="l"/>
                <a:tab pos="38100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byte</a:t>
            </a:r>
            <a:r>
              <a:rPr lang="de-AT" altLang="en-US" sz="1600"/>
              <a:t> 	8-Bit-Zahl 	-2</a:t>
            </a:r>
            <a:r>
              <a:rPr lang="de-AT" altLang="en-US" sz="1600" baseline="30000"/>
              <a:t>7</a:t>
            </a:r>
            <a:r>
              <a:rPr lang="de-AT" altLang="en-US" sz="1600"/>
              <a:t> .. 2</a:t>
            </a:r>
            <a:r>
              <a:rPr lang="de-AT" altLang="en-US" sz="1600" baseline="30000"/>
              <a:t>7</a:t>
            </a:r>
            <a:r>
              <a:rPr lang="de-AT" altLang="en-US" sz="1600"/>
              <a:t>-1	(-128 .. 127)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</a:t>
            </a:r>
            <a:r>
              <a:rPr lang="de-AT" altLang="en-US" sz="1600"/>
              <a:t>	16-Bit-Zahl	-2</a:t>
            </a:r>
            <a:r>
              <a:rPr lang="de-AT" altLang="en-US" sz="1600" baseline="30000"/>
              <a:t>15</a:t>
            </a:r>
            <a:r>
              <a:rPr lang="de-AT" altLang="en-US" sz="1600"/>
              <a:t> .. 2</a:t>
            </a:r>
            <a:r>
              <a:rPr lang="de-AT" altLang="en-US" sz="1600" baseline="30000"/>
              <a:t>15</a:t>
            </a:r>
            <a:r>
              <a:rPr lang="de-AT" altLang="en-US" sz="1600"/>
              <a:t>-1	(-32768 .. 32767)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altLang="en-US" sz="1600"/>
              <a:t>	32-Bit-Zahl	-2</a:t>
            </a:r>
            <a:r>
              <a:rPr lang="de-AT" altLang="en-US" sz="1600" baseline="30000"/>
              <a:t>31</a:t>
            </a:r>
            <a:r>
              <a:rPr lang="de-AT" altLang="en-US" sz="1600"/>
              <a:t> .. 2</a:t>
            </a:r>
            <a:r>
              <a:rPr lang="de-AT" altLang="en-US" sz="1600" baseline="30000"/>
              <a:t>31</a:t>
            </a:r>
            <a:r>
              <a:rPr lang="de-AT" altLang="en-US" sz="1600"/>
              <a:t>-1	(-2 147 483 648 .. 2 147 483 647)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</a:t>
            </a:r>
            <a:r>
              <a:rPr lang="de-AT" altLang="en-US" sz="1600"/>
              <a:t>	64-Bit-Zahl	-2</a:t>
            </a:r>
            <a:r>
              <a:rPr lang="de-AT" altLang="en-US" sz="1600" baseline="30000"/>
              <a:t>63</a:t>
            </a:r>
            <a:r>
              <a:rPr lang="de-AT" altLang="en-US" sz="1600"/>
              <a:t> .. 2</a:t>
            </a:r>
            <a:r>
              <a:rPr lang="de-AT" altLang="en-US" sz="1600" baseline="30000"/>
              <a:t>63</a:t>
            </a:r>
            <a:r>
              <a:rPr lang="de-AT" altLang="en-US" sz="1600"/>
              <a:t>-1</a:t>
            </a:r>
          </a:p>
        </p:txBody>
      </p: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762000" y="3502025"/>
            <a:ext cx="8285163" cy="1563688"/>
            <a:chOff x="762000" y="3501587"/>
            <a:chExt cx="8284982" cy="1564743"/>
          </a:xfrm>
        </p:grpSpPr>
        <p:sp>
          <p:nvSpPr>
            <p:cNvPr id="7191" name="Text Box 8"/>
            <p:cNvSpPr txBox="1">
              <a:spLocks noChangeArrowheads="1"/>
            </p:cNvSpPr>
            <p:nvPr/>
          </p:nvSpPr>
          <p:spPr bwMode="auto">
            <a:xfrm>
              <a:off x="762000" y="3501587"/>
              <a:ext cx="228780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Minima und Maxima</a:t>
              </a:r>
            </a:p>
          </p:txBody>
        </p:sp>
        <p:sp>
          <p:nvSpPr>
            <p:cNvPr id="7192" name="Text Box 7"/>
            <p:cNvSpPr txBox="1">
              <a:spLocks noChangeArrowheads="1"/>
            </p:cNvSpPr>
            <p:nvPr/>
          </p:nvSpPr>
          <p:spPr bwMode="auto">
            <a:xfrm>
              <a:off x="1050925" y="3948075"/>
              <a:ext cx="1785297" cy="1096006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241425" algn="l"/>
                  <a:tab pos="2670175" algn="l"/>
                  <a:tab pos="381000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241425" algn="l"/>
                  <a:tab pos="2670175" algn="l"/>
                  <a:tab pos="381000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241425" algn="l"/>
                  <a:tab pos="2670175" algn="l"/>
                  <a:tab pos="38100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241425" algn="l"/>
                  <a:tab pos="2670175" algn="l"/>
                  <a:tab pos="381000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241425" algn="l"/>
                  <a:tab pos="2670175" algn="l"/>
                  <a:tab pos="38100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1425" algn="l"/>
                  <a:tab pos="2670175" algn="l"/>
                  <a:tab pos="38100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1425" algn="l"/>
                  <a:tab pos="2670175" algn="l"/>
                  <a:tab pos="38100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1425" algn="l"/>
                  <a:tab pos="2670175" algn="l"/>
                  <a:tab pos="38100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1425" algn="l"/>
                  <a:tab pos="2670175" algn="l"/>
                  <a:tab pos="38100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ts val="2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Byte.MIN_VALUE</a:t>
              </a:r>
            </a:p>
            <a:p>
              <a:pPr>
                <a:lnSpc>
                  <a:spcPts val="2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Short.MIN_VALUE</a:t>
              </a:r>
            </a:p>
            <a:p>
              <a:pPr>
                <a:lnSpc>
                  <a:spcPts val="2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Integer.MIN_VALUE</a:t>
              </a:r>
            </a:p>
            <a:p>
              <a:pPr>
                <a:lnSpc>
                  <a:spcPts val="2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Long.MIN_VALUE</a:t>
              </a:r>
              <a:endParaRPr lang="de-AT" altLang="en-US" sz="1600"/>
            </a:p>
          </p:txBody>
        </p:sp>
        <p:sp>
          <p:nvSpPr>
            <p:cNvPr id="7193" name="TextBox 1"/>
            <p:cNvSpPr txBox="1">
              <a:spLocks noChangeArrowheads="1"/>
            </p:cNvSpPr>
            <p:nvPr/>
          </p:nvSpPr>
          <p:spPr bwMode="auto">
            <a:xfrm>
              <a:off x="2834630" y="3971676"/>
              <a:ext cx="494046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-2</a:t>
              </a:r>
              <a:r>
                <a:rPr lang="de-AT" altLang="de-DE" baseline="30000"/>
                <a:t>7</a:t>
              </a:r>
            </a:p>
            <a:p>
              <a:r>
                <a:rPr lang="de-AT" altLang="de-DE"/>
                <a:t>-2</a:t>
              </a:r>
              <a:r>
                <a:rPr lang="de-AT" altLang="de-DE" baseline="30000"/>
                <a:t>15</a:t>
              </a:r>
            </a:p>
            <a:p>
              <a:r>
                <a:rPr lang="de-AT" altLang="de-DE"/>
                <a:t>-2</a:t>
              </a:r>
              <a:r>
                <a:rPr lang="de-AT" altLang="de-DE" baseline="30000"/>
                <a:t>31</a:t>
              </a:r>
            </a:p>
            <a:p>
              <a:r>
                <a:rPr lang="de-AT" altLang="de-DE"/>
                <a:t>-2</a:t>
              </a:r>
              <a:r>
                <a:rPr lang="de-AT" altLang="de-DE" baseline="30000"/>
                <a:t>63</a:t>
              </a:r>
            </a:p>
          </p:txBody>
        </p:sp>
        <p:sp>
          <p:nvSpPr>
            <p:cNvPr id="7194" name="Text Box 7"/>
            <p:cNvSpPr txBox="1">
              <a:spLocks noChangeArrowheads="1"/>
            </p:cNvSpPr>
            <p:nvPr/>
          </p:nvSpPr>
          <p:spPr bwMode="auto">
            <a:xfrm>
              <a:off x="4974915" y="3948075"/>
              <a:ext cx="1846211" cy="1118255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241425" algn="l"/>
                  <a:tab pos="2670175" algn="l"/>
                  <a:tab pos="381000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241425" algn="l"/>
                  <a:tab pos="2670175" algn="l"/>
                  <a:tab pos="381000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241425" algn="l"/>
                  <a:tab pos="2670175" algn="l"/>
                  <a:tab pos="38100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241425" algn="l"/>
                  <a:tab pos="2670175" algn="l"/>
                  <a:tab pos="381000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241425" algn="l"/>
                  <a:tab pos="2670175" algn="l"/>
                  <a:tab pos="38100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1425" algn="l"/>
                  <a:tab pos="2670175" algn="l"/>
                  <a:tab pos="38100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1425" algn="l"/>
                  <a:tab pos="2670175" algn="l"/>
                  <a:tab pos="38100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1425" algn="l"/>
                  <a:tab pos="2670175" algn="l"/>
                  <a:tab pos="38100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1425" algn="l"/>
                  <a:tab pos="2670175" algn="l"/>
                  <a:tab pos="38100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ts val="2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Byte.MAX_VALUE</a:t>
              </a:r>
            </a:p>
            <a:p>
              <a:pPr>
                <a:lnSpc>
                  <a:spcPts val="2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Short.MAX_VALUE</a:t>
              </a:r>
            </a:p>
            <a:p>
              <a:pPr>
                <a:lnSpc>
                  <a:spcPts val="2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Integer.MAX_VALUE</a:t>
              </a:r>
            </a:p>
            <a:p>
              <a:pPr>
                <a:lnSpc>
                  <a:spcPts val="2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Long.MAX_VALUE</a:t>
              </a:r>
              <a:endParaRPr lang="de-AT" altLang="en-US" sz="1600"/>
            </a:p>
          </p:txBody>
        </p:sp>
        <p:sp>
          <p:nvSpPr>
            <p:cNvPr id="7195" name="TextBox 14"/>
            <p:cNvSpPr txBox="1">
              <a:spLocks noChangeArrowheads="1"/>
            </p:cNvSpPr>
            <p:nvPr/>
          </p:nvSpPr>
          <p:spPr bwMode="auto">
            <a:xfrm>
              <a:off x="6846092" y="3971676"/>
              <a:ext cx="596638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2</a:t>
              </a:r>
              <a:r>
                <a:rPr lang="de-AT" altLang="de-DE" baseline="30000"/>
                <a:t>7</a:t>
              </a:r>
              <a:r>
                <a:rPr lang="de-AT" altLang="de-DE"/>
                <a:t>-1</a:t>
              </a:r>
            </a:p>
            <a:p>
              <a:r>
                <a:rPr lang="de-AT" altLang="de-DE"/>
                <a:t>2</a:t>
              </a:r>
              <a:r>
                <a:rPr lang="de-AT" altLang="de-DE" baseline="30000"/>
                <a:t>15</a:t>
              </a:r>
              <a:r>
                <a:rPr lang="de-AT" altLang="de-DE"/>
                <a:t>-1</a:t>
              </a:r>
            </a:p>
            <a:p>
              <a:r>
                <a:rPr lang="de-AT" altLang="de-DE"/>
                <a:t>2</a:t>
              </a:r>
              <a:r>
                <a:rPr lang="de-AT" altLang="de-DE" baseline="30000"/>
                <a:t>31</a:t>
              </a:r>
              <a:r>
                <a:rPr lang="de-AT" altLang="de-DE"/>
                <a:t>-1</a:t>
              </a:r>
            </a:p>
            <a:p>
              <a:r>
                <a:rPr lang="de-AT" altLang="de-DE"/>
                <a:t>2</a:t>
              </a:r>
              <a:r>
                <a:rPr lang="de-AT" altLang="de-DE" baseline="30000"/>
                <a:t>63</a:t>
              </a:r>
              <a:r>
                <a:rPr lang="de-AT" altLang="de-DE"/>
                <a:t>-1</a:t>
              </a:r>
            </a:p>
          </p:txBody>
        </p:sp>
        <p:sp>
          <p:nvSpPr>
            <p:cNvPr id="7196" name="TextBox 2"/>
            <p:cNvSpPr txBox="1">
              <a:spLocks noChangeArrowheads="1"/>
            </p:cNvSpPr>
            <p:nvPr/>
          </p:nvSpPr>
          <p:spPr bwMode="auto">
            <a:xfrm>
              <a:off x="7390759" y="3967786"/>
              <a:ext cx="165622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(127)</a:t>
              </a:r>
            </a:p>
            <a:p>
              <a:r>
                <a:rPr lang="de-AT" altLang="de-DE"/>
                <a:t>(32767)</a:t>
              </a:r>
            </a:p>
            <a:p>
              <a:r>
                <a:rPr lang="de-AT" altLang="de-DE"/>
                <a:t>(2_147_483_647)</a:t>
              </a:r>
            </a:p>
          </p:txBody>
        </p:sp>
        <p:sp>
          <p:nvSpPr>
            <p:cNvPr id="7197" name="TextBox 16"/>
            <p:cNvSpPr txBox="1">
              <a:spLocks noChangeArrowheads="1"/>
            </p:cNvSpPr>
            <p:nvPr/>
          </p:nvSpPr>
          <p:spPr bwMode="auto">
            <a:xfrm>
              <a:off x="3199216" y="3967786"/>
              <a:ext cx="1725152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(-128)</a:t>
              </a:r>
            </a:p>
            <a:p>
              <a:r>
                <a:rPr lang="de-AT" altLang="de-DE"/>
                <a:t>(-32768)</a:t>
              </a:r>
            </a:p>
            <a:p>
              <a:r>
                <a:rPr lang="de-AT" altLang="de-DE"/>
                <a:t>(-2_147_483_648)</a:t>
              </a:r>
            </a:p>
          </p:txBody>
        </p:sp>
      </p:grpSp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762000" y="2574925"/>
            <a:ext cx="6680200" cy="749300"/>
            <a:chOff x="762000" y="2575267"/>
            <a:chExt cx="6680730" cy="749577"/>
          </a:xfrm>
        </p:grpSpPr>
        <p:sp>
          <p:nvSpPr>
            <p:cNvPr id="7188" name="Text Box 8"/>
            <p:cNvSpPr txBox="1">
              <a:spLocks noChangeArrowheads="1"/>
            </p:cNvSpPr>
            <p:nvPr/>
          </p:nvSpPr>
          <p:spPr bwMode="auto">
            <a:xfrm>
              <a:off x="762000" y="2575267"/>
              <a:ext cx="1475597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Typhierachie</a:t>
              </a:r>
            </a:p>
          </p:txBody>
        </p:sp>
        <p:sp>
          <p:nvSpPr>
            <p:cNvPr id="7189" name="Text Box 7"/>
            <p:cNvSpPr txBox="1">
              <a:spLocks noChangeArrowheads="1"/>
            </p:cNvSpPr>
            <p:nvPr/>
          </p:nvSpPr>
          <p:spPr bwMode="auto">
            <a:xfrm>
              <a:off x="1050925" y="2976031"/>
              <a:ext cx="2428870" cy="348813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241425" algn="l"/>
                  <a:tab pos="2670175" algn="l"/>
                  <a:tab pos="381000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241425" algn="l"/>
                  <a:tab pos="2670175" algn="l"/>
                  <a:tab pos="381000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241425" algn="l"/>
                  <a:tab pos="2670175" algn="l"/>
                  <a:tab pos="38100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241425" algn="l"/>
                  <a:tab pos="2670175" algn="l"/>
                  <a:tab pos="381000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241425" algn="l"/>
                  <a:tab pos="2670175" algn="l"/>
                  <a:tab pos="38100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1425" algn="l"/>
                  <a:tab pos="2670175" algn="l"/>
                  <a:tab pos="38100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1425" algn="l"/>
                  <a:tab pos="2670175" algn="l"/>
                  <a:tab pos="38100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1425" algn="l"/>
                  <a:tab pos="2670175" algn="l"/>
                  <a:tab pos="38100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1425" algn="l"/>
                  <a:tab pos="2670175" algn="l"/>
                  <a:tab pos="38100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ts val="2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long  </a:t>
              </a:r>
              <a:r>
                <a:rPr lang="de-AT" altLang="en-US" sz="1400">
                  <a:sym typeface="Symbol" panose="05050102010706020507" pitchFamily="18" charset="2"/>
                </a:rPr>
                <a:t>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 int  </a:t>
              </a:r>
              <a:r>
                <a:rPr lang="de-AT" altLang="en-US" sz="1400">
                  <a:sym typeface="Symbol" panose="05050102010706020507" pitchFamily="18" charset="2"/>
                </a:rPr>
                <a:t>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 short  </a:t>
              </a:r>
              <a:r>
                <a:rPr lang="de-AT" altLang="en-US" sz="1400">
                  <a:sym typeface="Symbol" panose="05050102010706020507" pitchFamily="18" charset="2"/>
                </a:rPr>
                <a:t>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 byte</a:t>
              </a:r>
              <a:endParaRPr lang="de-AT" altLang="en-US" sz="1600"/>
            </a:p>
          </p:txBody>
        </p:sp>
        <p:sp>
          <p:nvSpPr>
            <p:cNvPr id="7190" name="TextBox 3"/>
            <p:cNvSpPr txBox="1">
              <a:spLocks noChangeArrowheads="1"/>
            </p:cNvSpPr>
            <p:nvPr/>
          </p:nvSpPr>
          <p:spPr bwMode="auto">
            <a:xfrm>
              <a:off x="3791153" y="2986290"/>
              <a:ext cx="365157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der größere Typ schließt den kleineren ein</a:t>
              </a:r>
            </a:p>
          </p:txBody>
        </p:sp>
      </p:grpSp>
      <p:grpSp>
        <p:nvGrpSpPr>
          <p:cNvPr id="26" name="Group 25"/>
          <p:cNvGrpSpPr>
            <a:grpSpLocks/>
          </p:cNvGrpSpPr>
          <p:nvPr/>
        </p:nvGrpSpPr>
        <p:grpSpPr bwMode="auto">
          <a:xfrm>
            <a:off x="762000" y="5202238"/>
            <a:ext cx="4077663" cy="1346362"/>
            <a:chOff x="762000" y="5202328"/>
            <a:chExt cx="4077755" cy="1346722"/>
          </a:xfrm>
        </p:grpSpPr>
        <p:sp>
          <p:nvSpPr>
            <p:cNvPr id="7181" name="Text Box 8"/>
            <p:cNvSpPr txBox="1">
              <a:spLocks noChangeArrowheads="1"/>
            </p:cNvSpPr>
            <p:nvPr/>
          </p:nvSpPr>
          <p:spPr bwMode="auto">
            <a:xfrm>
              <a:off x="762000" y="5202328"/>
              <a:ext cx="2601994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Ganzzahlige Konstanten</a:t>
              </a:r>
            </a:p>
          </p:txBody>
        </p:sp>
        <p:sp>
          <p:nvSpPr>
            <p:cNvPr id="7182" name="TextBox 4"/>
            <p:cNvSpPr txBox="1">
              <a:spLocks noChangeArrowheads="1"/>
            </p:cNvSpPr>
            <p:nvPr/>
          </p:nvSpPr>
          <p:spPr bwMode="auto">
            <a:xfrm>
              <a:off x="959483" y="5645420"/>
              <a:ext cx="58022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i="1"/>
                <a:t>Wert</a:t>
              </a:r>
            </a:p>
          </p:txBody>
        </p:sp>
        <p:sp>
          <p:nvSpPr>
            <p:cNvPr id="7183" name="TextBox 22"/>
            <p:cNvSpPr txBox="1">
              <a:spLocks noChangeArrowheads="1"/>
            </p:cNvSpPr>
            <p:nvPr/>
          </p:nvSpPr>
          <p:spPr bwMode="auto">
            <a:xfrm>
              <a:off x="1524349" y="5645420"/>
              <a:ext cx="47718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i="1"/>
                <a:t>Typ</a:t>
              </a:r>
            </a:p>
          </p:txBody>
        </p:sp>
        <p:sp>
          <p:nvSpPr>
            <p:cNvPr id="7184" name="TextBox 23"/>
            <p:cNvSpPr txBox="1">
              <a:spLocks noChangeArrowheads="1"/>
            </p:cNvSpPr>
            <p:nvPr/>
          </p:nvSpPr>
          <p:spPr bwMode="auto">
            <a:xfrm>
              <a:off x="959483" y="5943594"/>
              <a:ext cx="482824" cy="605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ts val="2000"/>
                </a:lnSpc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  <a:p>
              <a:pPr>
                <a:lnSpc>
                  <a:spcPts val="2000"/>
                </a:lnSpc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</a:p>
          </p:txBody>
        </p:sp>
        <p:sp>
          <p:nvSpPr>
            <p:cNvPr id="7185" name="TextBox 24"/>
            <p:cNvSpPr txBox="1">
              <a:spLocks noChangeArrowheads="1"/>
            </p:cNvSpPr>
            <p:nvPr/>
          </p:nvSpPr>
          <p:spPr bwMode="auto">
            <a:xfrm>
              <a:off x="1524349" y="5943594"/>
              <a:ext cx="3315406" cy="6054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ts val="2000"/>
                </a:lnSpc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int</a:t>
              </a:r>
              <a:r>
                <a:rPr lang="de-AT" altLang="de-DE"/>
                <a:t>     </a:t>
              </a:r>
              <a:r>
                <a:rPr lang="de-AT" altLang="de-DE" smtClean="0"/>
                <a:t>(10 passt </a:t>
              </a:r>
              <a:r>
                <a:rPr lang="de-AT" altLang="de-DE"/>
                <a:t>auch in </a:t>
              </a:r>
              <a:r>
                <a:rPr lang="de-AT" altLang="de-DE" i="1"/>
                <a:t>byte</a:t>
              </a:r>
              <a:r>
                <a:rPr lang="de-AT" altLang="de-DE"/>
                <a:t> und </a:t>
              </a:r>
              <a:r>
                <a:rPr lang="de-AT" altLang="de-DE" i="1"/>
                <a:t>short</a:t>
              </a:r>
              <a:r>
                <a:rPr lang="de-AT" altLang="de-DE"/>
                <a:t>)</a:t>
              </a:r>
            </a:p>
            <a:p>
              <a:pPr>
                <a:lnSpc>
                  <a:spcPts val="2000"/>
                </a:lnSpc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long</a:t>
              </a:r>
            </a:p>
          </p:txBody>
        </p:sp>
        <p:cxnSp>
          <p:nvCxnSpPr>
            <p:cNvPr id="7186" name="Straight Connector 6"/>
            <p:cNvCxnSpPr>
              <a:cxnSpLocks noChangeShapeType="1"/>
            </p:cNvCxnSpPr>
            <p:nvPr/>
          </p:nvCxnSpPr>
          <p:spPr bwMode="auto">
            <a:xfrm>
              <a:off x="1009816" y="5983974"/>
              <a:ext cx="1015119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87" name="Straight Connector 8"/>
            <p:cNvCxnSpPr>
              <a:cxnSpLocks noChangeShapeType="1"/>
            </p:cNvCxnSpPr>
            <p:nvPr/>
          </p:nvCxnSpPr>
          <p:spPr bwMode="auto">
            <a:xfrm>
              <a:off x="1539706" y="5766985"/>
              <a:ext cx="0" cy="66959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" name="Group 1"/>
          <p:cNvGrpSpPr/>
          <p:nvPr/>
        </p:nvGrpSpPr>
        <p:grpSpPr>
          <a:xfrm>
            <a:off x="4981575" y="5232400"/>
            <a:ext cx="1578113" cy="1477963"/>
            <a:chOff x="4981575" y="5232400"/>
            <a:chExt cx="1578113" cy="1477963"/>
          </a:xfrm>
        </p:grpSpPr>
        <p:sp>
          <p:nvSpPr>
            <p:cNvPr id="7177" name="TextBox 9"/>
            <p:cNvSpPr txBox="1">
              <a:spLocks noChangeArrowheads="1"/>
            </p:cNvSpPr>
            <p:nvPr/>
          </p:nvSpPr>
          <p:spPr bwMode="auto">
            <a:xfrm>
              <a:off x="4981575" y="5540818"/>
              <a:ext cx="1578113" cy="1169545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4492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4492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4492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4492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4492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byte	a = 1;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short	b = 100;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int	c = 100000;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long	d = 1L;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long	e = 1;</a:t>
              </a:r>
            </a:p>
          </p:txBody>
        </p:sp>
        <p:sp>
          <p:nvSpPr>
            <p:cNvPr id="7178" name="TextBox 10"/>
            <p:cNvSpPr txBox="1">
              <a:spLocks noChangeArrowheads="1"/>
            </p:cNvSpPr>
            <p:nvPr/>
          </p:nvSpPr>
          <p:spPr bwMode="auto">
            <a:xfrm>
              <a:off x="4981575" y="5232400"/>
              <a:ext cx="950971" cy="338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i="1"/>
                <a:t>Beispiele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722496" y="5232400"/>
            <a:ext cx="2273867" cy="1047079"/>
            <a:chOff x="6722496" y="5232400"/>
            <a:chExt cx="2273867" cy="1047079"/>
          </a:xfrm>
        </p:grpSpPr>
        <p:sp>
          <p:nvSpPr>
            <p:cNvPr id="7179" name="TextBox 31"/>
            <p:cNvSpPr txBox="1">
              <a:spLocks noChangeArrowheads="1"/>
            </p:cNvSpPr>
            <p:nvPr/>
          </p:nvSpPr>
          <p:spPr bwMode="auto">
            <a:xfrm>
              <a:off x="6722496" y="5540818"/>
              <a:ext cx="2273867" cy="738661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4492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4492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4492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4492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4492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byte	a = 200;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short	b = 100000;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int	c = 3_000_000_000;</a:t>
              </a:r>
            </a:p>
          </p:txBody>
        </p:sp>
        <p:sp>
          <p:nvSpPr>
            <p:cNvPr id="7180" name="TextBox 32"/>
            <p:cNvSpPr txBox="1">
              <a:spLocks noChangeArrowheads="1"/>
            </p:cNvSpPr>
            <p:nvPr/>
          </p:nvSpPr>
          <p:spPr bwMode="auto">
            <a:xfrm>
              <a:off x="6722496" y="5232400"/>
              <a:ext cx="732947" cy="338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i="1"/>
                <a:t>Fehler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363A6F6-3477-4162-A6BE-30C3EE2C2056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de-DE" altLang="en-US" sz="1400" smtClean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Gleitkommatypen</a:t>
            </a:r>
          </a:p>
        </p:txBody>
      </p:sp>
      <p:sp>
        <p:nvSpPr>
          <p:cNvPr id="8196" name="Text Box 7"/>
          <p:cNvSpPr txBox="1">
            <a:spLocks noChangeArrowheads="1"/>
          </p:cNvSpPr>
          <p:nvPr/>
        </p:nvSpPr>
        <p:spPr bwMode="auto">
          <a:xfrm>
            <a:off x="1050925" y="1336675"/>
            <a:ext cx="7308850" cy="5842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98525" algn="l"/>
                <a:tab pos="2151063" algn="l"/>
                <a:tab pos="35861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98525" algn="l"/>
                <a:tab pos="2151063" algn="l"/>
                <a:tab pos="3586163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98525" algn="l"/>
                <a:tab pos="2151063" algn="l"/>
                <a:tab pos="35861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98525" algn="l"/>
                <a:tab pos="2151063" algn="l"/>
                <a:tab pos="3586163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98525" algn="l"/>
                <a:tab pos="2151063" algn="l"/>
                <a:tab pos="3586163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98525" algn="l"/>
                <a:tab pos="2151063" algn="l"/>
                <a:tab pos="3586163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98525" algn="l"/>
                <a:tab pos="2151063" algn="l"/>
                <a:tab pos="3586163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98525" algn="l"/>
                <a:tab pos="2151063" algn="l"/>
                <a:tab pos="3586163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98525" algn="l"/>
                <a:tab pos="2151063" algn="l"/>
                <a:tab pos="3586163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float</a:t>
            </a:r>
            <a:r>
              <a:rPr lang="de-AT" altLang="en-US" sz="1600"/>
              <a:t> 	32-Bit-Zahl 	~ 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± 3.4 * 10</a:t>
            </a:r>
            <a:r>
              <a:rPr lang="de-AT" altLang="de-DE" sz="1400" baseline="30000">
                <a:latin typeface="Arial" panose="020B0604020202020204" pitchFamily="34" charset="0"/>
                <a:cs typeface="Arial" panose="020B0604020202020204" pitchFamily="34" charset="0"/>
              </a:rPr>
              <a:t>38 </a:t>
            </a:r>
            <a:r>
              <a:rPr lang="de-AT" altLang="en-US" sz="1600"/>
              <a:t>	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Float.MIN_VALUE .. Float.MAX_VALUE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double</a:t>
            </a:r>
            <a:r>
              <a:rPr lang="de-AT" altLang="en-US" sz="1600"/>
              <a:t>	64-Bit-Zahl	~ 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± 1.8 * 10</a:t>
            </a:r>
            <a:r>
              <a:rPr lang="de-AT" altLang="de-DE" sz="1400" baseline="30000">
                <a:latin typeface="Arial" panose="020B0604020202020204" pitchFamily="34" charset="0"/>
                <a:cs typeface="Arial" panose="020B0604020202020204" pitchFamily="34" charset="0"/>
              </a:rPr>
              <a:t>308 </a:t>
            </a:r>
            <a:r>
              <a:rPr lang="de-AT" altLang="en-US" sz="1600"/>
              <a:t>	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Double.MIN_VALUE .. Double.MAX_VALUE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62000" y="2106613"/>
            <a:ext cx="4246563" cy="749300"/>
            <a:chOff x="762000" y="2106613"/>
            <a:chExt cx="4246563" cy="749300"/>
          </a:xfrm>
        </p:grpSpPr>
        <p:sp>
          <p:nvSpPr>
            <p:cNvPr id="8197" name="Text Box 8"/>
            <p:cNvSpPr txBox="1">
              <a:spLocks noChangeArrowheads="1"/>
            </p:cNvSpPr>
            <p:nvPr/>
          </p:nvSpPr>
          <p:spPr bwMode="auto">
            <a:xfrm>
              <a:off x="762000" y="2106613"/>
              <a:ext cx="1476375" cy="368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Typhierachie</a:t>
              </a:r>
            </a:p>
          </p:txBody>
        </p:sp>
        <p:sp>
          <p:nvSpPr>
            <p:cNvPr id="8198" name="Text Box 7"/>
            <p:cNvSpPr txBox="1">
              <a:spLocks noChangeArrowheads="1"/>
            </p:cNvSpPr>
            <p:nvPr/>
          </p:nvSpPr>
          <p:spPr bwMode="auto">
            <a:xfrm>
              <a:off x="1050925" y="2506663"/>
              <a:ext cx="3957638" cy="349250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241425" algn="l"/>
                  <a:tab pos="2670175" algn="l"/>
                  <a:tab pos="381000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241425" algn="l"/>
                  <a:tab pos="2670175" algn="l"/>
                  <a:tab pos="381000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241425" algn="l"/>
                  <a:tab pos="2670175" algn="l"/>
                  <a:tab pos="38100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241425" algn="l"/>
                  <a:tab pos="2670175" algn="l"/>
                  <a:tab pos="381000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241425" algn="l"/>
                  <a:tab pos="2670175" algn="l"/>
                  <a:tab pos="38100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1425" algn="l"/>
                  <a:tab pos="2670175" algn="l"/>
                  <a:tab pos="38100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1425" algn="l"/>
                  <a:tab pos="2670175" algn="l"/>
                  <a:tab pos="38100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1425" algn="l"/>
                  <a:tab pos="2670175" algn="l"/>
                  <a:tab pos="38100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1425" algn="l"/>
                  <a:tab pos="2670175" algn="l"/>
                  <a:tab pos="38100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ts val="2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double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de-AT" altLang="en-US" sz="1400">
                  <a:sym typeface="Symbol" panose="05050102010706020507" pitchFamily="18" charset="2"/>
                </a:rPr>
                <a:t>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float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de-AT" altLang="en-US" sz="1400">
                  <a:sym typeface="Symbol" panose="05050102010706020507" pitchFamily="18" charset="2"/>
                </a:rPr>
                <a:t>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 long  </a:t>
              </a:r>
              <a:r>
                <a:rPr lang="de-AT" altLang="en-US" sz="1400">
                  <a:sym typeface="Symbol" panose="05050102010706020507" pitchFamily="18" charset="2"/>
                </a:rPr>
                <a:t>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 int  </a:t>
              </a:r>
              <a:r>
                <a:rPr lang="de-AT" altLang="en-US" sz="1400">
                  <a:sym typeface="Symbol" panose="05050102010706020507" pitchFamily="18" charset="2"/>
                </a:rPr>
                <a:t>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 short  </a:t>
              </a:r>
              <a:r>
                <a:rPr lang="de-AT" altLang="en-US" sz="1400">
                  <a:sym typeface="Symbol" panose="05050102010706020507" pitchFamily="18" charset="2"/>
                </a:rPr>
                <a:t>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 byte</a:t>
              </a:r>
              <a:endParaRPr lang="de-AT" altLang="en-US" sz="1600"/>
            </a:p>
          </p:txBody>
        </p:sp>
      </p:grpSp>
      <p:sp>
        <p:nvSpPr>
          <p:cNvPr id="8199" name="TextBox 2"/>
          <p:cNvSpPr txBox="1">
            <a:spLocks noChangeArrowheads="1"/>
          </p:cNvSpPr>
          <p:nvPr/>
        </p:nvSpPr>
        <p:spPr bwMode="auto">
          <a:xfrm>
            <a:off x="4075113" y="1952625"/>
            <a:ext cx="44926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/>
              <a:t>auch höhere Genauigkeit (mehr Nachkommastellen)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3757613" y="2151063"/>
            <a:ext cx="357187" cy="0"/>
          </a:xfrm>
          <a:prstGeom prst="line">
            <a:avLst/>
          </a:prstGeom>
          <a:noFill/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/>
          <p:nvPr/>
        </p:nvCxnSpPr>
        <p:spPr bwMode="auto">
          <a:xfrm flipV="1">
            <a:off x="3752850" y="1908175"/>
            <a:ext cx="0" cy="246063"/>
          </a:xfrm>
          <a:prstGeom prst="line">
            <a:avLst/>
          </a:prstGeom>
          <a:noFill/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" name="Group 2"/>
          <p:cNvGrpSpPr/>
          <p:nvPr/>
        </p:nvGrpSpPr>
        <p:grpSpPr>
          <a:xfrm>
            <a:off x="762000" y="2986088"/>
            <a:ext cx="3253897" cy="2369462"/>
            <a:chOff x="762000" y="2986088"/>
            <a:chExt cx="2930073" cy="2369462"/>
          </a:xfrm>
        </p:grpSpPr>
        <p:sp>
          <p:nvSpPr>
            <p:cNvPr id="8202" name="Text Box 82"/>
            <p:cNvSpPr txBox="1">
              <a:spLocks noChangeArrowheads="1"/>
            </p:cNvSpPr>
            <p:nvPr/>
          </p:nvSpPr>
          <p:spPr bwMode="auto">
            <a:xfrm>
              <a:off x="762000" y="2986088"/>
              <a:ext cx="2505075" cy="369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800" b="1"/>
                <a:t>Gleitkommakonstanten</a:t>
              </a:r>
            </a:p>
          </p:txBody>
        </p:sp>
        <p:sp>
          <p:nvSpPr>
            <p:cNvPr id="22" name="Text Box 83"/>
            <p:cNvSpPr txBox="1">
              <a:spLocks noChangeArrowheads="1"/>
            </p:cNvSpPr>
            <p:nvPr/>
          </p:nvSpPr>
          <p:spPr bwMode="auto">
            <a:xfrm>
              <a:off x="958398" y="3324225"/>
              <a:ext cx="2733675" cy="2031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tabLst>
                  <a:tab pos="12414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12414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12414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12414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12414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2414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2414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2414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2414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r>
                <a:rPr lang="de-AT" altLang="de-DE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3.14</a:t>
              </a:r>
              <a:r>
                <a:rPr lang="de-AT" altLang="de-DE" dirty="0" smtClean="0"/>
                <a:t> 	// Typ </a:t>
              </a:r>
              <a:r>
                <a:rPr lang="de-AT" altLang="de-DE" i="1" dirty="0" smtClean="0"/>
                <a:t>double</a:t>
              </a:r>
            </a:p>
            <a:p>
              <a:pPr>
                <a:defRPr/>
              </a:pPr>
              <a:r>
                <a:rPr lang="de-AT" altLang="de-DE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3.14</a:t>
              </a:r>
              <a:r>
                <a:rPr lang="de-AT" altLang="de-DE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r>
                <a:rPr lang="de-AT" altLang="de-DE" dirty="0" smtClean="0"/>
                <a:t>	// Typ </a:t>
              </a:r>
              <a:r>
                <a:rPr lang="de-AT" altLang="de-DE" i="1" dirty="0" err="1" smtClean="0"/>
                <a:t>float</a:t>
              </a:r>
              <a:endParaRPr lang="de-AT" altLang="de-DE" i="1" dirty="0" smtClean="0"/>
            </a:p>
            <a:p>
              <a:pPr>
                <a:defRPr/>
              </a:pPr>
              <a:r>
                <a:rPr lang="de-AT" altLang="de-DE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3.14E0</a:t>
              </a:r>
              <a:r>
                <a:rPr lang="de-AT" altLang="de-DE" dirty="0" smtClean="0"/>
                <a:t>	// </a:t>
              </a:r>
              <a:r>
                <a:rPr lang="de-AT" altLang="de-DE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3.14 * 10</a:t>
              </a:r>
              <a:r>
                <a:rPr lang="de-AT" altLang="de-DE" sz="1400" baseline="30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  <a:p>
              <a:pPr>
                <a:defRPr/>
              </a:pPr>
              <a:r>
                <a:rPr lang="de-AT" altLang="de-DE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0.314E1</a:t>
              </a:r>
              <a:r>
                <a:rPr lang="de-AT" altLang="de-DE" dirty="0" smtClean="0"/>
                <a:t>	// </a:t>
              </a:r>
              <a:r>
                <a:rPr lang="de-AT" altLang="de-DE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0.314 * 10</a:t>
              </a:r>
              <a:r>
                <a:rPr lang="de-AT" altLang="de-DE" sz="1400" baseline="30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  <a:p>
              <a:pPr>
                <a:defRPr/>
              </a:pPr>
              <a:r>
                <a:rPr lang="de-AT" altLang="de-DE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31.4E-1</a:t>
              </a:r>
              <a:r>
                <a:rPr lang="de-AT" altLang="de-DE" dirty="0" smtClean="0"/>
                <a:t>	// </a:t>
              </a:r>
              <a:r>
                <a:rPr lang="de-AT" altLang="de-DE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31.4 * 10</a:t>
              </a:r>
              <a:r>
                <a:rPr lang="de-AT" altLang="de-DE" sz="1400" baseline="30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-1</a:t>
              </a:r>
            </a:p>
            <a:p>
              <a:pPr>
                <a:spcBef>
                  <a:spcPts val="0"/>
                </a:spcBef>
                <a:defRPr/>
              </a:pPr>
              <a:r>
                <a:rPr lang="de-AT" altLang="de-DE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.23	</a:t>
              </a:r>
              <a:r>
                <a:rPr lang="de-AT" altLang="de-DE" dirty="0" smtClean="0">
                  <a:latin typeface="+mn-lt"/>
                  <a:cs typeface="Arial" panose="020B0604020202020204" pitchFamily="34" charset="0"/>
                </a:rPr>
                <a:t>// </a:t>
              </a:r>
              <a:r>
                <a:rPr lang="de-AT" altLang="de-DE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0.23</a:t>
              </a:r>
            </a:p>
            <a:p>
              <a:pPr>
                <a:defRPr/>
              </a:pPr>
              <a:r>
                <a:rPr lang="de-AT" altLang="de-DE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1.E2</a:t>
              </a:r>
              <a:r>
                <a:rPr lang="de-AT" altLang="de-DE" dirty="0" smtClean="0"/>
                <a:t>	</a:t>
              </a:r>
              <a:r>
                <a:rPr lang="de-AT" altLang="de-DE" smtClean="0"/>
                <a:t>// </a:t>
              </a:r>
              <a:r>
                <a:rPr lang="de-AT" altLang="de-DE" sz="1400" smtClean="0">
                  <a:latin typeface="Arial" panose="020B0604020202020204" pitchFamily="34" charset="0"/>
                  <a:cs typeface="Arial" panose="020B0604020202020204" pitchFamily="34" charset="0"/>
                </a:rPr>
                <a:t>1.0 </a:t>
              </a:r>
              <a:r>
                <a:rPr lang="de-AT" altLang="de-DE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* 10</a:t>
              </a:r>
              <a:r>
                <a:rPr lang="de-AT" altLang="de-DE" sz="1400" baseline="30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de-AT" altLang="de-DE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de-DE" sz="1400" smtClean="0">
                  <a:latin typeface="Arial" panose="020B0604020202020204" pitchFamily="34" charset="0"/>
                  <a:cs typeface="Arial" panose="020B0604020202020204" pitchFamily="34" charset="0"/>
                </a:rPr>
                <a:t>= 100.0</a:t>
              </a:r>
              <a:endPara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487863" y="3017838"/>
            <a:ext cx="1712912" cy="1087437"/>
            <a:chOff x="4487863" y="3017838"/>
            <a:chExt cx="1712912" cy="1087437"/>
          </a:xfrm>
        </p:grpSpPr>
        <p:sp>
          <p:nvSpPr>
            <p:cNvPr id="8204" name="TextBox 15"/>
            <p:cNvSpPr txBox="1">
              <a:spLocks noChangeArrowheads="1"/>
            </p:cNvSpPr>
            <p:nvPr/>
          </p:nvSpPr>
          <p:spPr bwMode="auto">
            <a:xfrm>
              <a:off x="4487863" y="3017838"/>
              <a:ext cx="950912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i="1"/>
                <a:t>Beispiele</a:t>
              </a:r>
            </a:p>
          </p:txBody>
        </p:sp>
        <p:sp>
          <p:nvSpPr>
            <p:cNvPr id="8205" name="TextBox 16"/>
            <p:cNvSpPr txBox="1">
              <a:spLocks noChangeArrowheads="1"/>
            </p:cNvSpPr>
            <p:nvPr/>
          </p:nvSpPr>
          <p:spPr bwMode="auto">
            <a:xfrm>
              <a:off x="4572000" y="3367088"/>
              <a:ext cx="1628775" cy="73818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628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628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628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628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628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28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28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28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28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float 	a = </a:t>
              </a:r>
              <a:r>
                <a:rPr lang="de-AT" altLang="de-DE" sz="1400" smtClean="0">
                  <a:latin typeface="Arial" panose="020B0604020202020204" pitchFamily="34" charset="0"/>
                  <a:cs typeface="Arial" panose="020B0604020202020204" pitchFamily="34" charset="0"/>
                </a:rPr>
                <a:t>3.14f;</a:t>
              </a: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double 	b = 3.14;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double 	c = 3;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62000" y="5197475"/>
            <a:ext cx="5345113" cy="1365250"/>
            <a:chOff x="762000" y="5197475"/>
            <a:chExt cx="5345113" cy="1365250"/>
          </a:xfrm>
        </p:grpSpPr>
        <p:sp>
          <p:nvSpPr>
            <p:cNvPr id="8206" name="Text Box 85"/>
            <p:cNvSpPr txBox="1">
              <a:spLocks noChangeArrowheads="1"/>
            </p:cNvSpPr>
            <p:nvPr/>
          </p:nvSpPr>
          <p:spPr bwMode="auto">
            <a:xfrm>
              <a:off x="1058863" y="5608638"/>
              <a:ext cx="5048250" cy="954087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241425" algn="l"/>
                  <a:tab pos="2006600" algn="l"/>
                  <a:tab pos="21939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241425" algn="l"/>
                  <a:tab pos="2006600" algn="l"/>
                  <a:tab pos="21939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241425" algn="l"/>
                  <a:tab pos="2006600" algn="l"/>
                  <a:tab pos="21939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241425" algn="l"/>
                  <a:tab pos="2006600" algn="l"/>
                  <a:tab pos="21939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241425" algn="l"/>
                  <a:tab pos="2006600" algn="l"/>
                  <a:tab pos="2193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1425" algn="l"/>
                  <a:tab pos="2006600" algn="l"/>
                  <a:tab pos="2193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1425" algn="l"/>
                  <a:tab pos="2006600" algn="l"/>
                  <a:tab pos="2193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1425" algn="l"/>
                  <a:tab pos="2006600" algn="l"/>
                  <a:tab pos="2193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1425" algn="l"/>
                  <a:tab pos="2006600" algn="l"/>
                  <a:tab pos="2193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FloatConstant	= [Digits] "." [Digits] [Exponent] [FloatSuffix].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Digits	= digit {digit}.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Exponent	= ("e" | "E") ["+" | "-"] Digits.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FloatSuffix	= "f" | "F" | "d" | "D".</a:t>
              </a:r>
              <a:endParaRPr lang="de-AT" altLang="de-DE" sz="1400" baseline="30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07" name="Text Box 82"/>
            <p:cNvSpPr txBox="1">
              <a:spLocks noChangeArrowheads="1"/>
            </p:cNvSpPr>
            <p:nvPr/>
          </p:nvSpPr>
          <p:spPr bwMode="auto">
            <a:xfrm>
              <a:off x="762000" y="5197475"/>
              <a:ext cx="1350963" cy="369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800" b="1"/>
                <a:t>Grammatik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241A07D-B3D9-4632-9029-A39E8E17412F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de-DE" altLang="en-US" sz="1400" smtClean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Konstantendeklarationen</a:t>
            </a:r>
          </a:p>
        </p:txBody>
      </p:sp>
      <p:sp>
        <p:nvSpPr>
          <p:cNvPr id="9220" name="TextBox 1"/>
          <p:cNvSpPr txBox="1">
            <a:spLocks noChangeArrowheads="1"/>
          </p:cNvSpPr>
          <p:nvPr/>
        </p:nvSpPr>
        <p:spPr bwMode="auto">
          <a:xfrm>
            <a:off x="1081088" y="1670050"/>
            <a:ext cx="2211387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en-US" sz="140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static final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int MAX = 100;</a:t>
            </a:r>
          </a:p>
        </p:txBody>
      </p:sp>
      <p:sp>
        <p:nvSpPr>
          <p:cNvPr id="9221" name="TextBox 2"/>
          <p:cNvSpPr txBox="1">
            <a:spLocks noChangeArrowheads="1"/>
          </p:cNvSpPr>
          <p:nvPr/>
        </p:nvSpPr>
        <p:spPr bwMode="auto">
          <a:xfrm>
            <a:off x="685800" y="1223963"/>
            <a:ext cx="594496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en-US" sz="1800" b="1" smtClean="0"/>
              <a:t>Namen, die einen Wert haben, den man </a:t>
            </a:r>
            <a:r>
              <a:rPr lang="de-AT" altLang="en-US" sz="1800" b="1"/>
              <a:t>nicht </a:t>
            </a:r>
            <a:r>
              <a:rPr lang="de-AT" altLang="en-US" sz="1800" b="1" smtClean="0"/>
              <a:t>ändern </a:t>
            </a:r>
            <a:r>
              <a:rPr lang="de-AT" altLang="en-US" sz="1800" b="1"/>
              <a:t>kann</a:t>
            </a:r>
          </a:p>
        </p:txBody>
      </p: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4143375" y="2730500"/>
            <a:ext cx="4813300" cy="2720975"/>
            <a:chOff x="4142628" y="2731273"/>
            <a:chExt cx="4814460" cy="2719702"/>
          </a:xfrm>
        </p:grpSpPr>
        <p:sp>
          <p:nvSpPr>
            <p:cNvPr id="9228" name="TextBox 10"/>
            <p:cNvSpPr txBox="1">
              <a:spLocks noChangeArrowheads="1"/>
            </p:cNvSpPr>
            <p:nvPr/>
          </p:nvSpPr>
          <p:spPr bwMode="auto">
            <a:xfrm>
              <a:off x="4226117" y="2731273"/>
              <a:ext cx="3004349" cy="2031325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79388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179388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179388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179388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179388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79388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79388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79388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79388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static final int </a:t>
              </a:r>
              <a:r>
                <a:rPr lang="de-AT" altLang="en-US" sz="1400">
                  <a:solidFill>
                    <a:srgbClr val="33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MAX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= 100;</a:t>
              </a:r>
            </a:p>
            <a:p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int[] a = new int[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MAX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];</a:t>
              </a:r>
            </a:p>
            <a:p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int 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sum = 0;</a:t>
              </a:r>
              <a:endParaRPr lang="de-AT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for (int i = 0; i &lt;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MAX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; i++) {</a:t>
              </a:r>
            </a:p>
            <a:p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sum = sum + a[i];</a:t>
              </a:r>
            </a:p>
            <a:p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  <a:p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double mean = sum / (double)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MAX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142628" y="4865462"/>
              <a:ext cx="4814460" cy="5855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179388" indent="-179388">
                <a:buFont typeface="Arial" panose="020B0604020202020204" pitchFamily="34" charset="0"/>
                <a:buChar char="•"/>
                <a:defRPr/>
              </a:pPr>
              <a:r>
                <a:rPr lang="de-AT" dirty="0" err="1">
                  <a:latin typeface="+mn-lt"/>
                  <a:cs typeface="Arial" panose="020B0604020202020204" pitchFamily="34" charset="0"/>
                </a:rPr>
                <a:t>Konstantenname</a:t>
              </a:r>
              <a:r>
                <a:rPr lang="de-AT" dirty="0">
                  <a:latin typeface="+mn-lt"/>
                  <a:cs typeface="Arial" panose="020B0604020202020204" pitchFamily="34" charset="0"/>
                </a:rPr>
                <a:t> </a:t>
              </a: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MAX</a:t>
              </a:r>
              <a:r>
                <a:rPr lang="de-AT" dirty="0"/>
                <a:t> </a:t>
              </a:r>
              <a:r>
                <a:rPr lang="de-AT" dirty="0" err="1"/>
                <a:t>is</a:t>
              </a:r>
              <a:r>
                <a:rPr lang="de-AT" dirty="0"/>
                <a:t> lesbarer als </a:t>
              </a: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  <a:p>
              <a:pPr marL="179388" indent="-179388">
                <a:buFont typeface="Arial" panose="020B0604020202020204" pitchFamily="34" charset="0"/>
                <a:buChar char="•"/>
                <a:defRPr/>
              </a:pPr>
              <a:r>
                <a:rPr lang="de-AT" dirty="0"/>
                <a:t>bei Änderungen muss nur </a:t>
              </a:r>
              <a:r>
                <a:rPr lang="de-AT" u="sng" dirty="0"/>
                <a:t>eine</a:t>
              </a:r>
              <a:r>
                <a:rPr lang="de-AT" dirty="0"/>
                <a:t> Stelle geändert werden</a:t>
              </a:r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685800" y="2286000"/>
            <a:ext cx="5276850" cy="3165475"/>
            <a:chOff x="685800" y="2286002"/>
            <a:chExt cx="5277407" cy="3164973"/>
          </a:xfrm>
        </p:grpSpPr>
        <p:sp>
          <p:nvSpPr>
            <p:cNvPr id="9225" name="TextBox 8"/>
            <p:cNvSpPr txBox="1">
              <a:spLocks noChangeArrowheads="1"/>
            </p:cNvSpPr>
            <p:nvPr/>
          </p:nvSpPr>
          <p:spPr bwMode="auto">
            <a:xfrm>
              <a:off x="685800" y="2286002"/>
              <a:ext cx="527740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en-US" sz="1800" b="1"/>
                <a:t>Zweck:</a:t>
              </a:r>
              <a:r>
                <a:rPr lang="de-AT" altLang="en-US" b="1"/>
                <a:t> </a:t>
              </a:r>
              <a:r>
                <a:rPr lang="de-AT" altLang="en-US"/>
                <a:t>Lesbarere Namen für häufig verwendete Konstanten</a:t>
              </a:r>
            </a:p>
          </p:txBody>
        </p:sp>
        <p:sp>
          <p:nvSpPr>
            <p:cNvPr id="9226" name="TextBox 9"/>
            <p:cNvSpPr txBox="1">
              <a:spLocks noChangeArrowheads="1"/>
            </p:cNvSpPr>
            <p:nvPr/>
          </p:nvSpPr>
          <p:spPr bwMode="auto">
            <a:xfrm>
              <a:off x="1081378" y="2731273"/>
              <a:ext cx="2912977" cy="2031325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79388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179388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179388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179388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179388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79388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79388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79388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79388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de-AT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int[] a = new int[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];</a:t>
              </a:r>
            </a:p>
            <a:p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int 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sum = 0;</a:t>
              </a:r>
              <a:endParaRPr lang="de-AT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for (int i = 0; i &lt;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; i++) {</a:t>
              </a:r>
            </a:p>
            <a:p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sum = sum + a[i];</a:t>
              </a:r>
            </a:p>
            <a:p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  <a:p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double mean = sum / (double)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82694" y="4866868"/>
              <a:ext cx="2783181" cy="58410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179388" indent="-179388">
                <a:buFont typeface="Arial" panose="020B0604020202020204" pitchFamily="34" charset="0"/>
                <a:buChar char="•"/>
                <a:defRPr/>
              </a:pPr>
              <a:r>
                <a:rPr lang="de-AT" dirty="0">
                  <a:latin typeface="+mn-lt"/>
                  <a:cs typeface="Arial" panose="020B0604020202020204" pitchFamily="34" charset="0"/>
                </a:rPr>
                <a:t>Was bedeutet </a:t>
              </a: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r>
                <a:rPr lang="de-AT" dirty="0">
                  <a:latin typeface="+mn-lt"/>
                  <a:cs typeface="Arial" panose="020B0604020202020204" pitchFamily="34" charset="0"/>
                </a:rPr>
                <a:t>?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9388" indent="-179388">
                <a:buFont typeface="Arial" panose="020B0604020202020204" pitchFamily="34" charset="0"/>
                <a:buChar char="•"/>
                <a:defRPr/>
              </a:pPr>
              <a:r>
                <a:rPr lang="de-AT" dirty="0"/>
                <a:t>Fehlergefahr bei Änderungen</a:t>
              </a:r>
            </a:p>
          </p:txBody>
        </p:sp>
      </p:grp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00088" y="5867400"/>
            <a:ext cx="5750292" cy="66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en-US"/>
              <a:t>Konstantendeklaration muss auf Klassenebene stehen (siehe später</a:t>
            </a:r>
            <a:r>
              <a:rPr lang="de-AT" altLang="en-US" smtClean="0"/>
              <a:t>)</a:t>
            </a:r>
          </a:p>
          <a:p>
            <a:pPr>
              <a:spcBef>
                <a:spcPts val="600"/>
              </a:spcBef>
            </a:pPr>
            <a:r>
              <a:rPr lang="de-AT" altLang="en-US" smtClean="0"/>
              <a:t>Für Konstanten legt der Compiler keinen Speicherplatz an</a:t>
            </a:r>
            <a:endParaRPr lang="de-AT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130460" y="2527140"/>
            <a:ext cx="4143737" cy="320233"/>
          </a:xfrm>
          <a:prstGeom prst="rect">
            <a:avLst/>
          </a:prstGeom>
          <a:solidFill>
            <a:srgbClr val="CCCCFF"/>
          </a:solidFill>
          <a:ln w="6350" cap="flat" cmpd="sng" algn="ctr">
            <a:solidFill>
              <a:srgbClr val="CCCC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AA1817-2BC9-43BE-9A9D-060D1B35D20B}" type="slidenum">
              <a:rPr lang="de-DE" altLang="de-DE" smtClean="0"/>
              <a:pPr>
                <a:defRPr/>
              </a:pPr>
              <a:t>8</a:t>
            </a:fld>
            <a:endParaRPr lang="de-DE" altLang="de-DE"/>
          </a:p>
        </p:txBody>
      </p:sp>
      <p:sp>
        <p:nvSpPr>
          <p:cNvPr id="3" name="TextBox 2"/>
          <p:cNvSpPr txBox="1"/>
          <p:nvPr/>
        </p:nvSpPr>
        <p:spPr>
          <a:xfrm>
            <a:off x="763929" y="1392820"/>
            <a:ext cx="4426212" cy="27392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8775" algn="l"/>
                <a:tab pos="987425" algn="l"/>
              </a:tabLst>
            </a:pPr>
            <a:r>
              <a:rPr lang="de-AT" sz="3200" dirty="0" smtClean="0">
                <a:solidFill>
                  <a:srgbClr val="FF0000"/>
                </a:solidFill>
              </a:rPr>
              <a:t>2. Einfache Programme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>
                <a:solidFill>
                  <a:srgbClr val="FF0000"/>
                </a:solidFill>
              </a:rPr>
              <a:t>	</a:t>
            </a:r>
            <a:r>
              <a:rPr lang="de-AT" sz="2000" dirty="0" smtClean="0"/>
              <a:t>2.1	Grundsymbole von Java</a:t>
            </a:r>
            <a:endParaRPr lang="de-AT" sz="2000" i="1" dirty="0" smtClean="0"/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2.2	Deklarationen und Zahlentypen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>
                <a:solidFill>
                  <a:srgbClr val="FF0000"/>
                </a:solidFill>
              </a:rPr>
              <a:t>2.3	Kommentare</a:t>
            </a:r>
            <a:endParaRPr lang="de-AT" sz="2000" i="1" dirty="0" smtClean="0">
              <a:solidFill>
                <a:srgbClr val="FF0000"/>
              </a:solidFill>
            </a:endParaRP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2.4	Zuweisungen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2.5	Arithmetische Ausdrücke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2.6	Ein/Ausgabe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2.7	Struktur von Java-Programmen</a:t>
            </a:r>
          </a:p>
        </p:txBody>
      </p:sp>
    </p:spTree>
    <p:extLst>
      <p:ext uri="{BB962C8B-B14F-4D97-AF65-F5344CB8AC3E}">
        <p14:creationId xmlns:p14="http://schemas.microsoft.com/office/powerpoint/2010/main" val="173006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F92AFB-3448-44A9-8C8E-12689AA20FC8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de-DE" altLang="en-US" sz="1400" smtClean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Kommentare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669925" y="1233488"/>
            <a:ext cx="3262313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Geben Erläuterungen zum Programm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685800" y="1731963"/>
            <a:ext cx="2792413" cy="9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88925" algn="l"/>
                <a:tab pos="4762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88925" algn="l"/>
                <a:tab pos="4762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88925" algn="l"/>
                <a:tab pos="4762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88925" algn="l"/>
                <a:tab pos="4762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88925" algn="l"/>
                <a:tab pos="4762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  <a:tab pos="4762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  <a:tab pos="4762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  <a:tab pos="4762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  <a:tab pos="4762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Zeilenendekommentare</a:t>
            </a:r>
          </a:p>
          <a:p>
            <a:pPr>
              <a:buFontTx/>
              <a:buNone/>
            </a:pPr>
            <a:r>
              <a:rPr lang="de-AT" altLang="en-US" sz="1600"/>
              <a:t>	-	beginnen mit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//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-	gehen bis zum Zeilenende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4244172" y="2036763"/>
            <a:ext cx="2225675" cy="3079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int sum;  </a:t>
            </a:r>
            <a:r>
              <a:rPr lang="de-AT" altLang="en-US" sz="140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total sales</a:t>
            </a: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685800" y="2798763"/>
            <a:ext cx="3498850" cy="166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88925" algn="l"/>
                <a:tab pos="4762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88925" algn="l"/>
                <a:tab pos="4762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88925" algn="l"/>
                <a:tab pos="4762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88925" algn="l"/>
                <a:tab pos="4762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88925" algn="l"/>
                <a:tab pos="4762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  <a:tab pos="4762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  <a:tab pos="4762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  <a:tab pos="4762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  <a:tab pos="4762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Klammerkommentare</a:t>
            </a:r>
          </a:p>
          <a:p>
            <a:pPr>
              <a:buFontTx/>
              <a:buNone/>
            </a:pPr>
            <a:r>
              <a:rPr lang="de-AT" altLang="en-US" sz="1600"/>
              <a:t>	-	durch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/*</a:t>
            </a:r>
            <a:r>
              <a:rPr lang="de-AT" altLang="en-US" sz="1600"/>
              <a:t> ...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*/</a:t>
            </a:r>
            <a:r>
              <a:rPr lang="de-AT" altLang="en-US" sz="1600"/>
              <a:t> begrenzt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-	können über mehrere Zeilen gehen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-	dürfen </a:t>
            </a:r>
            <a:r>
              <a:rPr lang="de-AT" altLang="en-US" sz="1600" u="sng"/>
              <a:t>nicht</a:t>
            </a:r>
            <a:r>
              <a:rPr lang="de-AT" altLang="en-US" sz="1600"/>
              <a:t> geschachtelt werden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-	oft zum "Auskommentieren" von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	Programmteilen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4244172" y="3140075"/>
            <a:ext cx="2143125" cy="738188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/*	Das ist ein längerer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Kommentar, der über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mehrere Zeilen geht */</a:t>
            </a:r>
          </a:p>
        </p:txBody>
      </p:sp>
      <p:sp>
        <p:nvSpPr>
          <p:cNvPr id="115721" name="Text Box 9"/>
          <p:cNvSpPr txBox="1">
            <a:spLocks noChangeArrowheads="1"/>
          </p:cNvSpPr>
          <p:nvPr/>
        </p:nvSpPr>
        <p:spPr bwMode="auto">
          <a:xfrm>
            <a:off x="685800" y="4705350"/>
            <a:ext cx="7890302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88925" algn="l"/>
                <a:tab pos="476250" algn="l"/>
                <a:tab pos="6635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88925" algn="l"/>
                <a:tab pos="476250" algn="l"/>
                <a:tab pos="6635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88925" algn="l"/>
                <a:tab pos="476250" algn="l"/>
                <a:tab pos="663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88925" algn="l"/>
                <a:tab pos="476250" algn="l"/>
                <a:tab pos="6635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88925" algn="l"/>
                <a:tab pos="476250" algn="l"/>
                <a:tab pos="663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  <a:tab pos="476250" algn="l"/>
                <a:tab pos="663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  <a:tab pos="476250" algn="l"/>
                <a:tab pos="663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  <a:tab pos="476250" algn="l"/>
                <a:tab pos="663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  <a:tab pos="476250" algn="l"/>
                <a:tab pos="663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/>
              <a:t>Sinnvoll kommentieren!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-	</a:t>
            </a:r>
            <a:r>
              <a:rPr lang="de-AT" altLang="en-US" sz="1600" smtClean="0"/>
              <a:t>das </a:t>
            </a:r>
            <a:r>
              <a:rPr lang="de-AT" altLang="en-US" sz="1600"/>
              <a:t>kommentieren, was </a:t>
            </a:r>
            <a:r>
              <a:rPr lang="de-AT" altLang="en-US" sz="1600" smtClean="0"/>
              <a:t>einer Erklärung </a:t>
            </a:r>
            <a:r>
              <a:rPr lang="de-AT" altLang="en-US" sz="1600"/>
              <a:t>bedarf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-	statt unklares Programm mit </a:t>
            </a:r>
            <a:r>
              <a:rPr lang="de-AT" altLang="en-US" sz="1600" smtClean="0"/>
              <a:t>Kommentaren, </a:t>
            </a:r>
            <a:r>
              <a:rPr lang="de-AT" altLang="en-US" sz="1600"/>
              <a:t>besser klares Programm ohne </a:t>
            </a:r>
            <a:r>
              <a:rPr lang="de-AT" altLang="en-US" sz="1600" smtClean="0"/>
              <a:t>Kommentare</a:t>
            </a:r>
            <a:endParaRPr lang="de-AT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-	nicht kommentieren, was ohnehin schon im Programm steht;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	folgendes ist z.B. unsinnig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		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int sum; </a:t>
            </a:r>
            <a:r>
              <a:rPr lang="de-AT" altLang="en-US" sz="140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Summe</a:t>
            </a:r>
          </a:p>
        </p:txBody>
      </p:sp>
      <p:grpSp>
        <p:nvGrpSpPr>
          <p:cNvPr id="115724" name="Group 12"/>
          <p:cNvGrpSpPr>
            <a:grpSpLocks/>
          </p:cNvGrpSpPr>
          <p:nvPr/>
        </p:nvGrpSpPr>
        <p:grpSpPr bwMode="auto">
          <a:xfrm>
            <a:off x="4253697" y="2212975"/>
            <a:ext cx="1819275" cy="441325"/>
            <a:chOff x="2924" y="1299"/>
            <a:chExt cx="1146" cy="278"/>
          </a:xfrm>
        </p:grpSpPr>
        <p:sp>
          <p:nvSpPr>
            <p:cNvPr id="10251" name="Line 10"/>
            <p:cNvSpPr>
              <a:spLocks noChangeShapeType="1"/>
            </p:cNvSpPr>
            <p:nvPr/>
          </p:nvSpPr>
          <p:spPr bwMode="auto">
            <a:xfrm>
              <a:off x="2928" y="1299"/>
              <a:ext cx="1142" cy="0"/>
            </a:xfrm>
            <a:prstGeom prst="line">
              <a:avLst/>
            </a:prstGeom>
            <a:noFill/>
            <a:ln w="63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252" name="Text Box 11"/>
            <p:cNvSpPr txBox="1">
              <a:spLocks noChangeArrowheads="1"/>
            </p:cNvSpPr>
            <p:nvPr/>
          </p:nvSpPr>
          <p:spPr bwMode="auto">
            <a:xfrm>
              <a:off x="2924" y="1383"/>
              <a:ext cx="79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 totalSales;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863905" y="3140075"/>
            <a:ext cx="2179778" cy="954107"/>
            <a:chOff x="6678713" y="3140075"/>
            <a:chExt cx="2179778" cy="954107"/>
          </a:xfrm>
        </p:grpSpPr>
        <p:sp>
          <p:nvSpPr>
            <p:cNvPr id="13" name="Text Box 8"/>
            <p:cNvSpPr txBox="1">
              <a:spLocks noChangeArrowheads="1"/>
            </p:cNvSpPr>
            <p:nvPr/>
          </p:nvSpPr>
          <p:spPr bwMode="auto">
            <a:xfrm>
              <a:off x="6678713" y="3140075"/>
              <a:ext cx="2143536" cy="95410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/*	Das </a:t>
              </a:r>
              <a:r>
                <a:rPr lang="de-AT" altLang="en-US" sz="1400" smtClean="0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wäre </a:t>
              </a:r>
              <a:r>
                <a:rPr lang="de-AT" altLang="en-US" sz="1400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ein </a:t>
              </a:r>
              <a:endParaRPr lang="de-AT" altLang="en-US" sz="1400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/* geschachtelter */</a:t>
              </a:r>
              <a:endPara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Kommentar, der über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mehrere Zeilen geht */</a:t>
              </a:r>
            </a:p>
          </p:txBody>
        </p:sp>
        <p:cxnSp>
          <p:nvCxnSpPr>
            <p:cNvPr id="3" name="Straight Connector 2"/>
            <p:cNvCxnSpPr/>
            <p:nvPr/>
          </p:nvCxnSpPr>
          <p:spPr bwMode="auto">
            <a:xfrm flipV="1">
              <a:off x="6678713" y="3140075"/>
              <a:ext cx="2179778" cy="954107"/>
            </a:xfrm>
            <a:prstGeom prst="line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4244172" y="3967162"/>
            <a:ext cx="2541080" cy="52322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/*	</a:t>
            </a:r>
            <a:r>
              <a:rPr lang="de-AT" altLang="en-US" sz="1400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Out.println("Ergebnis");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Out.print("Sum=" + sum); */</a:t>
            </a:r>
            <a:endParaRPr lang="de-AT" altLang="en-US" sz="1400"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21" grpId="0" autoUpdateAnimBg="0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F93CEA5-79ED-4015-8EB4-09C58C00D053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de-DE" altLang="en-US" sz="1400" smtClean="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Sprache in Kommentaren und Namen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  <a:tabLst>
                <a:tab pos="577850" algn="l"/>
              </a:tabLst>
            </a:pPr>
            <a:r>
              <a:rPr lang="de-AT" altLang="en-US" b="1" smtClean="0"/>
              <a:t>Deutsch</a:t>
            </a:r>
          </a:p>
          <a:p>
            <a:pPr>
              <a:buFontTx/>
              <a:buNone/>
              <a:tabLst>
                <a:tab pos="577850" algn="l"/>
              </a:tabLst>
            </a:pPr>
            <a:r>
              <a:rPr lang="de-AT" altLang="en-US" smtClean="0"/>
              <a:t>	+	einfacher</a:t>
            </a:r>
          </a:p>
          <a:p>
            <a:pPr>
              <a:buFontTx/>
              <a:buNone/>
              <a:tabLst>
                <a:tab pos="577850" algn="l"/>
              </a:tabLst>
            </a:pPr>
            <a:endParaRPr lang="de-AT" altLang="en-US" smtClean="0"/>
          </a:p>
          <a:p>
            <a:pPr>
              <a:buFontTx/>
              <a:buNone/>
              <a:tabLst>
                <a:tab pos="577850" algn="l"/>
              </a:tabLst>
            </a:pPr>
            <a:r>
              <a:rPr lang="de-AT" altLang="en-US" b="1" smtClean="0"/>
              <a:t>Englisch</a:t>
            </a:r>
          </a:p>
          <a:p>
            <a:pPr>
              <a:buFontTx/>
              <a:buNone/>
              <a:tabLst>
                <a:tab pos="577850" algn="l"/>
              </a:tabLst>
            </a:pPr>
            <a:r>
              <a:rPr lang="de-AT" altLang="en-US" smtClean="0"/>
              <a:t>	+	meist kürzer</a:t>
            </a:r>
          </a:p>
          <a:p>
            <a:pPr>
              <a:buFontTx/>
              <a:buNone/>
              <a:tabLst>
                <a:tab pos="577850" algn="l"/>
              </a:tabLst>
            </a:pPr>
            <a:r>
              <a:rPr lang="de-AT" altLang="en-US" smtClean="0"/>
              <a:t>	+	passt besser zu den englischen Schlüsselwörtern (short, int, long, ...)</a:t>
            </a:r>
          </a:p>
          <a:p>
            <a:pPr>
              <a:buFontTx/>
              <a:buNone/>
              <a:tabLst>
                <a:tab pos="577850" algn="l"/>
              </a:tabLst>
            </a:pPr>
            <a:r>
              <a:rPr lang="de-AT" altLang="en-US" smtClean="0"/>
              <a:t>	+	Programm kann international verteilt werden (z.B. über das Web)</a:t>
            </a:r>
          </a:p>
          <a:p>
            <a:pPr>
              <a:buFontTx/>
              <a:buNone/>
              <a:tabLst>
                <a:tab pos="577850" algn="l"/>
              </a:tabLst>
            </a:pPr>
            <a:endParaRPr lang="de-AT" altLang="en-US" smtClean="0"/>
          </a:p>
          <a:p>
            <a:pPr>
              <a:buFontTx/>
              <a:buNone/>
              <a:tabLst>
                <a:tab pos="577850" algn="l"/>
              </a:tabLst>
            </a:pPr>
            <a:r>
              <a:rPr lang="de-AT" altLang="en-US" smtClean="0"/>
              <a:t>Jedenfalls: Deutsch und Englisch nicht mischen!!</a:t>
            </a:r>
          </a:p>
          <a:p>
            <a:pPr>
              <a:buFontTx/>
              <a:buNone/>
              <a:tabLst>
                <a:tab pos="577850" algn="l"/>
              </a:tabLst>
            </a:pPr>
            <a:r>
              <a:rPr lang="de-AT" altLang="en-US" smtClean="0"/>
              <a:t>(In den Übungen wird Englisch erwartet)</a:t>
            </a:r>
            <a:endParaRPr lang="de-AT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0C5BEB7-754C-42E0-BF7F-68BC27903441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de-DE" altLang="en-US" sz="1400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z="2800" smtClean="0"/>
              <a:t>Namenswahl für Variablen und Konstanten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1143000"/>
          </a:xfrm>
        </p:spPr>
        <p:txBody>
          <a:bodyPr/>
          <a:lstStyle/>
          <a:p>
            <a:pPr>
              <a:buFontTx/>
              <a:buNone/>
            </a:pPr>
            <a:r>
              <a:rPr lang="de-AT" altLang="en-US" sz="1800" b="1" smtClean="0"/>
              <a:t>Einige Tipps</a:t>
            </a:r>
          </a:p>
          <a:p>
            <a:pPr>
              <a:spcBef>
                <a:spcPct val="50000"/>
              </a:spcBef>
            </a:pPr>
            <a:r>
              <a:rPr lang="de-AT" altLang="en-US" sz="1600" smtClean="0"/>
              <a:t>aussagekräftige aber nicht zu lange Namen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 smtClean="0"/>
              <a:t>	z.B. </a:t>
            </a:r>
            <a:r>
              <a:rPr lang="de-AT" altLang="en-US" sz="1400" i="1" smtClean="0">
                <a:latin typeface="Arial" panose="020B0604020202020204" pitchFamily="34" charset="0"/>
                <a:cs typeface="Arial" panose="020B0604020202020204" pitchFamily="34" charset="0"/>
              </a:rPr>
              <a:t>sum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altLang="en-US" sz="1400" i="1" smtClean="0">
                <a:latin typeface="Arial" panose="020B0604020202020204" pitchFamily="34" charset="0"/>
                <a:cs typeface="Arial" panose="020B0604020202020204" pitchFamily="34" charset="0"/>
              </a:rPr>
              <a:t>width            sumOfAllEntriesInInput</a:t>
            </a:r>
          </a:p>
        </p:txBody>
      </p:sp>
      <p:sp>
        <p:nvSpPr>
          <p:cNvPr id="126980" name="Text Box 4"/>
          <p:cNvSpPr txBox="1">
            <a:spLocks noChangeArrowheads="1"/>
          </p:cNvSpPr>
          <p:nvPr/>
        </p:nvSpPr>
        <p:spPr bwMode="auto">
          <a:xfrm>
            <a:off x="685800" y="4603750"/>
            <a:ext cx="401002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88925" indent="-288925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e-AT" altLang="en-US" sz="1600"/>
              <a:t>Konstantennamen ganz in Großbuchstaben</a:t>
            </a:r>
            <a:br>
              <a:rPr lang="de-AT" altLang="en-US" sz="1600"/>
            </a:br>
            <a:r>
              <a:rPr lang="de-AT" altLang="en-US" sz="1600"/>
              <a:t>z.B. </a:t>
            </a:r>
            <a:r>
              <a:rPr lang="de-AT" altLang="en-US" sz="1400" i="1">
                <a:latin typeface="Arial" panose="020B0604020202020204" pitchFamily="34" charset="0"/>
                <a:cs typeface="Arial" panose="020B0604020202020204" pitchFamily="34" charset="0"/>
              </a:rPr>
              <a:t>MAX_VALUE</a:t>
            </a:r>
          </a:p>
        </p:txBody>
      </p:sp>
      <p:sp>
        <p:nvSpPr>
          <p:cNvPr id="126981" name="Text Box 5"/>
          <p:cNvSpPr txBox="1">
            <a:spLocks noChangeArrowheads="1"/>
          </p:cNvSpPr>
          <p:nvPr/>
        </p:nvSpPr>
        <p:spPr bwMode="auto">
          <a:xfrm>
            <a:off x="685800" y="3671888"/>
            <a:ext cx="4378325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88925" indent="-288925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e-AT" altLang="en-US" sz="1600"/>
              <a:t>Variablennamen beginnen mit Kleinbuchstaben</a:t>
            </a:r>
            <a:br>
              <a:rPr lang="de-AT" altLang="en-US" sz="1600"/>
            </a:br>
            <a:r>
              <a:rPr lang="de-AT" altLang="en-US" sz="1600"/>
              <a:t>Worttrennung durch Großbuchstaben oder "_"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z.B. </a:t>
            </a:r>
            <a:r>
              <a:rPr lang="de-AT" altLang="en-US" sz="1400" i="1">
                <a:latin typeface="Arial" panose="020B0604020202020204" pitchFamily="34" charset="0"/>
                <a:cs typeface="Arial" panose="020B0604020202020204" pitchFamily="34" charset="0"/>
              </a:rPr>
              <a:t>inputText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altLang="en-US" sz="1400" i="1">
                <a:latin typeface="Arial" panose="020B0604020202020204" pitchFamily="34" charset="0"/>
                <a:cs typeface="Arial" panose="020B0604020202020204" pitchFamily="34" charset="0"/>
              </a:rPr>
              <a:t>input_text</a:t>
            </a:r>
          </a:p>
        </p:txBody>
      </p:sp>
      <p:sp>
        <p:nvSpPr>
          <p:cNvPr id="126982" name="Text Box 6"/>
          <p:cNvSpPr txBox="1">
            <a:spLocks noChangeArrowheads="1"/>
          </p:cNvSpPr>
          <p:nvPr/>
        </p:nvSpPr>
        <p:spPr bwMode="auto">
          <a:xfrm>
            <a:off x="685800" y="2366963"/>
            <a:ext cx="608647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88925" indent="-288925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de-AT" altLang="en-US" sz="1600" dirty="0" smtClean="0">
                <a:latin typeface="+mn-lt"/>
                <a:cs typeface="Arial" panose="020B0604020202020204" pitchFamily="34" charset="0"/>
              </a:rPr>
              <a:t>Hilfsvariablen, die man nur über kurze Strecken braucht, eher kurz: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de-AT" altLang="en-US" sz="1600" dirty="0" smtClean="0">
                <a:latin typeface="+mn-lt"/>
                <a:cs typeface="Arial" panose="020B0604020202020204" pitchFamily="34" charset="0"/>
              </a:rPr>
              <a:t>	z.B. </a:t>
            </a:r>
            <a:r>
              <a:rPr lang="de-AT" alt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alt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alt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  <a:p>
            <a:pPr>
              <a:spcBef>
                <a:spcPct val="50000"/>
              </a:spcBef>
              <a:defRPr/>
            </a:pPr>
            <a:r>
              <a:rPr lang="de-AT" altLang="en-US" sz="1600" dirty="0" smtClean="0"/>
              <a:t>Variablen, die man im ganzen Programm braucht, eher länger: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de-AT" altLang="en-US" sz="1600" dirty="0" smtClean="0"/>
              <a:t>	z.B. </a:t>
            </a:r>
            <a:r>
              <a:rPr lang="de-AT" altLang="en-US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inputText</a:t>
            </a:r>
            <a:endParaRPr lang="de-AT" altLang="en-US" sz="14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296" name="Straight Connector 2"/>
          <p:cNvCxnSpPr>
            <a:cxnSpLocks noChangeShapeType="1"/>
          </p:cNvCxnSpPr>
          <p:nvPr/>
        </p:nvCxnSpPr>
        <p:spPr bwMode="auto">
          <a:xfrm>
            <a:off x="2779713" y="2128838"/>
            <a:ext cx="1981200" cy="0"/>
          </a:xfrm>
          <a:prstGeom prst="line">
            <a:avLst/>
          </a:prstGeom>
          <a:noFill/>
          <a:ln w="635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685800" y="5338763"/>
            <a:ext cx="428354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88925" indent="-288925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e-AT" altLang="en-US" sz="1600"/>
              <a:t>Englisch oder Deutsch</a:t>
            </a:r>
            <a:r>
              <a:rPr lang="de-AT" altLang="en-US" sz="1600" smtClean="0"/>
              <a:t>? In Übungen: Englisch</a:t>
            </a:r>
            <a:endParaRPr lang="de-AT" altLang="en-US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0" grpId="0" autoUpdateAnimBg="0"/>
      <p:bldP spid="126981" grpId="0" autoUpdateAnimBg="0"/>
      <p:bldP spid="126982" grpId="0" autoUpdateAnimBg="0"/>
      <p:bldP spid="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130460" y="2855090"/>
            <a:ext cx="4143737" cy="320233"/>
          </a:xfrm>
          <a:prstGeom prst="rect">
            <a:avLst/>
          </a:prstGeom>
          <a:solidFill>
            <a:srgbClr val="CCCCFF"/>
          </a:solidFill>
          <a:ln w="6350" cap="flat" cmpd="sng" algn="ctr">
            <a:solidFill>
              <a:srgbClr val="CCCC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AA1817-2BC9-43BE-9A9D-060D1B35D20B}" type="slidenum">
              <a:rPr lang="de-DE" altLang="de-DE" smtClean="0"/>
              <a:pPr>
                <a:defRPr/>
              </a:pPr>
              <a:t>12</a:t>
            </a:fld>
            <a:endParaRPr lang="de-DE" altLang="de-DE"/>
          </a:p>
        </p:txBody>
      </p:sp>
      <p:sp>
        <p:nvSpPr>
          <p:cNvPr id="3" name="TextBox 2"/>
          <p:cNvSpPr txBox="1"/>
          <p:nvPr/>
        </p:nvSpPr>
        <p:spPr>
          <a:xfrm>
            <a:off x="763929" y="1392820"/>
            <a:ext cx="4426212" cy="27392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8775" algn="l"/>
                <a:tab pos="987425" algn="l"/>
              </a:tabLst>
            </a:pPr>
            <a:r>
              <a:rPr lang="de-AT" sz="3200" dirty="0" smtClean="0">
                <a:solidFill>
                  <a:srgbClr val="FF0000"/>
                </a:solidFill>
              </a:rPr>
              <a:t>2. Einfache Programme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>
                <a:solidFill>
                  <a:srgbClr val="FF0000"/>
                </a:solidFill>
              </a:rPr>
              <a:t>	</a:t>
            </a:r>
            <a:r>
              <a:rPr lang="de-AT" sz="2000" dirty="0" smtClean="0"/>
              <a:t>2.1	Grundsymbole von Java</a:t>
            </a:r>
            <a:endParaRPr lang="de-AT" sz="2000" i="1" dirty="0" smtClean="0"/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2.2	Deklarationen und Zahlentypen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2.3	Kommentare</a:t>
            </a:r>
            <a:endParaRPr lang="de-AT" sz="2000" i="1" dirty="0" smtClean="0"/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>
                <a:solidFill>
                  <a:srgbClr val="FF0000"/>
                </a:solidFill>
              </a:rPr>
              <a:t>2.4	Zuweisungen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2.5	Arithmetische Ausdrücke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2.6	Ein/Ausgabe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2.7	Struktur von Java-Programmen</a:t>
            </a:r>
          </a:p>
        </p:txBody>
      </p:sp>
    </p:spTree>
    <p:extLst>
      <p:ext uri="{BB962C8B-B14F-4D97-AF65-F5344CB8AC3E}">
        <p14:creationId xmlns:p14="http://schemas.microsoft.com/office/powerpoint/2010/main" val="278843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1349A53-B8A4-4823-860A-7FC9DA7A9783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de-DE" altLang="en-US" sz="1400" smtClean="0"/>
          </a:p>
        </p:txBody>
      </p:sp>
      <p:sp>
        <p:nvSpPr>
          <p:cNvPr id="13315" name="Rectangle 6"/>
          <p:cNvSpPr>
            <a:spLocks noChangeArrowheads="1"/>
          </p:cNvSpPr>
          <p:nvPr/>
        </p:nvSpPr>
        <p:spPr bwMode="auto">
          <a:xfrm>
            <a:off x="1927225" y="1427163"/>
            <a:ext cx="482600" cy="228600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1501775" y="1427163"/>
            <a:ext cx="228600" cy="228600"/>
          </a:xfrm>
          <a:prstGeom prst="rect">
            <a:avLst/>
          </a:prstGeom>
          <a:solidFill>
            <a:srgbClr val="FFFF99"/>
          </a:solidFill>
          <a:ln w="6350">
            <a:solidFill>
              <a:srgbClr val="FF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33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Zuweisungen</a:t>
            </a:r>
          </a:p>
        </p:txBody>
      </p:sp>
      <p:sp>
        <p:nvSpPr>
          <p:cNvPr id="13318" name="Text Box 4"/>
          <p:cNvSpPr txBox="1">
            <a:spLocks noChangeArrowheads="1"/>
          </p:cNvSpPr>
          <p:nvPr/>
        </p:nvSpPr>
        <p:spPr bwMode="auto">
          <a:xfrm>
            <a:off x="1485900" y="1371600"/>
            <a:ext cx="1119188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 =  y + 1  ;</a:t>
            </a:r>
          </a:p>
        </p:txBody>
      </p:sp>
      <p:sp>
        <p:nvSpPr>
          <p:cNvPr id="13319" name="AutoShape 7"/>
          <p:cNvSpPr>
            <a:spLocks noChangeArrowheads="1"/>
          </p:cNvSpPr>
          <p:nvPr/>
        </p:nvSpPr>
        <p:spPr bwMode="auto">
          <a:xfrm>
            <a:off x="990600" y="2057400"/>
            <a:ext cx="914400" cy="304800"/>
          </a:xfrm>
          <a:prstGeom prst="wedgeRectCallout">
            <a:avLst>
              <a:gd name="adj1" fmla="val 21356"/>
              <a:gd name="adj2" fmla="val -152606"/>
            </a:avLst>
          </a:prstGeom>
          <a:solidFill>
            <a:srgbClr val="FFFF99"/>
          </a:solidFill>
          <a:ln w="6350">
            <a:solidFill>
              <a:srgbClr val="FF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600"/>
              <a:t>Variable</a:t>
            </a:r>
          </a:p>
        </p:txBody>
      </p:sp>
      <p:sp>
        <p:nvSpPr>
          <p:cNvPr id="13320" name="AutoShape 8"/>
          <p:cNvSpPr>
            <a:spLocks noChangeArrowheads="1"/>
          </p:cNvSpPr>
          <p:nvPr/>
        </p:nvSpPr>
        <p:spPr bwMode="auto">
          <a:xfrm>
            <a:off x="2133600" y="2057400"/>
            <a:ext cx="1066800" cy="304800"/>
          </a:xfrm>
          <a:prstGeom prst="wedgeRectCallout">
            <a:avLst>
              <a:gd name="adj1" fmla="val -40477"/>
              <a:gd name="adj2" fmla="val -166667"/>
            </a:avLst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600"/>
              <a:t>Ausdruck</a:t>
            </a: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4022725" y="1509713"/>
            <a:ext cx="3562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1. berechne den Ausdruck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2. speichere seinen Wert in der Variablen</a:t>
            </a:r>
          </a:p>
        </p:txBody>
      </p:sp>
      <p:grpSp>
        <p:nvGrpSpPr>
          <p:cNvPr id="117775" name="Group 15"/>
          <p:cNvGrpSpPr>
            <a:grpSpLocks/>
          </p:cNvGrpSpPr>
          <p:nvPr/>
        </p:nvGrpSpPr>
        <p:grpSpPr bwMode="auto">
          <a:xfrm>
            <a:off x="882650" y="2743200"/>
            <a:ext cx="6237288" cy="1941513"/>
            <a:chOff x="556" y="1728"/>
            <a:chExt cx="3929" cy="1223"/>
          </a:xfrm>
        </p:grpSpPr>
        <p:sp>
          <p:nvSpPr>
            <p:cNvPr id="13324" name="Text Box 10"/>
            <p:cNvSpPr txBox="1">
              <a:spLocks noChangeArrowheads="1"/>
            </p:cNvSpPr>
            <p:nvPr/>
          </p:nvSpPr>
          <p:spPr bwMode="auto">
            <a:xfrm>
              <a:off x="566" y="1728"/>
              <a:ext cx="3919" cy="5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Bedingung</a:t>
              </a:r>
              <a:r>
                <a:rPr lang="de-AT" altLang="en-US" b="1"/>
                <a:t>:</a:t>
              </a:r>
              <a:r>
                <a:rPr lang="de-AT" altLang="en-US" sz="1600"/>
                <a:t> linke und rechte Seite müssen </a:t>
              </a:r>
              <a:r>
                <a:rPr lang="de-AT" altLang="en-US" sz="1600" u="sng"/>
                <a:t>zuweisungskompatibel</a:t>
              </a:r>
              <a:r>
                <a:rPr lang="de-AT" altLang="en-US" sz="1600"/>
                <a:t> sein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	-	müssen dieselben Typen haben, oder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	-	Typ </a:t>
              </a:r>
              <a:r>
                <a:rPr lang="de-AT" altLang="en-US" sz="1600" baseline="-25000"/>
                <a:t>links</a:t>
              </a:r>
              <a:r>
                <a:rPr lang="de-AT" altLang="en-US" sz="1600"/>
                <a:t> </a:t>
              </a:r>
              <a:r>
                <a:rPr lang="de-AT" altLang="en-US" sz="1600">
                  <a:sym typeface="Symbol" panose="05050102010706020507" pitchFamily="18" charset="2"/>
                </a:rPr>
                <a:t></a:t>
              </a:r>
              <a:r>
                <a:rPr lang="de-AT" altLang="en-US" sz="1600"/>
                <a:t> Typ </a:t>
              </a:r>
              <a:r>
                <a:rPr lang="de-AT" altLang="en-US" sz="1600" baseline="-25000"/>
                <a:t>rechts</a:t>
              </a:r>
            </a:p>
          </p:txBody>
        </p:sp>
        <p:sp>
          <p:nvSpPr>
            <p:cNvPr id="13325" name="Text Box 11"/>
            <p:cNvSpPr txBox="1">
              <a:spLocks noChangeArrowheads="1"/>
            </p:cNvSpPr>
            <p:nvPr/>
          </p:nvSpPr>
          <p:spPr bwMode="auto">
            <a:xfrm>
              <a:off x="556" y="2439"/>
              <a:ext cx="922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/>
                <a:t>Typhierarchie</a:t>
              </a:r>
            </a:p>
          </p:txBody>
        </p:sp>
        <p:sp>
          <p:nvSpPr>
            <p:cNvPr id="13326" name="Text Box 12"/>
            <p:cNvSpPr txBox="1">
              <a:spLocks noChangeArrowheads="1"/>
            </p:cNvSpPr>
            <p:nvPr/>
          </p:nvSpPr>
          <p:spPr bwMode="auto">
            <a:xfrm>
              <a:off x="749" y="2757"/>
              <a:ext cx="2493" cy="194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double 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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 float 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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 long 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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 int 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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 short 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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 byte</a:t>
              </a:r>
            </a:p>
          </p:txBody>
        </p:sp>
      </p:grpSp>
      <p:sp>
        <p:nvSpPr>
          <p:cNvPr id="117773" name="Text Box 13"/>
          <p:cNvSpPr txBox="1">
            <a:spLocks noChangeArrowheads="1"/>
          </p:cNvSpPr>
          <p:nvPr/>
        </p:nvSpPr>
        <p:spPr bwMode="auto">
          <a:xfrm>
            <a:off x="914400" y="5162550"/>
            <a:ext cx="6221413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Statische Typenprüfung</a:t>
            </a:r>
            <a:r>
              <a:rPr lang="de-AT" altLang="en-US" b="1"/>
              <a:t>:</a:t>
            </a:r>
            <a:r>
              <a:rPr lang="de-AT" altLang="en-US" sz="1600"/>
              <a:t> Compiler prüft: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-	dass Variablen nur erlaubte Werte enthalten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-	dass auf Werte nur erlaubte Operationen ausgeführt werden</a:t>
            </a:r>
            <a:endParaRPr lang="de-AT" altLang="en-US" sz="1600" baseline="-25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73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5437808-9798-436F-AC62-1864A0675E82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de-DE" altLang="en-US" sz="1400" smtClean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Beispiele für Zuweisungen</a:t>
            </a:r>
          </a:p>
        </p:txBody>
      </p:sp>
      <p:sp>
        <p:nvSpPr>
          <p:cNvPr id="14340" name="Text Box 14"/>
          <p:cNvSpPr txBox="1">
            <a:spLocks noChangeArrowheads="1"/>
          </p:cNvSpPr>
          <p:nvPr/>
        </p:nvSpPr>
        <p:spPr bwMode="auto">
          <a:xfrm>
            <a:off x="6124575" y="2176463"/>
            <a:ext cx="1049338" cy="1385887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628650" algn="l"/>
                <a:tab pos="7651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628650" algn="l"/>
                <a:tab pos="7651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628650" algn="l"/>
                <a:tab pos="7651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628650" algn="l"/>
                <a:tab pos="7651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628650" algn="l"/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28650" algn="l"/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28650" algn="l"/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28650" algn="l"/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28650" algn="l"/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byte 	b;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short 	s;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int 	i, j;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long	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float 	f;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double 	d;</a:t>
            </a:r>
          </a:p>
        </p:txBody>
      </p:sp>
      <p:sp>
        <p:nvSpPr>
          <p:cNvPr id="14341" name="Text Box 12"/>
          <p:cNvSpPr txBox="1">
            <a:spLocks noChangeArrowheads="1"/>
          </p:cNvSpPr>
          <p:nvPr/>
        </p:nvSpPr>
        <p:spPr bwMode="auto">
          <a:xfrm>
            <a:off x="792163" y="1311275"/>
            <a:ext cx="3957637" cy="307975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double 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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 float 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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 long 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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 int 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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 short 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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 byte</a:t>
            </a:r>
          </a:p>
        </p:txBody>
      </p:sp>
      <p:sp>
        <p:nvSpPr>
          <p:cNvPr id="14342" name="TextBox 1"/>
          <p:cNvSpPr txBox="1">
            <a:spLocks noChangeArrowheads="1"/>
          </p:cNvSpPr>
          <p:nvPr/>
        </p:nvSpPr>
        <p:spPr bwMode="auto">
          <a:xfrm>
            <a:off x="687388" y="1795463"/>
            <a:ext cx="42735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/>
              <a:t>Welche der folgenden Zuweisungen sind korrekt?</a:t>
            </a:r>
          </a:p>
        </p:txBody>
      </p:sp>
      <p:sp>
        <p:nvSpPr>
          <p:cNvPr id="14343" name="Text Box 14"/>
          <p:cNvSpPr txBox="1">
            <a:spLocks noChangeArrowheads="1"/>
          </p:cNvSpPr>
          <p:nvPr/>
        </p:nvSpPr>
        <p:spPr bwMode="auto">
          <a:xfrm>
            <a:off x="792163" y="2176463"/>
            <a:ext cx="1136650" cy="3079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7651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7651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7651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7651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 = j;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2078038" y="2176463"/>
            <a:ext cx="2306637" cy="339725"/>
            <a:chOff x="2595403" y="2176954"/>
            <a:chExt cx="2305376" cy="338554"/>
          </a:xfrm>
        </p:grpSpPr>
        <p:sp>
          <p:nvSpPr>
            <p:cNvPr id="14410" name="TextBox 21"/>
            <p:cNvSpPr txBox="1">
              <a:spLocks noChangeArrowheads="1"/>
            </p:cNvSpPr>
            <p:nvPr/>
          </p:nvSpPr>
          <p:spPr bwMode="auto">
            <a:xfrm>
              <a:off x="2595403" y="2176954"/>
              <a:ext cx="34977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b="1">
                  <a:solidFill>
                    <a:srgbClr val="00B050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 Symbol" panose="020B0502040204020203" pitchFamily="34" charset="0"/>
                  <a:sym typeface="Wingdings 2" panose="05020102010507070707" pitchFamily="18" charset="2"/>
                </a:rPr>
                <a:t>✔</a:t>
              </a:r>
              <a:endParaRPr lang="de-AT" altLang="de-DE" b="1">
                <a:solidFill>
                  <a:srgbClr val="00B050"/>
                </a:solidFill>
              </a:endParaRPr>
            </a:p>
          </p:txBody>
        </p:sp>
        <p:sp>
          <p:nvSpPr>
            <p:cNvPr id="14411" name="TextBox 3"/>
            <p:cNvSpPr txBox="1">
              <a:spLocks noChangeArrowheads="1"/>
            </p:cNvSpPr>
            <p:nvPr/>
          </p:nvSpPr>
          <p:spPr bwMode="auto">
            <a:xfrm>
              <a:off x="2945179" y="2176954"/>
              <a:ext cx="19556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ok: derselbe Typ (</a:t>
              </a:r>
              <a:r>
                <a:rPr lang="de-AT" altLang="de-DE" i="1"/>
                <a:t>int</a:t>
              </a:r>
              <a:r>
                <a:rPr lang="de-AT" altLang="de-DE"/>
                <a:t>)</a:t>
              </a:r>
            </a:p>
          </p:txBody>
        </p:sp>
      </p:grpSp>
      <p:sp>
        <p:nvSpPr>
          <p:cNvPr id="26" name="Text Box 14"/>
          <p:cNvSpPr txBox="1">
            <a:spLocks noChangeArrowheads="1"/>
          </p:cNvSpPr>
          <p:nvPr/>
        </p:nvSpPr>
        <p:spPr bwMode="auto">
          <a:xfrm>
            <a:off x="792163" y="2516188"/>
            <a:ext cx="1136650" cy="306387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7651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7651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7651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7651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 = s;</a:t>
            </a: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2078038" y="2516188"/>
            <a:ext cx="2795587" cy="338137"/>
            <a:chOff x="2595403" y="2515508"/>
            <a:chExt cx="2794676" cy="338554"/>
          </a:xfrm>
        </p:grpSpPr>
        <p:sp>
          <p:nvSpPr>
            <p:cNvPr id="14408" name="TextBox 26"/>
            <p:cNvSpPr txBox="1">
              <a:spLocks noChangeArrowheads="1"/>
            </p:cNvSpPr>
            <p:nvPr/>
          </p:nvSpPr>
          <p:spPr bwMode="auto">
            <a:xfrm>
              <a:off x="2595403" y="2515508"/>
              <a:ext cx="34977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b="1">
                  <a:solidFill>
                    <a:srgbClr val="00B050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 Symbol" panose="020B0502040204020203" pitchFamily="34" charset="0"/>
                  <a:sym typeface="Wingdings 2" panose="05020102010507070707" pitchFamily="18" charset="2"/>
                </a:rPr>
                <a:t>✔</a:t>
              </a:r>
              <a:endParaRPr lang="de-AT" altLang="de-DE" b="1">
                <a:solidFill>
                  <a:srgbClr val="00B050"/>
                </a:solidFill>
              </a:endParaRPr>
            </a:p>
          </p:txBody>
        </p:sp>
        <p:sp>
          <p:nvSpPr>
            <p:cNvPr id="14409" name="TextBox 27"/>
            <p:cNvSpPr txBox="1">
              <a:spLocks noChangeArrowheads="1"/>
            </p:cNvSpPr>
            <p:nvPr/>
          </p:nvSpPr>
          <p:spPr bwMode="auto">
            <a:xfrm>
              <a:off x="2945179" y="2515508"/>
              <a:ext cx="24449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ok: </a:t>
              </a:r>
              <a:r>
                <a:rPr lang="de-AT" altLang="de-DE" i="1"/>
                <a:t>short</a:t>
              </a:r>
              <a:r>
                <a:rPr lang="de-AT" altLang="de-DE"/>
                <a:t> ist in </a:t>
              </a:r>
              <a:r>
                <a:rPr lang="de-AT" altLang="de-DE" i="1"/>
                <a:t>int</a:t>
              </a:r>
              <a:r>
                <a:rPr lang="de-AT" altLang="de-DE"/>
                <a:t> enthalten</a:t>
              </a:r>
            </a:p>
          </p:txBody>
        </p:sp>
      </p:grpSp>
      <p:sp>
        <p:nvSpPr>
          <p:cNvPr id="29" name="Text Box 14"/>
          <p:cNvSpPr txBox="1">
            <a:spLocks noChangeArrowheads="1"/>
          </p:cNvSpPr>
          <p:nvPr/>
        </p:nvSpPr>
        <p:spPr bwMode="auto">
          <a:xfrm>
            <a:off x="792163" y="2854325"/>
            <a:ext cx="1136650" cy="3079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7651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7651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7651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7651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s = i;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078038" y="2854325"/>
            <a:ext cx="3556000" cy="338138"/>
            <a:chOff x="2595403" y="2854062"/>
            <a:chExt cx="3556103" cy="338554"/>
          </a:xfrm>
        </p:grpSpPr>
        <p:sp>
          <p:nvSpPr>
            <p:cNvPr id="14406" name="TextBox 29"/>
            <p:cNvSpPr txBox="1">
              <a:spLocks noChangeArrowheads="1"/>
            </p:cNvSpPr>
            <p:nvPr/>
          </p:nvSpPr>
          <p:spPr bwMode="auto">
            <a:xfrm>
              <a:off x="2595403" y="2854062"/>
              <a:ext cx="34977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b="1">
                  <a:solidFill>
                    <a:srgbClr val="FF0000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 Symbol" panose="020B0502040204020203" pitchFamily="34" charset="0"/>
                  <a:sym typeface="Wingdings 2" panose="05020102010507070707" pitchFamily="18" charset="2"/>
                </a:rPr>
                <a:t>✘</a:t>
              </a:r>
              <a:endParaRPr lang="de-AT" altLang="de-DE" b="1">
                <a:solidFill>
                  <a:srgbClr val="FF0000"/>
                </a:solidFill>
              </a:endParaRPr>
            </a:p>
          </p:txBody>
        </p:sp>
        <p:sp>
          <p:nvSpPr>
            <p:cNvPr id="14407" name="TextBox 30"/>
            <p:cNvSpPr txBox="1">
              <a:spLocks noChangeArrowheads="1"/>
            </p:cNvSpPr>
            <p:nvPr/>
          </p:nvSpPr>
          <p:spPr bwMode="auto">
            <a:xfrm>
              <a:off x="2945179" y="2854062"/>
              <a:ext cx="320632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falsch: </a:t>
              </a:r>
              <a:r>
                <a:rPr lang="de-AT" altLang="de-DE" i="1"/>
                <a:t>int</a:t>
              </a:r>
              <a:r>
                <a:rPr lang="de-AT" altLang="de-DE"/>
                <a:t> ist nicht in </a:t>
              </a:r>
              <a:r>
                <a:rPr lang="de-AT" altLang="de-DE" i="1"/>
                <a:t>short</a:t>
              </a:r>
              <a:r>
                <a:rPr lang="de-AT" altLang="de-DE"/>
                <a:t> enthalten</a:t>
              </a:r>
            </a:p>
          </p:txBody>
        </p:sp>
      </p:grpSp>
      <p:sp>
        <p:nvSpPr>
          <p:cNvPr id="32" name="Text Box 14"/>
          <p:cNvSpPr txBox="1">
            <a:spLocks noChangeArrowheads="1"/>
          </p:cNvSpPr>
          <p:nvPr/>
        </p:nvSpPr>
        <p:spPr bwMode="auto">
          <a:xfrm>
            <a:off x="792163" y="3187700"/>
            <a:ext cx="1136650" cy="3079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7651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7651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7651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7651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s = (short) i;</a:t>
            </a:r>
          </a:p>
        </p:txBody>
      </p:sp>
      <p:sp>
        <p:nvSpPr>
          <p:cNvPr id="47" name="Text Box 14"/>
          <p:cNvSpPr txBox="1">
            <a:spLocks noChangeArrowheads="1"/>
          </p:cNvSpPr>
          <p:nvPr/>
        </p:nvSpPr>
        <p:spPr bwMode="auto">
          <a:xfrm>
            <a:off x="792163" y="3517900"/>
            <a:ext cx="1136650" cy="3079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7651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7651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7651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7651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n = s;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078038" y="3517900"/>
            <a:ext cx="2954337" cy="339725"/>
            <a:chOff x="2595403" y="3518462"/>
            <a:chExt cx="2953374" cy="338554"/>
          </a:xfrm>
        </p:grpSpPr>
        <p:sp>
          <p:nvSpPr>
            <p:cNvPr id="14404" name="TextBox 47"/>
            <p:cNvSpPr txBox="1">
              <a:spLocks noChangeArrowheads="1"/>
            </p:cNvSpPr>
            <p:nvPr/>
          </p:nvSpPr>
          <p:spPr bwMode="auto">
            <a:xfrm>
              <a:off x="2595403" y="3518462"/>
              <a:ext cx="34977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b="1">
                  <a:solidFill>
                    <a:srgbClr val="00B050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 Symbol" panose="020B0502040204020203" pitchFamily="34" charset="0"/>
                  <a:sym typeface="Wingdings 2" panose="05020102010507070707" pitchFamily="18" charset="2"/>
                </a:rPr>
                <a:t>✔</a:t>
              </a:r>
              <a:endParaRPr lang="de-AT" altLang="de-DE" b="1">
                <a:solidFill>
                  <a:srgbClr val="00B050"/>
                </a:solidFill>
              </a:endParaRPr>
            </a:p>
          </p:txBody>
        </p:sp>
        <p:sp>
          <p:nvSpPr>
            <p:cNvPr id="14405" name="TextBox 48"/>
            <p:cNvSpPr txBox="1">
              <a:spLocks noChangeArrowheads="1"/>
            </p:cNvSpPr>
            <p:nvPr/>
          </p:nvSpPr>
          <p:spPr bwMode="auto">
            <a:xfrm>
              <a:off x="2945179" y="3518462"/>
              <a:ext cx="260359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ok: </a:t>
              </a:r>
              <a:r>
                <a:rPr lang="de-AT" altLang="de-DE" i="1"/>
                <a:t>short</a:t>
              </a:r>
              <a:r>
                <a:rPr lang="de-AT" altLang="de-DE"/>
                <a:t> ist in </a:t>
              </a:r>
              <a:r>
                <a:rPr lang="de-AT" altLang="de-DE" i="1"/>
                <a:t>long</a:t>
              </a:r>
              <a:r>
                <a:rPr lang="de-AT" altLang="de-DE"/>
                <a:t> enthalten</a:t>
              </a:r>
            </a:p>
          </p:txBody>
        </p:sp>
      </p:grpSp>
      <p:sp>
        <p:nvSpPr>
          <p:cNvPr id="50" name="Text Box 14"/>
          <p:cNvSpPr txBox="1">
            <a:spLocks noChangeArrowheads="1"/>
          </p:cNvSpPr>
          <p:nvPr/>
        </p:nvSpPr>
        <p:spPr bwMode="auto">
          <a:xfrm>
            <a:off x="792163" y="3848100"/>
            <a:ext cx="1136650" cy="3079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7651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7651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7651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7651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d = i;</a:t>
            </a:r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078038" y="3848100"/>
            <a:ext cx="2943225" cy="339725"/>
            <a:chOff x="2595403" y="3848736"/>
            <a:chExt cx="2942152" cy="338554"/>
          </a:xfrm>
        </p:grpSpPr>
        <p:sp>
          <p:nvSpPr>
            <p:cNvPr id="14402" name="TextBox 50"/>
            <p:cNvSpPr txBox="1">
              <a:spLocks noChangeArrowheads="1"/>
            </p:cNvSpPr>
            <p:nvPr/>
          </p:nvSpPr>
          <p:spPr bwMode="auto">
            <a:xfrm>
              <a:off x="2595403" y="3848736"/>
              <a:ext cx="34977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b="1">
                  <a:solidFill>
                    <a:srgbClr val="00B050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 Symbol" panose="020B0502040204020203" pitchFamily="34" charset="0"/>
                  <a:sym typeface="Wingdings 2" panose="05020102010507070707" pitchFamily="18" charset="2"/>
                </a:rPr>
                <a:t>✔</a:t>
              </a:r>
              <a:endParaRPr lang="de-AT" altLang="de-DE" b="1">
                <a:solidFill>
                  <a:srgbClr val="00B050"/>
                </a:solidFill>
              </a:endParaRPr>
            </a:p>
          </p:txBody>
        </p:sp>
        <p:sp>
          <p:nvSpPr>
            <p:cNvPr id="14403" name="TextBox 51"/>
            <p:cNvSpPr txBox="1">
              <a:spLocks noChangeArrowheads="1"/>
            </p:cNvSpPr>
            <p:nvPr/>
          </p:nvSpPr>
          <p:spPr bwMode="auto">
            <a:xfrm>
              <a:off x="2945179" y="3848736"/>
              <a:ext cx="259237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ok: </a:t>
              </a:r>
              <a:r>
                <a:rPr lang="de-AT" altLang="de-DE" i="1"/>
                <a:t>int</a:t>
              </a:r>
              <a:r>
                <a:rPr lang="de-AT" altLang="de-DE"/>
                <a:t> ist in </a:t>
              </a:r>
              <a:r>
                <a:rPr lang="de-AT" altLang="de-DE" i="1"/>
                <a:t>double</a:t>
              </a:r>
              <a:r>
                <a:rPr lang="de-AT" altLang="de-DE"/>
                <a:t> enthalten</a:t>
              </a:r>
            </a:p>
          </p:txBody>
        </p:sp>
      </p:grpSp>
      <p:sp>
        <p:nvSpPr>
          <p:cNvPr id="53" name="Text Box 14"/>
          <p:cNvSpPr txBox="1">
            <a:spLocks noChangeArrowheads="1"/>
          </p:cNvSpPr>
          <p:nvPr/>
        </p:nvSpPr>
        <p:spPr bwMode="auto">
          <a:xfrm>
            <a:off x="792163" y="4178300"/>
            <a:ext cx="1136650" cy="3079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7651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7651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7651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7651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 = d;</a:t>
            </a:r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2078038" y="4178300"/>
            <a:ext cx="3692525" cy="339725"/>
            <a:chOff x="2595403" y="4178739"/>
            <a:chExt cx="3692358" cy="338554"/>
          </a:xfrm>
        </p:grpSpPr>
        <p:sp>
          <p:nvSpPr>
            <p:cNvPr id="14400" name="TextBox 53"/>
            <p:cNvSpPr txBox="1">
              <a:spLocks noChangeArrowheads="1"/>
            </p:cNvSpPr>
            <p:nvPr/>
          </p:nvSpPr>
          <p:spPr bwMode="auto">
            <a:xfrm>
              <a:off x="2595403" y="4178739"/>
              <a:ext cx="34977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b="1">
                  <a:solidFill>
                    <a:srgbClr val="FF0000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 Symbol" panose="020B0502040204020203" pitchFamily="34" charset="0"/>
                  <a:sym typeface="Wingdings 2" panose="05020102010507070707" pitchFamily="18" charset="2"/>
                </a:rPr>
                <a:t>✘</a:t>
              </a:r>
              <a:endParaRPr lang="de-AT" altLang="de-DE" b="1">
                <a:solidFill>
                  <a:srgbClr val="FF0000"/>
                </a:solidFill>
              </a:endParaRPr>
            </a:p>
          </p:txBody>
        </p:sp>
        <p:sp>
          <p:nvSpPr>
            <p:cNvPr id="14401" name="TextBox 54"/>
            <p:cNvSpPr txBox="1">
              <a:spLocks noChangeArrowheads="1"/>
            </p:cNvSpPr>
            <p:nvPr/>
          </p:nvSpPr>
          <p:spPr bwMode="auto">
            <a:xfrm>
              <a:off x="2945179" y="4178739"/>
              <a:ext cx="334258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falsch: </a:t>
              </a:r>
              <a:r>
                <a:rPr lang="de-AT" altLang="de-DE" i="1"/>
                <a:t>double</a:t>
              </a:r>
              <a:r>
                <a:rPr lang="de-AT" altLang="de-DE"/>
                <a:t> ist nicht in </a:t>
              </a:r>
              <a:r>
                <a:rPr lang="de-AT" altLang="de-DE" i="1"/>
                <a:t>int</a:t>
              </a:r>
              <a:r>
                <a:rPr lang="de-AT" altLang="de-DE"/>
                <a:t> enthalten</a:t>
              </a:r>
            </a:p>
          </p:txBody>
        </p:sp>
      </p:grpSp>
      <p:sp>
        <p:nvSpPr>
          <p:cNvPr id="56" name="Text Box 14"/>
          <p:cNvSpPr txBox="1">
            <a:spLocks noChangeArrowheads="1"/>
          </p:cNvSpPr>
          <p:nvPr/>
        </p:nvSpPr>
        <p:spPr bwMode="auto">
          <a:xfrm>
            <a:off x="792163" y="4508500"/>
            <a:ext cx="1136650" cy="3079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7651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7651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7651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7651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 = (int) d;</a:t>
            </a:r>
          </a:p>
        </p:txBody>
      </p: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2078038" y="4508500"/>
            <a:ext cx="3887787" cy="338138"/>
            <a:chOff x="2595403" y="4508742"/>
            <a:chExt cx="3887924" cy="338554"/>
          </a:xfrm>
        </p:grpSpPr>
        <p:sp>
          <p:nvSpPr>
            <p:cNvPr id="14398" name="TextBox 56"/>
            <p:cNvSpPr txBox="1">
              <a:spLocks noChangeArrowheads="1"/>
            </p:cNvSpPr>
            <p:nvPr/>
          </p:nvSpPr>
          <p:spPr bwMode="auto">
            <a:xfrm>
              <a:off x="2595403" y="4508742"/>
              <a:ext cx="34977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b="1">
                  <a:solidFill>
                    <a:srgbClr val="00B050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 Symbol" panose="020B0502040204020203" pitchFamily="34" charset="0"/>
                  <a:sym typeface="Wingdings 2" panose="05020102010507070707" pitchFamily="18" charset="2"/>
                </a:rPr>
                <a:t>✔</a:t>
              </a:r>
              <a:endParaRPr lang="de-AT" altLang="de-DE" b="1">
                <a:solidFill>
                  <a:srgbClr val="00B050"/>
                </a:solidFill>
              </a:endParaRPr>
            </a:p>
          </p:txBody>
        </p:sp>
        <p:sp>
          <p:nvSpPr>
            <p:cNvPr id="14399" name="TextBox 57"/>
            <p:cNvSpPr txBox="1">
              <a:spLocks noChangeArrowheads="1"/>
            </p:cNvSpPr>
            <p:nvPr/>
          </p:nvSpPr>
          <p:spPr bwMode="auto">
            <a:xfrm>
              <a:off x="2945179" y="4508742"/>
              <a:ext cx="353814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ok: Kommastellen werden abgeschnitten</a:t>
              </a:r>
            </a:p>
          </p:txBody>
        </p:sp>
      </p:grpSp>
      <p:sp>
        <p:nvSpPr>
          <p:cNvPr id="59" name="Text Box 14"/>
          <p:cNvSpPr txBox="1">
            <a:spLocks noChangeArrowheads="1"/>
          </p:cNvSpPr>
          <p:nvPr/>
        </p:nvSpPr>
        <p:spPr bwMode="auto">
          <a:xfrm>
            <a:off x="792163" y="4838700"/>
            <a:ext cx="1136650" cy="3079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7651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7651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7651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7651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 = 300;</a:t>
            </a:r>
          </a:p>
        </p:txBody>
      </p: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2078038" y="4838700"/>
            <a:ext cx="3560762" cy="338138"/>
            <a:chOff x="2595403" y="4838745"/>
            <a:chExt cx="3560527" cy="338554"/>
          </a:xfrm>
        </p:grpSpPr>
        <p:sp>
          <p:nvSpPr>
            <p:cNvPr id="14396" name="TextBox 59"/>
            <p:cNvSpPr txBox="1">
              <a:spLocks noChangeArrowheads="1"/>
            </p:cNvSpPr>
            <p:nvPr/>
          </p:nvSpPr>
          <p:spPr bwMode="auto">
            <a:xfrm>
              <a:off x="2595403" y="4838745"/>
              <a:ext cx="34977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b="1">
                  <a:solidFill>
                    <a:srgbClr val="00B050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 Symbol" panose="020B0502040204020203" pitchFamily="34" charset="0"/>
                  <a:sym typeface="Wingdings 2" panose="05020102010507070707" pitchFamily="18" charset="2"/>
                </a:rPr>
                <a:t>✔</a:t>
              </a:r>
              <a:endParaRPr lang="de-AT" altLang="de-DE" b="1">
                <a:solidFill>
                  <a:srgbClr val="00B050"/>
                </a:solidFill>
              </a:endParaRPr>
            </a:p>
          </p:txBody>
        </p:sp>
        <p:sp>
          <p:nvSpPr>
            <p:cNvPr id="14397" name="TextBox 60"/>
            <p:cNvSpPr txBox="1">
              <a:spLocks noChangeArrowheads="1"/>
            </p:cNvSpPr>
            <p:nvPr/>
          </p:nvSpPr>
          <p:spPr bwMode="auto">
            <a:xfrm>
              <a:off x="2945179" y="4838745"/>
              <a:ext cx="321075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ok: Zahlkonstanten sind vom Typ </a:t>
              </a:r>
              <a:r>
                <a:rPr lang="de-AT" altLang="de-DE" i="1"/>
                <a:t>int</a:t>
              </a:r>
            </a:p>
          </p:txBody>
        </p:sp>
      </p:grpSp>
      <p:sp>
        <p:nvSpPr>
          <p:cNvPr id="62" name="Text Box 14"/>
          <p:cNvSpPr txBox="1">
            <a:spLocks noChangeArrowheads="1"/>
          </p:cNvSpPr>
          <p:nvPr/>
        </p:nvSpPr>
        <p:spPr bwMode="auto">
          <a:xfrm>
            <a:off x="792163" y="5168900"/>
            <a:ext cx="1136650" cy="3079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7651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7651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7651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7651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b = 300;</a:t>
            </a:r>
          </a:p>
        </p:txBody>
      </p: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2078038" y="5168900"/>
            <a:ext cx="3009900" cy="338138"/>
            <a:chOff x="2595403" y="5168748"/>
            <a:chExt cx="3009478" cy="338554"/>
          </a:xfrm>
        </p:grpSpPr>
        <p:sp>
          <p:nvSpPr>
            <p:cNvPr id="14394" name="TextBox 62"/>
            <p:cNvSpPr txBox="1">
              <a:spLocks noChangeArrowheads="1"/>
            </p:cNvSpPr>
            <p:nvPr/>
          </p:nvSpPr>
          <p:spPr bwMode="auto">
            <a:xfrm>
              <a:off x="2595403" y="5168748"/>
              <a:ext cx="34977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b="1">
                  <a:solidFill>
                    <a:srgbClr val="FF0000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 Symbol" panose="020B0502040204020203" pitchFamily="34" charset="0"/>
                  <a:sym typeface="Wingdings 2" panose="05020102010507070707" pitchFamily="18" charset="2"/>
                </a:rPr>
                <a:t>✘</a:t>
              </a:r>
              <a:endParaRPr lang="de-AT" altLang="de-DE" b="1">
                <a:solidFill>
                  <a:srgbClr val="FF0000"/>
                </a:solidFill>
              </a:endParaRPr>
            </a:p>
          </p:txBody>
        </p:sp>
        <p:sp>
          <p:nvSpPr>
            <p:cNvPr id="14395" name="TextBox 63"/>
            <p:cNvSpPr txBox="1">
              <a:spLocks noChangeArrowheads="1"/>
            </p:cNvSpPr>
            <p:nvPr/>
          </p:nvSpPr>
          <p:spPr bwMode="auto">
            <a:xfrm>
              <a:off x="2945179" y="5168748"/>
              <a:ext cx="265970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falsch: 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300</a:t>
              </a:r>
              <a:r>
                <a:rPr lang="de-AT" altLang="de-DE"/>
                <a:t> passt nicht in </a:t>
              </a:r>
              <a:r>
                <a:rPr lang="de-AT" altLang="de-DE" i="1"/>
                <a:t>byte</a:t>
              </a:r>
            </a:p>
          </p:txBody>
        </p:sp>
      </p:grpSp>
      <p:sp>
        <p:nvSpPr>
          <p:cNvPr id="65" name="Text Box 14"/>
          <p:cNvSpPr txBox="1">
            <a:spLocks noChangeArrowheads="1"/>
          </p:cNvSpPr>
          <p:nvPr/>
        </p:nvSpPr>
        <p:spPr bwMode="auto">
          <a:xfrm>
            <a:off x="792163" y="5824538"/>
            <a:ext cx="1136650" cy="306387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7651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7651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7651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7651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f = 2.5;</a:t>
            </a:r>
          </a:p>
        </p:txBody>
      </p: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2078038" y="5824538"/>
            <a:ext cx="3059112" cy="338137"/>
            <a:chOff x="2595403" y="5823866"/>
            <a:chExt cx="3058787" cy="338554"/>
          </a:xfrm>
        </p:grpSpPr>
        <p:sp>
          <p:nvSpPr>
            <p:cNvPr id="14392" name="TextBox 65"/>
            <p:cNvSpPr txBox="1">
              <a:spLocks noChangeArrowheads="1"/>
            </p:cNvSpPr>
            <p:nvPr/>
          </p:nvSpPr>
          <p:spPr bwMode="auto">
            <a:xfrm>
              <a:off x="2595403" y="5823866"/>
              <a:ext cx="34977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b="1">
                  <a:solidFill>
                    <a:srgbClr val="FF0000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 Symbol" panose="020B0502040204020203" pitchFamily="34" charset="0"/>
                  <a:sym typeface="Wingdings 2" panose="05020102010507070707" pitchFamily="18" charset="2"/>
                </a:rPr>
                <a:t>✘</a:t>
              </a:r>
              <a:endParaRPr lang="de-AT" altLang="de-DE" b="1">
                <a:solidFill>
                  <a:srgbClr val="FF0000"/>
                </a:solidFill>
              </a:endParaRPr>
            </a:p>
          </p:txBody>
        </p:sp>
        <p:sp>
          <p:nvSpPr>
            <p:cNvPr id="14393" name="TextBox 66"/>
            <p:cNvSpPr txBox="1">
              <a:spLocks noChangeArrowheads="1"/>
            </p:cNvSpPr>
            <p:nvPr/>
          </p:nvSpPr>
          <p:spPr bwMode="auto">
            <a:xfrm>
              <a:off x="2945179" y="5823866"/>
              <a:ext cx="270901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falsch: 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2.5</a:t>
              </a:r>
              <a:r>
                <a:rPr lang="de-AT" altLang="de-DE"/>
                <a:t> ist vom Typ </a:t>
              </a:r>
              <a:r>
                <a:rPr lang="de-AT" altLang="de-DE" i="1"/>
                <a:t>double</a:t>
              </a:r>
            </a:p>
          </p:txBody>
        </p:sp>
      </p:grpSp>
      <p:sp>
        <p:nvSpPr>
          <p:cNvPr id="68" name="Text Box 14"/>
          <p:cNvSpPr txBox="1">
            <a:spLocks noChangeArrowheads="1"/>
          </p:cNvSpPr>
          <p:nvPr/>
        </p:nvSpPr>
        <p:spPr bwMode="auto">
          <a:xfrm>
            <a:off x="792163" y="6154738"/>
            <a:ext cx="1136650" cy="3079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7651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7651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7651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7651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f = 2.5f;</a:t>
            </a:r>
          </a:p>
        </p:txBody>
      </p:sp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2078038" y="6154738"/>
            <a:ext cx="2632075" cy="338137"/>
            <a:chOff x="2595403" y="6154739"/>
            <a:chExt cx="2630785" cy="338554"/>
          </a:xfrm>
        </p:grpSpPr>
        <p:sp>
          <p:nvSpPr>
            <p:cNvPr id="14390" name="TextBox 68"/>
            <p:cNvSpPr txBox="1">
              <a:spLocks noChangeArrowheads="1"/>
            </p:cNvSpPr>
            <p:nvPr/>
          </p:nvSpPr>
          <p:spPr bwMode="auto">
            <a:xfrm>
              <a:off x="2595403" y="6154739"/>
              <a:ext cx="34977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b="1">
                  <a:solidFill>
                    <a:srgbClr val="00B050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 Symbol" panose="020B0502040204020203" pitchFamily="34" charset="0"/>
                  <a:sym typeface="Wingdings 2" panose="05020102010507070707" pitchFamily="18" charset="2"/>
                </a:rPr>
                <a:t>✔</a:t>
              </a:r>
              <a:endParaRPr lang="de-AT" altLang="de-DE" b="1">
                <a:solidFill>
                  <a:srgbClr val="00B050"/>
                </a:solidFill>
              </a:endParaRPr>
            </a:p>
          </p:txBody>
        </p:sp>
        <p:sp>
          <p:nvSpPr>
            <p:cNvPr id="14391" name="TextBox 69"/>
            <p:cNvSpPr txBox="1">
              <a:spLocks noChangeArrowheads="1"/>
            </p:cNvSpPr>
            <p:nvPr/>
          </p:nvSpPr>
          <p:spPr bwMode="auto">
            <a:xfrm>
              <a:off x="2945179" y="6154739"/>
              <a:ext cx="228100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ok: 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2.5f</a:t>
              </a:r>
              <a:r>
                <a:rPr lang="de-AT" altLang="de-DE"/>
                <a:t> ist vom Typ </a:t>
              </a:r>
              <a:r>
                <a:rPr lang="de-AT" altLang="de-DE" i="1"/>
                <a:t>float</a:t>
              </a:r>
            </a:p>
          </p:txBody>
        </p:sp>
      </p:grpSp>
      <p:sp>
        <p:nvSpPr>
          <p:cNvPr id="71" name="Text Box 14"/>
          <p:cNvSpPr txBox="1">
            <a:spLocks noChangeArrowheads="1"/>
          </p:cNvSpPr>
          <p:nvPr/>
        </p:nvSpPr>
        <p:spPr bwMode="auto">
          <a:xfrm>
            <a:off x="792163" y="6484938"/>
            <a:ext cx="1136650" cy="3079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7651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7651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7651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7651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f = 2;</a:t>
            </a:r>
          </a:p>
        </p:txBody>
      </p:sp>
      <p:grpSp>
        <p:nvGrpSpPr>
          <p:cNvPr id="11264" name="Group 11263"/>
          <p:cNvGrpSpPr>
            <a:grpSpLocks/>
          </p:cNvGrpSpPr>
          <p:nvPr/>
        </p:nvGrpSpPr>
        <p:grpSpPr bwMode="auto">
          <a:xfrm>
            <a:off x="2078038" y="6484938"/>
            <a:ext cx="2773362" cy="338137"/>
            <a:chOff x="2595403" y="6484742"/>
            <a:chExt cx="2772234" cy="338554"/>
          </a:xfrm>
        </p:grpSpPr>
        <p:sp>
          <p:nvSpPr>
            <p:cNvPr id="14388" name="TextBox 71"/>
            <p:cNvSpPr txBox="1">
              <a:spLocks noChangeArrowheads="1"/>
            </p:cNvSpPr>
            <p:nvPr/>
          </p:nvSpPr>
          <p:spPr bwMode="auto">
            <a:xfrm>
              <a:off x="2595403" y="6484742"/>
              <a:ext cx="34977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b="1">
                  <a:solidFill>
                    <a:srgbClr val="00B050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 Symbol" panose="020B0502040204020203" pitchFamily="34" charset="0"/>
                  <a:sym typeface="Wingdings 2" panose="05020102010507070707" pitchFamily="18" charset="2"/>
                </a:rPr>
                <a:t>✔</a:t>
              </a:r>
              <a:endParaRPr lang="de-AT" altLang="de-DE" b="1">
                <a:solidFill>
                  <a:srgbClr val="00B050"/>
                </a:solidFill>
              </a:endParaRPr>
            </a:p>
          </p:txBody>
        </p:sp>
        <p:sp>
          <p:nvSpPr>
            <p:cNvPr id="14389" name="TextBox 72"/>
            <p:cNvSpPr txBox="1">
              <a:spLocks noChangeArrowheads="1"/>
            </p:cNvSpPr>
            <p:nvPr/>
          </p:nvSpPr>
          <p:spPr bwMode="auto">
            <a:xfrm>
              <a:off x="2945179" y="6484742"/>
              <a:ext cx="242245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ok: </a:t>
              </a:r>
              <a:r>
                <a:rPr lang="de-AT" altLang="de-DE" i="1"/>
                <a:t>int</a:t>
              </a:r>
              <a:r>
                <a:rPr lang="de-AT" altLang="de-DE"/>
                <a:t> ist in </a:t>
              </a:r>
              <a:r>
                <a:rPr lang="de-AT" altLang="de-DE" i="1"/>
                <a:t>float </a:t>
              </a:r>
              <a:r>
                <a:rPr lang="de-AT" altLang="de-DE"/>
                <a:t>enthalten</a:t>
              </a:r>
            </a:p>
          </p:txBody>
        </p:sp>
      </p:grpSp>
      <p:sp>
        <p:nvSpPr>
          <p:cNvPr id="74" name="Text Box 14"/>
          <p:cNvSpPr txBox="1">
            <a:spLocks noChangeArrowheads="1"/>
          </p:cNvSpPr>
          <p:nvPr/>
        </p:nvSpPr>
        <p:spPr bwMode="auto">
          <a:xfrm>
            <a:off x="792163" y="5502275"/>
            <a:ext cx="1136650" cy="3079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7651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7651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7651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7651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b = 1;</a:t>
            </a:r>
          </a:p>
        </p:txBody>
      </p: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2078038" y="5502275"/>
            <a:ext cx="3092450" cy="338138"/>
            <a:chOff x="2595403" y="5502324"/>
            <a:chExt cx="3091232" cy="338554"/>
          </a:xfrm>
        </p:grpSpPr>
        <p:sp>
          <p:nvSpPr>
            <p:cNvPr id="14386" name="TextBox 74"/>
            <p:cNvSpPr txBox="1">
              <a:spLocks noChangeArrowheads="1"/>
            </p:cNvSpPr>
            <p:nvPr/>
          </p:nvSpPr>
          <p:spPr bwMode="auto">
            <a:xfrm>
              <a:off x="2595403" y="5502324"/>
              <a:ext cx="34977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b="1">
                  <a:solidFill>
                    <a:srgbClr val="00B050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 Symbol" panose="020B0502040204020203" pitchFamily="34" charset="0"/>
                  <a:sym typeface="Wingdings 2" panose="05020102010507070707" pitchFamily="18" charset="2"/>
                </a:rPr>
                <a:t>✔</a:t>
              </a:r>
              <a:endParaRPr lang="de-AT" altLang="de-DE" b="1">
                <a:solidFill>
                  <a:srgbClr val="00B050"/>
                </a:solidFill>
              </a:endParaRPr>
            </a:p>
          </p:txBody>
        </p:sp>
        <p:sp>
          <p:nvSpPr>
            <p:cNvPr id="14387" name="TextBox 75"/>
            <p:cNvSpPr txBox="1">
              <a:spLocks noChangeArrowheads="1"/>
            </p:cNvSpPr>
            <p:nvPr/>
          </p:nvSpPr>
          <p:spPr bwMode="auto">
            <a:xfrm>
              <a:off x="2945179" y="5502324"/>
              <a:ext cx="274145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ok: 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de-AT" altLang="de-DE"/>
                <a:t> (obwohl </a:t>
              </a:r>
              <a:r>
                <a:rPr lang="de-AT" altLang="de-DE" i="1"/>
                <a:t>int</a:t>
              </a:r>
              <a:r>
                <a:rPr lang="de-AT" altLang="de-DE"/>
                <a:t>) passt in </a:t>
              </a:r>
              <a:r>
                <a:rPr lang="de-AT" altLang="de-DE" i="1"/>
                <a:t>byte</a:t>
              </a:r>
            </a:p>
          </p:txBody>
        </p:sp>
      </p:grpSp>
      <p:grpSp>
        <p:nvGrpSpPr>
          <p:cNvPr id="11276" name="Group 11275"/>
          <p:cNvGrpSpPr>
            <a:grpSpLocks/>
          </p:cNvGrpSpPr>
          <p:nvPr/>
        </p:nvGrpSpPr>
        <p:grpSpPr bwMode="auto">
          <a:xfrm>
            <a:off x="2078038" y="3187700"/>
            <a:ext cx="6686550" cy="3179763"/>
            <a:chOff x="2078560" y="3188188"/>
            <a:chExt cx="6685755" cy="3179479"/>
          </a:xfrm>
        </p:grpSpPr>
        <p:sp>
          <p:nvSpPr>
            <p:cNvPr id="14371" name="TextBox 32"/>
            <p:cNvSpPr txBox="1">
              <a:spLocks noChangeArrowheads="1"/>
            </p:cNvSpPr>
            <p:nvPr/>
          </p:nvSpPr>
          <p:spPr bwMode="auto">
            <a:xfrm>
              <a:off x="2078560" y="3188188"/>
              <a:ext cx="34977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b="1">
                  <a:solidFill>
                    <a:srgbClr val="00B050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 Symbol" panose="020B0502040204020203" pitchFamily="34" charset="0"/>
                  <a:sym typeface="Wingdings 2" panose="05020102010507070707" pitchFamily="18" charset="2"/>
                </a:rPr>
                <a:t>✔</a:t>
              </a:r>
              <a:endParaRPr lang="de-AT" altLang="de-DE" b="1">
                <a:solidFill>
                  <a:srgbClr val="00B050"/>
                </a:solidFill>
              </a:endParaRPr>
            </a:p>
          </p:txBody>
        </p:sp>
        <p:sp>
          <p:nvSpPr>
            <p:cNvPr id="14372" name="TextBox 33"/>
            <p:cNvSpPr txBox="1">
              <a:spLocks noChangeArrowheads="1"/>
            </p:cNvSpPr>
            <p:nvPr/>
          </p:nvSpPr>
          <p:spPr bwMode="auto">
            <a:xfrm>
              <a:off x="2428336" y="3188188"/>
              <a:ext cx="298992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ok: </a:t>
              </a:r>
              <a:r>
                <a:rPr lang="de-AT" altLang="de-DE" i="1"/>
                <a:t>int</a:t>
              </a:r>
              <a:r>
                <a:rPr lang="de-AT" altLang="de-DE"/>
                <a:t> wird in </a:t>
              </a:r>
              <a:r>
                <a:rPr lang="de-AT" altLang="de-DE" i="1"/>
                <a:t>short</a:t>
              </a:r>
              <a:r>
                <a:rPr lang="de-AT" altLang="de-DE"/>
                <a:t> umgewandelt</a:t>
              </a:r>
            </a:p>
          </p:txBody>
        </p:sp>
        <p:grpSp>
          <p:nvGrpSpPr>
            <p:cNvPr id="14373" name="Group 11274"/>
            <p:cNvGrpSpPr>
              <a:grpSpLocks/>
            </p:cNvGrpSpPr>
            <p:nvPr/>
          </p:nvGrpSpPr>
          <p:grpSpPr bwMode="auto">
            <a:xfrm>
              <a:off x="6093391" y="3737928"/>
              <a:ext cx="2670924" cy="2629739"/>
              <a:chOff x="6359762" y="3737928"/>
              <a:chExt cx="2670924" cy="2629739"/>
            </a:xfrm>
          </p:grpSpPr>
          <p:sp>
            <p:nvSpPr>
              <p:cNvPr id="14374" name="Rectangle 1038"/>
              <p:cNvSpPr>
                <a:spLocks noChangeArrowheads="1"/>
              </p:cNvSpPr>
              <p:nvPr/>
            </p:nvSpPr>
            <p:spPr bwMode="auto">
              <a:xfrm>
                <a:off x="6390876" y="3737928"/>
                <a:ext cx="2639810" cy="2629739"/>
              </a:xfrm>
              <a:prstGeom prst="rect">
                <a:avLst/>
              </a:prstGeom>
              <a:solidFill>
                <a:srgbClr val="CCCCFF"/>
              </a:solidFill>
              <a:ln w="6350">
                <a:solidFill>
                  <a:srgbClr val="FFFF99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600"/>
              </a:p>
            </p:txBody>
          </p:sp>
          <p:sp>
            <p:nvSpPr>
              <p:cNvPr id="14375" name="Text Box 1028"/>
              <p:cNvSpPr txBox="1">
                <a:spLocks noChangeArrowheads="1"/>
              </p:cNvSpPr>
              <p:nvPr/>
            </p:nvSpPr>
            <p:spPr bwMode="auto">
              <a:xfrm>
                <a:off x="6359762" y="3752637"/>
                <a:ext cx="2670924" cy="17173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tabLst>
                    <a:tab pos="187325" algn="l"/>
                  </a:tabLs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tabLst>
                    <a:tab pos="187325" algn="l"/>
                  </a:tabLs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tabLst>
                    <a:tab pos="187325" algn="l"/>
                  </a:tabLst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tabLst>
                    <a:tab pos="187325" algn="l"/>
                  </a:tabLst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tabLst>
                    <a:tab pos="187325" algn="l"/>
                  </a:tabLs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187325" algn="l"/>
                  </a:tabLs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187325" algn="l"/>
                  </a:tabLs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187325" algn="l"/>
                  </a:tabLs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187325" algn="l"/>
                  </a:tabLs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en-US" sz="1600" b="1" dirty="0"/>
                  <a:t>Typumwandlung (type </a:t>
                </a:r>
                <a:r>
                  <a:rPr lang="de-AT" altLang="en-US" sz="1600" b="1" dirty="0" err="1"/>
                  <a:t>cast</a:t>
                </a:r>
                <a:r>
                  <a:rPr lang="de-AT" altLang="en-US" sz="1600" b="1" dirty="0"/>
                  <a:t>)</a:t>
                </a:r>
              </a:p>
              <a:p>
                <a:pPr>
                  <a:spcBef>
                    <a:spcPct val="30000"/>
                  </a:spcBef>
                  <a:buFontTx/>
                  <a:buNone/>
                </a:pPr>
                <a:r>
                  <a:rPr lang="de-AT" altLang="en-US" sz="1600" dirty="0"/>
                  <a:t>	</a:t>
                </a:r>
                <a:endParaRPr lang="de-AT" altLang="en-US" sz="1400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spcBef>
                    <a:spcPct val="30000"/>
                  </a:spcBef>
                  <a:buFontTx/>
                  <a:buNone/>
                </a:pPr>
                <a:r>
                  <a:rPr lang="de-AT" altLang="en-US" sz="1600" dirty="0"/>
                  <a:t>-	wandelt Typ von </a:t>
                </a:r>
                <a:r>
                  <a:rPr lang="de-AT" altLang="en-US" sz="1600" i="1" dirty="0" err="1"/>
                  <a:t>expression</a:t>
                </a:r>
                <a:r>
                  <a:rPr lang="de-AT" altLang="en-US" sz="1600" dirty="0"/>
                  <a:t/>
                </a:r>
                <a:br>
                  <a:rPr lang="de-AT" altLang="en-US" sz="1600" dirty="0"/>
                </a:br>
                <a:r>
                  <a:rPr lang="de-AT" altLang="en-US" sz="1600" dirty="0"/>
                  <a:t>    in </a:t>
                </a:r>
                <a:r>
                  <a:rPr lang="de-AT" altLang="en-US" sz="1600" i="1" dirty="0"/>
                  <a:t>type</a:t>
                </a:r>
                <a:r>
                  <a:rPr lang="de-AT" altLang="en-US" sz="1600" dirty="0"/>
                  <a:t> um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en-US" sz="1600" dirty="0"/>
                  <a:t>-	dabei kann etwas 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en-US" sz="1600" dirty="0"/>
                  <a:t>    abgeschnitten werden</a:t>
                </a:r>
              </a:p>
            </p:txBody>
          </p:sp>
          <p:sp>
            <p:nvSpPr>
              <p:cNvPr id="38" name="Rectangle 1029"/>
              <p:cNvSpPr>
                <a:spLocks noChangeArrowheads="1"/>
              </p:cNvSpPr>
              <p:nvPr/>
            </p:nvSpPr>
            <p:spPr bwMode="auto">
              <a:xfrm>
                <a:off x="6659243" y="5664467"/>
                <a:ext cx="457146" cy="152386"/>
              </a:xfrm>
              <a:prstGeom prst="rect">
                <a:avLst/>
              </a:prstGeom>
              <a:solidFill>
                <a:schemeClr val="accent3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  <a:defRPr/>
                </a:pPr>
                <a:endParaRPr lang="en-US" altLang="en-US" sz="1600" smtClean="0"/>
              </a:p>
            </p:txBody>
          </p:sp>
          <p:sp>
            <p:nvSpPr>
              <p:cNvPr id="39" name="Rectangle 1030"/>
              <p:cNvSpPr>
                <a:spLocks noChangeArrowheads="1"/>
              </p:cNvSpPr>
              <p:nvPr/>
            </p:nvSpPr>
            <p:spPr bwMode="auto">
              <a:xfrm>
                <a:off x="7116389" y="5664467"/>
                <a:ext cx="458732" cy="152386"/>
              </a:xfrm>
              <a:prstGeom prst="rect">
                <a:avLst/>
              </a:prstGeom>
              <a:solidFill>
                <a:schemeClr val="accent3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  <a:defRPr/>
                </a:pPr>
                <a:endParaRPr lang="en-US" altLang="en-US" sz="1600" smtClean="0"/>
              </a:p>
            </p:txBody>
          </p:sp>
          <p:sp>
            <p:nvSpPr>
              <p:cNvPr id="40" name="Rectangle 1031"/>
              <p:cNvSpPr>
                <a:spLocks noChangeArrowheads="1"/>
              </p:cNvSpPr>
              <p:nvPr/>
            </p:nvSpPr>
            <p:spPr bwMode="auto">
              <a:xfrm>
                <a:off x="7575121" y="5664467"/>
                <a:ext cx="457146" cy="152386"/>
              </a:xfrm>
              <a:prstGeom prst="rect">
                <a:avLst/>
              </a:prstGeom>
              <a:solidFill>
                <a:schemeClr val="accent3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  <a:defRPr/>
                </a:pPr>
                <a:endParaRPr lang="en-US" altLang="en-US" sz="1600" smtClean="0"/>
              </a:p>
            </p:txBody>
          </p:sp>
          <p:sp>
            <p:nvSpPr>
              <p:cNvPr id="41" name="Rectangle 1032"/>
              <p:cNvSpPr>
                <a:spLocks noChangeArrowheads="1"/>
              </p:cNvSpPr>
              <p:nvPr/>
            </p:nvSpPr>
            <p:spPr bwMode="auto">
              <a:xfrm>
                <a:off x="8032267" y="5664467"/>
                <a:ext cx="457146" cy="152386"/>
              </a:xfrm>
              <a:prstGeom prst="rect">
                <a:avLst/>
              </a:prstGeom>
              <a:solidFill>
                <a:schemeClr val="accent3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  <a:defRPr/>
                </a:pPr>
                <a:endParaRPr lang="en-US" altLang="en-US" sz="1600" smtClean="0"/>
              </a:p>
            </p:txBody>
          </p:sp>
          <p:sp>
            <p:nvSpPr>
              <p:cNvPr id="14380" name="Line 1033"/>
              <p:cNvSpPr>
                <a:spLocks noChangeShapeType="1"/>
              </p:cNvSpPr>
              <p:nvPr/>
            </p:nvSpPr>
            <p:spPr bwMode="auto">
              <a:xfrm>
                <a:off x="7574715" y="5893006"/>
                <a:ext cx="76200" cy="7620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4381" name="Line 1034"/>
              <p:cNvSpPr>
                <a:spLocks noChangeShapeType="1"/>
              </p:cNvSpPr>
              <p:nvPr/>
            </p:nvSpPr>
            <p:spPr bwMode="auto">
              <a:xfrm>
                <a:off x="7650915" y="5969206"/>
                <a:ext cx="762000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4382" name="Line 1035"/>
              <p:cNvSpPr>
                <a:spLocks noChangeShapeType="1"/>
              </p:cNvSpPr>
              <p:nvPr/>
            </p:nvSpPr>
            <p:spPr bwMode="auto">
              <a:xfrm flipV="1">
                <a:off x="8412915" y="5893006"/>
                <a:ext cx="76200" cy="7620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4383" name="Text Box 1036"/>
              <p:cNvSpPr txBox="1">
                <a:spLocks noChangeArrowheads="1"/>
              </p:cNvSpPr>
              <p:nvPr/>
            </p:nvSpPr>
            <p:spPr bwMode="auto">
              <a:xfrm>
                <a:off x="7627103" y="5954918"/>
                <a:ext cx="741363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en-US" sz="1400">
                    <a:latin typeface="Arial" panose="020B0604020202020204" pitchFamily="34" charset="0"/>
                    <a:cs typeface="Arial" panose="020B0604020202020204" pitchFamily="34" charset="0"/>
                  </a:rPr>
                  <a:t>(short)i</a:t>
                </a:r>
              </a:p>
            </p:txBody>
          </p:sp>
          <p:sp>
            <p:nvSpPr>
              <p:cNvPr id="14384" name="Text Box 1037"/>
              <p:cNvSpPr txBox="1">
                <a:spLocks noChangeArrowheads="1"/>
              </p:cNvSpPr>
              <p:nvPr/>
            </p:nvSpPr>
            <p:spPr bwMode="auto">
              <a:xfrm>
                <a:off x="7454065" y="5345318"/>
                <a:ext cx="225425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de-AT" altLang="en-US" sz="1400">
                    <a:latin typeface="Arial" panose="020B0604020202020204" pitchFamily="34" charset="0"/>
                    <a:cs typeface="Arial" panose="020B0604020202020204" pitchFamily="34" charset="0"/>
                  </a:rPr>
                  <a:t>i</a:t>
                </a:r>
              </a:p>
            </p:txBody>
          </p:sp>
          <p:sp>
            <p:nvSpPr>
              <p:cNvPr id="14385" name="TextBox 4"/>
              <p:cNvSpPr txBox="1">
                <a:spLocks noChangeArrowheads="1"/>
              </p:cNvSpPr>
              <p:nvPr/>
            </p:nvSpPr>
            <p:spPr bwMode="auto">
              <a:xfrm>
                <a:off x="6651473" y="4087312"/>
                <a:ext cx="1556836" cy="307777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de-AT" alt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(</a:t>
                </a:r>
                <a:r>
                  <a:rPr lang="de-AT" altLang="en-US" sz="14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type</a:t>
                </a:r>
                <a:r>
                  <a:rPr lang="de-AT" alt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) </a:t>
                </a:r>
                <a:r>
                  <a:rPr lang="de-AT" altLang="en-US" sz="1400" i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expression</a:t>
                </a:r>
                <a:endParaRPr lang="de-AT" altLang="de-DE" sz="1400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9" grpId="0" animBg="1"/>
      <p:bldP spid="32" grpId="0" animBg="1"/>
      <p:bldP spid="47" grpId="0" animBg="1"/>
      <p:bldP spid="50" grpId="0" animBg="1"/>
      <p:bldP spid="53" grpId="0" animBg="1"/>
      <p:bldP spid="56" grpId="0" animBg="1"/>
      <p:bldP spid="59" grpId="0" animBg="1"/>
      <p:bldP spid="62" grpId="0" animBg="1"/>
      <p:bldP spid="65" grpId="0" animBg="1"/>
      <p:bldP spid="68" grpId="0" animBg="1"/>
      <p:bldP spid="71" grpId="0" animBg="1"/>
      <p:bldP spid="7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130460" y="3148316"/>
            <a:ext cx="4143737" cy="320233"/>
          </a:xfrm>
          <a:prstGeom prst="rect">
            <a:avLst/>
          </a:prstGeom>
          <a:solidFill>
            <a:srgbClr val="CCCCFF"/>
          </a:solidFill>
          <a:ln w="6350" cap="flat" cmpd="sng" algn="ctr">
            <a:solidFill>
              <a:srgbClr val="CCCC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AA1817-2BC9-43BE-9A9D-060D1B35D20B}" type="slidenum">
              <a:rPr lang="de-DE" altLang="de-DE" smtClean="0"/>
              <a:pPr>
                <a:defRPr/>
              </a:pPr>
              <a:t>15</a:t>
            </a:fld>
            <a:endParaRPr lang="de-DE" altLang="de-DE"/>
          </a:p>
        </p:txBody>
      </p:sp>
      <p:sp>
        <p:nvSpPr>
          <p:cNvPr id="3" name="TextBox 2"/>
          <p:cNvSpPr txBox="1"/>
          <p:nvPr/>
        </p:nvSpPr>
        <p:spPr>
          <a:xfrm>
            <a:off x="763929" y="1392820"/>
            <a:ext cx="4426212" cy="27392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8775" algn="l"/>
                <a:tab pos="987425" algn="l"/>
              </a:tabLst>
            </a:pPr>
            <a:r>
              <a:rPr lang="de-AT" sz="3200" dirty="0" smtClean="0">
                <a:solidFill>
                  <a:srgbClr val="FF0000"/>
                </a:solidFill>
              </a:rPr>
              <a:t>2. Einfache Programme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>
                <a:solidFill>
                  <a:srgbClr val="FF0000"/>
                </a:solidFill>
              </a:rPr>
              <a:t>	</a:t>
            </a:r>
            <a:r>
              <a:rPr lang="de-AT" sz="2000" dirty="0" smtClean="0"/>
              <a:t>2.1	Grundsymbole von Java</a:t>
            </a:r>
            <a:endParaRPr lang="de-AT" sz="2000" i="1" dirty="0" smtClean="0"/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2.2	Deklarationen und Zahlentypen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2.3	Kommentare</a:t>
            </a:r>
            <a:endParaRPr lang="de-AT" sz="2000" i="1" dirty="0" smtClean="0"/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2.4	Zuweisungen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>
                <a:solidFill>
                  <a:srgbClr val="FF0000"/>
                </a:solidFill>
              </a:rPr>
              <a:t>2.5	Arithmetische Ausdrücke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2.6	Ein/Ausgabe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2.7	Struktur von Java-Programmen</a:t>
            </a:r>
          </a:p>
        </p:txBody>
      </p:sp>
    </p:spTree>
    <p:extLst>
      <p:ext uri="{BB962C8B-B14F-4D97-AF65-F5344CB8AC3E}">
        <p14:creationId xmlns:p14="http://schemas.microsoft.com/office/powerpoint/2010/main" val="295561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42C4564-ED74-49CD-9F11-B8303EDC9D4D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de-DE" altLang="en-US" sz="1400" smtClean="0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685800" y="2992438"/>
            <a:ext cx="8262938" cy="1951037"/>
            <a:chOff x="685800" y="2992438"/>
            <a:chExt cx="8262198" cy="1951303"/>
          </a:xfrm>
        </p:grpSpPr>
        <p:sp>
          <p:nvSpPr>
            <p:cNvPr id="15371" name="Rectangle 9"/>
            <p:cNvSpPr>
              <a:spLocks noChangeArrowheads="1"/>
            </p:cNvSpPr>
            <p:nvPr/>
          </p:nvSpPr>
          <p:spPr bwMode="auto">
            <a:xfrm>
              <a:off x="1066800" y="3390900"/>
              <a:ext cx="7743825" cy="1552841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2292" name="Text Box 5"/>
            <p:cNvSpPr txBox="1">
              <a:spLocks noChangeArrowheads="1"/>
            </p:cNvSpPr>
            <p:nvPr/>
          </p:nvSpPr>
          <p:spPr bwMode="auto">
            <a:xfrm>
              <a:off x="685800" y="2992438"/>
              <a:ext cx="8262198" cy="19513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374650" algn="l"/>
                  <a:tab pos="952500" algn="l"/>
                  <a:tab pos="3708400" algn="l"/>
                  <a:tab pos="4575175" algn="l"/>
                  <a:tab pos="5715000" algn="l"/>
                  <a:tab pos="676910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374650" algn="l"/>
                  <a:tab pos="952500" algn="l"/>
                  <a:tab pos="3708400" algn="l"/>
                  <a:tab pos="4575175" algn="l"/>
                  <a:tab pos="5715000" algn="l"/>
                  <a:tab pos="676910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374650" algn="l"/>
                  <a:tab pos="952500" algn="l"/>
                  <a:tab pos="3708400" algn="l"/>
                  <a:tab pos="4575175" algn="l"/>
                  <a:tab pos="5715000" algn="l"/>
                  <a:tab pos="67691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374650" algn="l"/>
                  <a:tab pos="952500" algn="l"/>
                  <a:tab pos="3708400" algn="l"/>
                  <a:tab pos="4575175" algn="l"/>
                  <a:tab pos="5715000" algn="l"/>
                  <a:tab pos="676910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374650" algn="l"/>
                  <a:tab pos="952500" algn="l"/>
                  <a:tab pos="3708400" algn="l"/>
                  <a:tab pos="4575175" algn="l"/>
                  <a:tab pos="5715000" algn="l"/>
                  <a:tab pos="67691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74650" algn="l"/>
                  <a:tab pos="952500" algn="l"/>
                  <a:tab pos="3708400" algn="l"/>
                  <a:tab pos="4575175" algn="l"/>
                  <a:tab pos="5715000" algn="l"/>
                  <a:tab pos="67691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74650" algn="l"/>
                  <a:tab pos="952500" algn="l"/>
                  <a:tab pos="3708400" algn="l"/>
                  <a:tab pos="4575175" algn="l"/>
                  <a:tab pos="5715000" algn="l"/>
                  <a:tab pos="67691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74650" algn="l"/>
                  <a:tab pos="952500" algn="l"/>
                  <a:tab pos="3708400" algn="l"/>
                  <a:tab pos="4575175" algn="l"/>
                  <a:tab pos="5715000" algn="l"/>
                  <a:tab pos="67691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74650" algn="l"/>
                  <a:tab pos="952500" algn="l"/>
                  <a:tab pos="3708400" algn="l"/>
                  <a:tab pos="4575175" algn="l"/>
                  <a:tab pos="5715000" algn="l"/>
                  <a:tab pos="67691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de-AT" altLang="en-US" sz="1800" b="1" dirty="0" smtClean="0"/>
                <a:t>Binäre Operatoren</a:t>
              </a:r>
            </a:p>
            <a:p>
              <a:pPr>
                <a:spcBef>
                  <a:spcPct val="50000"/>
                </a:spcBef>
                <a:buFontTx/>
                <a:buNone/>
                <a:defRPr/>
              </a:pPr>
              <a:r>
                <a:rPr lang="de-AT" altLang="en-US" sz="1600" dirty="0" smtClean="0"/>
                <a:t>	</a:t>
              </a:r>
              <a:r>
                <a:rPr lang="de-AT" altLang="en-US" sz="1400" b="1" dirty="0" smtClean="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de-AT" altLang="en-US" sz="1600" dirty="0" smtClean="0"/>
                <a:t>	Addition</a:t>
              </a:r>
            </a:p>
            <a:p>
              <a:pPr>
                <a:buFontTx/>
                <a:buNone/>
                <a:defRPr/>
              </a:pPr>
              <a:r>
                <a:rPr lang="de-AT" altLang="en-US" sz="1600" dirty="0" smtClean="0"/>
                <a:t>	</a:t>
              </a:r>
              <a:r>
                <a:rPr lang="de-AT" altLang="en-US" sz="1400" b="1" dirty="0" smtClean="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lang="de-AT" altLang="en-US" sz="1600" dirty="0" smtClean="0"/>
                <a:t>	Subtraktion</a:t>
              </a:r>
            </a:p>
            <a:p>
              <a:pPr>
                <a:buFontTx/>
                <a:buNone/>
                <a:defRPr/>
              </a:pPr>
              <a:r>
                <a:rPr lang="de-AT" altLang="en-US" sz="1600" dirty="0" smtClean="0"/>
                <a:t>	</a:t>
              </a:r>
              <a:r>
                <a:rPr lang="de-AT" altLang="en-US" sz="1400" b="1" dirty="0" smtClean="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r>
                <a:rPr lang="de-AT" altLang="en-US" sz="1600" dirty="0" smtClean="0"/>
                <a:t>	Multiplikation</a:t>
              </a:r>
            </a:p>
            <a:p>
              <a:pPr>
                <a:buFontTx/>
                <a:buNone/>
                <a:defRPr/>
              </a:pPr>
              <a:r>
                <a:rPr lang="de-AT" altLang="en-US" sz="1600" dirty="0" smtClean="0"/>
                <a:t>	</a:t>
              </a:r>
              <a:r>
                <a:rPr lang="de-AT" altLang="en-US" sz="1400" b="1" dirty="0" smtClean="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</a:t>
              </a:r>
              <a:r>
                <a:rPr lang="de-AT" altLang="en-US" sz="1600" smtClean="0"/>
                <a:t>	Division</a:t>
              </a:r>
              <a:r>
                <a:rPr lang="de-AT" altLang="en-US" sz="1600" dirty="0" smtClean="0"/>
                <a:t>	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5 / 3 = 1	(-5) / 3 = -1 	5 / (-3) = -1	(-5) / (-3) = 1</a:t>
              </a:r>
            </a:p>
            <a:p>
              <a:pPr>
                <a:buFontTx/>
                <a:buNone/>
                <a:defRPr/>
              </a:pPr>
              <a:r>
                <a:rPr lang="de-AT" altLang="en-US" sz="1600" dirty="0" smtClean="0"/>
                <a:t>	</a:t>
              </a:r>
              <a:r>
                <a:rPr lang="de-AT" altLang="en-US" sz="1400" b="1" dirty="0" smtClean="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r>
                <a:rPr lang="de-AT" altLang="en-US" sz="1600" dirty="0" smtClean="0"/>
                <a:t>	Modulo (Divisionsrest)	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5 % 3 = 2	</a:t>
              </a:r>
              <a:r>
                <a:rPr lang="de-AT" altLang="en-US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(-5) % 3 = -2	5 % (-3) = 2	(-5) % (-3) = -2</a:t>
              </a:r>
            </a:p>
          </p:txBody>
        </p:sp>
      </p:grpSp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Arithmetische Ausdrücke</a:t>
            </a:r>
          </a:p>
        </p:txBody>
      </p:sp>
      <p:sp>
        <p:nvSpPr>
          <p:cNvPr id="15365" name="Text Box 4"/>
          <p:cNvSpPr txBox="1">
            <a:spLocks noChangeArrowheads="1"/>
          </p:cNvSpPr>
          <p:nvPr/>
        </p:nvSpPr>
        <p:spPr bwMode="auto">
          <a:xfrm>
            <a:off x="669925" y="1233488"/>
            <a:ext cx="26543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Vereinfachte Grammatik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85800" y="5186363"/>
            <a:ext cx="8134350" cy="1057275"/>
            <a:chOff x="685800" y="5186363"/>
            <a:chExt cx="8134350" cy="1057275"/>
          </a:xfrm>
        </p:grpSpPr>
        <p:sp>
          <p:nvSpPr>
            <p:cNvPr id="15369" name="Rectangle 10"/>
            <p:cNvSpPr>
              <a:spLocks noChangeArrowheads="1"/>
            </p:cNvSpPr>
            <p:nvPr/>
          </p:nvSpPr>
          <p:spPr bwMode="auto">
            <a:xfrm>
              <a:off x="1066800" y="5600700"/>
              <a:ext cx="7753350" cy="642938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5370" name="Text Box 6"/>
            <p:cNvSpPr txBox="1">
              <a:spLocks noChangeArrowheads="1"/>
            </p:cNvSpPr>
            <p:nvPr/>
          </p:nvSpPr>
          <p:spPr bwMode="auto">
            <a:xfrm>
              <a:off x="685800" y="5186363"/>
              <a:ext cx="2697163" cy="1057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374650" algn="l"/>
                  <a:tab pos="952500" algn="l"/>
                  <a:tab pos="3708400" algn="l"/>
                  <a:tab pos="4575175" algn="l"/>
                  <a:tab pos="5715000" algn="l"/>
                  <a:tab pos="676910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374650" algn="l"/>
                  <a:tab pos="952500" algn="l"/>
                  <a:tab pos="3708400" algn="l"/>
                  <a:tab pos="4575175" algn="l"/>
                  <a:tab pos="5715000" algn="l"/>
                  <a:tab pos="676910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374650" algn="l"/>
                  <a:tab pos="952500" algn="l"/>
                  <a:tab pos="3708400" algn="l"/>
                  <a:tab pos="4575175" algn="l"/>
                  <a:tab pos="5715000" algn="l"/>
                  <a:tab pos="67691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374650" algn="l"/>
                  <a:tab pos="952500" algn="l"/>
                  <a:tab pos="3708400" algn="l"/>
                  <a:tab pos="4575175" algn="l"/>
                  <a:tab pos="5715000" algn="l"/>
                  <a:tab pos="676910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374650" algn="l"/>
                  <a:tab pos="952500" algn="l"/>
                  <a:tab pos="3708400" algn="l"/>
                  <a:tab pos="4575175" algn="l"/>
                  <a:tab pos="5715000" algn="l"/>
                  <a:tab pos="67691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74650" algn="l"/>
                  <a:tab pos="952500" algn="l"/>
                  <a:tab pos="3708400" algn="l"/>
                  <a:tab pos="4575175" algn="l"/>
                  <a:tab pos="5715000" algn="l"/>
                  <a:tab pos="67691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74650" algn="l"/>
                  <a:tab pos="952500" algn="l"/>
                  <a:tab pos="3708400" algn="l"/>
                  <a:tab pos="4575175" algn="l"/>
                  <a:tab pos="5715000" algn="l"/>
                  <a:tab pos="67691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74650" algn="l"/>
                  <a:tab pos="952500" algn="l"/>
                  <a:tab pos="3708400" algn="l"/>
                  <a:tab pos="4575175" algn="l"/>
                  <a:tab pos="5715000" algn="l"/>
                  <a:tab pos="67691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74650" algn="l"/>
                  <a:tab pos="952500" algn="l"/>
                  <a:tab pos="3708400" algn="l"/>
                  <a:tab pos="4575175" algn="l"/>
                  <a:tab pos="5715000" algn="l"/>
                  <a:tab pos="67691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Unäre Operatoren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de-AT" altLang="en-US" sz="1600"/>
                <a:t>	</a:t>
              </a:r>
              <a:r>
                <a:rPr lang="de-AT" altLang="en-US" sz="1400" b="1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de-AT" altLang="en-US" sz="1600"/>
                <a:t>	Identität (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+x = x</a:t>
              </a:r>
              <a:r>
                <a:rPr lang="de-AT" altLang="en-US" sz="1600"/>
                <a:t>)</a:t>
              </a:r>
            </a:p>
            <a:p>
              <a:pPr>
                <a:buFontTx/>
                <a:buNone/>
              </a:pPr>
              <a:r>
                <a:rPr lang="de-AT" altLang="en-US" sz="1600"/>
                <a:t>	</a:t>
              </a:r>
              <a:r>
                <a:rPr lang="de-AT" altLang="en-US" sz="1400" b="1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lang="de-AT" altLang="en-US" sz="1600"/>
                <a:t>	Vorzeichenumkehr</a:t>
              </a:r>
            </a:p>
          </p:txBody>
        </p:sp>
      </p:grpSp>
      <p:sp>
        <p:nvSpPr>
          <p:cNvPr id="15367" name="Text Box 11"/>
          <p:cNvSpPr txBox="1">
            <a:spLocks noChangeArrowheads="1"/>
          </p:cNvSpPr>
          <p:nvPr/>
        </p:nvSpPr>
        <p:spPr bwMode="auto">
          <a:xfrm>
            <a:off x="993775" y="2357438"/>
            <a:ext cx="1858963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z.B.: 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- x + 3 * (y + 1)</a:t>
            </a:r>
          </a:p>
        </p:txBody>
      </p:sp>
      <p:sp>
        <p:nvSpPr>
          <p:cNvPr id="15368" name="TextBox 1"/>
          <p:cNvSpPr txBox="1">
            <a:spLocks noChangeArrowheads="1"/>
          </p:cNvSpPr>
          <p:nvPr/>
        </p:nvSpPr>
        <p:spPr bwMode="auto">
          <a:xfrm>
            <a:off x="1066800" y="1703388"/>
            <a:ext cx="4991100" cy="522287"/>
          </a:xfrm>
          <a:prstGeom prst="rect">
            <a:avLst/>
          </a:prstGeom>
          <a:solidFill>
            <a:srgbClr val="FFFF99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Expr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	= Operand {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BinaryOperator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Operand}.</a:t>
            </a:r>
          </a:p>
          <a:p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Operand = [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UnaryOperator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] ( ident |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number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| "("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Expr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")" ).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723909" y="3675568"/>
            <a:ext cx="3702675" cy="796118"/>
            <a:chOff x="2723909" y="3675568"/>
            <a:chExt cx="3702675" cy="796118"/>
          </a:xfrm>
        </p:grpSpPr>
        <p:sp>
          <p:nvSpPr>
            <p:cNvPr id="2" name="TextBox 1"/>
            <p:cNvSpPr txBox="1"/>
            <p:nvPr/>
          </p:nvSpPr>
          <p:spPr>
            <a:xfrm>
              <a:off x="3451602" y="3675568"/>
              <a:ext cx="2974982" cy="5847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AT" smtClean="0"/>
                <a:t>bei ganzzahligen Operanden ist</a:t>
              </a:r>
            </a:p>
            <a:p>
              <a:r>
                <a:rPr lang="de-AT" smtClean="0"/>
                <a:t>das Ergebnis ebenfalls ganzzahlig</a:t>
              </a:r>
              <a:endParaRPr lang="de-AT"/>
            </a:p>
          </p:txBody>
        </p:sp>
        <p:cxnSp>
          <p:nvCxnSpPr>
            <p:cNvPr id="6" name="Straight Arrow Connector 5"/>
            <p:cNvCxnSpPr>
              <a:stCxn id="2" idx="1"/>
            </p:cNvCxnSpPr>
            <p:nvPr/>
          </p:nvCxnSpPr>
          <p:spPr bwMode="auto">
            <a:xfrm flipH="1">
              <a:off x="2723909" y="3967956"/>
              <a:ext cx="727693" cy="503730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3F9214-8C3A-463F-A11E-4D33EB9E605F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de-DE" altLang="en-US" sz="1400" smtClean="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Vorrangregeln</a:t>
            </a:r>
          </a:p>
        </p:txBody>
      </p:sp>
      <p:grpSp>
        <p:nvGrpSpPr>
          <p:cNvPr id="49" name="Group 48"/>
          <p:cNvGrpSpPr>
            <a:grpSpLocks/>
          </p:cNvGrpSpPr>
          <p:nvPr/>
        </p:nvGrpSpPr>
        <p:grpSpPr bwMode="auto">
          <a:xfrm>
            <a:off x="685800" y="2976563"/>
            <a:ext cx="5562600" cy="1206500"/>
            <a:chOff x="685829" y="2975801"/>
            <a:chExt cx="5562518" cy="1207788"/>
          </a:xfrm>
        </p:grpSpPr>
        <p:sp>
          <p:nvSpPr>
            <p:cNvPr id="16431" name="Text Box 4"/>
            <p:cNvSpPr txBox="1">
              <a:spLocks noChangeArrowheads="1"/>
            </p:cNvSpPr>
            <p:nvPr/>
          </p:nvSpPr>
          <p:spPr bwMode="auto">
            <a:xfrm>
              <a:off x="685829" y="2975801"/>
              <a:ext cx="470667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3746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3746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374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3746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Tatsächliche Grammatik </a:t>
              </a:r>
              <a:r>
                <a:rPr lang="de-AT" altLang="en-US" sz="1600"/>
                <a:t>(legt Vorrangregeln fest)</a:t>
              </a:r>
            </a:p>
          </p:txBody>
        </p:sp>
        <p:sp>
          <p:nvSpPr>
            <p:cNvPr id="16432" name="TextBox 11"/>
            <p:cNvSpPr txBox="1">
              <a:spLocks noChangeArrowheads="1"/>
            </p:cNvSpPr>
            <p:nvPr/>
          </p:nvSpPr>
          <p:spPr bwMode="auto">
            <a:xfrm>
              <a:off x="1066800" y="3444925"/>
              <a:ext cx="5181547" cy="738664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tabLst>
                  <a:tab pos="628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628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628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628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628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28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28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28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28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Expr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	= Term {("+" | "-") Term}.</a:t>
              </a:r>
            </a:p>
            <a:p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Term	= 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Factor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{("*" | "/" | "%") 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Factor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}.</a:t>
              </a:r>
            </a:p>
            <a:p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Factor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= ["+" | "-" | "(" ident ")"] ( ident | 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number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| "(" 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Expr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")" ).</a:t>
              </a:r>
            </a:p>
          </p:txBody>
        </p:sp>
      </p:grpSp>
      <p:sp>
        <p:nvSpPr>
          <p:cNvPr id="13" name="Rectangle 1027"/>
          <p:cNvSpPr txBox="1">
            <a:spLocks noChangeArrowheads="1"/>
          </p:cNvSpPr>
          <p:nvPr/>
        </p:nvSpPr>
        <p:spPr bwMode="auto">
          <a:xfrm>
            <a:off x="685800" y="1295400"/>
            <a:ext cx="350837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88925" indent="-288925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651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118427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60337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  <a:tabLst>
                <a:tab pos="476250" algn="l"/>
                <a:tab pos="1905000" algn="l"/>
                <a:tab pos="2092325" algn="l"/>
              </a:tabLst>
              <a:defRPr/>
            </a:pPr>
            <a:r>
              <a:rPr lang="de-AT" altLang="en-US" sz="1800" b="1" kern="0" dirty="0" smtClean="0"/>
              <a:t>Wie in der Mathematik üblich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03263" y="1789113"/>
            <a:ext cx="7175500" cy="9858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179388" indent="-179388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905000" algn="l"/>
                <a:tab pos="2092325" algn="l"/>
              </a:tabLst>
              <a:defRPr/>
            </a:pPr>
            <a:r>
              <a:rPr lang="de-AT" altLang="en-US" kern="0" dirty="0"/>
              <a:t>Punktrechnung (</a:t>
            </a:r>
            <a:r>
              <a:rPr lang="de-AT" altLang="en-US" sz="1400" kern="0" dirty="0">
                <a:latin typeface="Arial" panose="020B0604020202020204" pitchFamily="34" charset="0"/>
                <a:cs typeface="Arial" panose="020B0604020202020204" pitchFamily="34" charset="0"/>
              </a:rPr>
              <a:t>*, /, %</a:t>
            </a:r>
            <a:r>
              <a:rPr lang="de-AT" altLang="en-US" kern="0" dirty="0"/>
              <a:t>) vor Strichrechnung (</a:t>
            </a:r>
            <a:r>
              <a:rPr lang="de-AT" altLang="en-US" sz="1400" kern="0" dirty="0">
                <a:latin typeface="Arial" panose="020B0604020202020204" pitchFamily="34" charset="0"/>
                <a:cs typeface="Arial" panose="020B0604020202020204" pitchFamily="34" charset="0"/>
              </a:rPr>
              <a:t>+, -</a:t>
            </a:r>
            <a:r>
              <a:rPr lang="de-AT" altLang="en-US" kern="0" dirty="0"/>
              <a:t>), z.B. </a:t>
            </a:r>
            <a:r>
              <a:rPr lang="de-AT" altLang="en-US" sz="1400" kern="0" dirty="0">
                <a:latin typeface="Arial" panose="020B0604020202020204" pitchFamily="34" charset="0"/>
                <a:cs typeface="Arial" panose="020B0604020202020204" pitchFamily="34" charset="0"/>
              </a:rPr>
              <a:t>2 + 3 * 4</a:t>
            </a:r>
            <a:r>
              <a:rPr lang="de-AT" altLang="en-US" kern="0" dirty="0"/>
              <a:t> ergibt </a:t>
            </a:r>
            <a:r>
              <a:rPr lang="de-AT" altLang="en-US" sz="1400" kern="0" dirty="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  <a:p>
            <a:pPr marL="179388" indent="-179388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905000" algn="l"/>
                <a:tab pos="2092325" algn="l"/>
              </a:tabLst>
              <a:defRPr/>
            </a:pPr>
            <a:r>
              <a:rPr lang="de-AT" altLang="en-US" kern="0" dirty="0"/>
              <a:t>Operatoren auf gleicher Stufe werden von links nach rechts ausgewertet (</a:t>
            </a:r>
            <a:r>
              <a:rPr lang="de-AT" altLang="en-US" sz="1400" kern="0" dirty="0">
                <a:latin typeface="Arial" panose="020B0604020202020204" pitchFamily="34" charset="0"/>
                <a:cs typeface="Arial" panose="020B0604020202020204" pitchFamily="34" charset="0"/>
              </a:rPr>
              <a:t>a + b + c</a:t>
            </a:r>
            <a:r>
              <a:rPr lang="de-AT" altLang="en-US" kern="0" dirty="0"/>
              <a:t>)</a:t>
            </a:r>
          </a:p>
          <a:p>
            <a:pPr marL="179388" indent="-179388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905000" algn="l"/>
                <a:tab pos="2092325" algn="l"/>
              </a:tabLst>
              <a:defRPr/>
            </a:pPr>
            <a:r>
              <a:rPr lang="de-AT" altLang="en-US" kern="0" dirty="0"/>
              <a:t>Unäre Operatoren binden stärker als binäre, z.B.: </a:t>
            </a:r>
            <a:r>
              <a:rPr lang="de-AT" altLang="en-US" sz="1400" kern="0" dirty="0">
                <a:latin typeface="Arial" panose="020B0604020202020204" pitchFamily="34" charset="0"/>
                <a:cs typeface="Arial" panose="020B0604020202020204" pitchFamily="34" charset="0"/>
              </a:rPr>
              <a:t>2 + -4 * 3</a:t>
            </a:r>
            <a:r>
              <a:rPr lang="de-AT" altLang="en-US" kern="0" dirty="0"/>
              <a:t> ergibt </a:t>
            </a:r>
            <a:r>
              <a:rPr lang="de-AT" altLang="en-US" sz="1400" kern="0" dirty="0">
                <a:latin typeface="Arial" panose="020B0604020202020204" pitchFamily="34" charset="0"/>
                <a:cs typeface="Arial" panose="020B0604020202020204" pitchFamily="34" charset="0"/>
              </a:rPr>
              <a:t>-10</a:t>
            </a:r>
          </a:p>
        </p:txBody>
      </p:sp>
      <p:grpSp>
        <p:nvGrpSpPr>
          <p:cNvPr id="52" name="Group 51"/>
          <p:cNvGrpSpPr>
            <a:grpSpLocks/>
          </p:cNvGrpSpPr>
          <p:nvPr/>
        </p:nvGrpSpPr>
        <p:grpSpPr bwMode="auto">
          <a:xfrm>
            <a:off x="931863" y="5057775"/>
            <a:ext cx="2830512" cy="382588"/>
            <a:chOff x="931167" y="5058014"/>
            <a:chExt cx="2831283" cy="381660"/>
          </a:xfrm>
        </p:grpSpPr>
        <p:sp>
          <p:nvSpPr>
            <p:cNvPr id="16425" name="TextBox 3"/>
            <p:cNvSpPr txBox="1">
              <a:spLocks noChangeArrowheads="1"/>
            </p:cNvSpPr>
            <p:nvPr/>
          </p:nvSpPr>
          <p:spPr bwMode="auto">
            <a:xfrm>
              <a:off x="931167" y="5131897"/>
              <a:ext cx="54373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de-AT" altLang="de-DE" sz="1400"/>
                <a:t>ident</a:t>
              </a:r>
            </a:p>
          </p:txBody>
        </p:sp>
        <p:sp>
          <p:nvSpPr>
            <p:cNvPr id="16426" name="TextBox 21"/>
            <p:cNvSpPr txBox="1">
              <a:spLocks noChangeArrowheads="1"/>
            </p:cNvSpPr>
            <p:nvPr/>
          </p:nvSpPr>
          <p:spPr bwMode="auto">
            <a:xfrm>
              <a:off x="2135932" y="5131897"/>
              <a:ext cx="73289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de-AT" altLang="de-DE" sz="1400"/>
                <a:t>number</a:t>
              </a:r>
            </a:p>
          </p:txBody>
        </p:sp>
        <p:sp>
          <p:nvSpPr>
            <p:cNvPr id="16427" name="TextBox 22"/>
            <p:cNvSpPr txBox="1">
              <a:spLocks noChangeArrowheads="1"/>
            </p:cNvSpPr>
            <p:nvPr/>
          </p:nvSpPr>
          <p:spPr bwMode="auto">
            <a:xfrm>
              <a:off x="3218711" y="5131897"/>
              <a:ext cx="54373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de-AT" altLang="de-DE" sz="1400"/>
                <a:t>ident</a:t>
              </a:r>
            </a:p>
          </p:txBody>
        </p:sp>
        <p:cxnSp>
          <p:nvCxnSpPr>
            <p:cNvPr id="16428" name="Straight Connector 5"/>
            <p:cNvCxnSpPr>
              <a:cxnSpLocks noChangeShapeType="1"/>
            </p:cNvCxnSpPr>
            <p:nvPr/>
          </p:nvCxnSpPr>
          <p:spPr bwMode="auto">
            <a:xfrm>
              <a:off x="1203036" y="5058014"/>
              <a:ext cx="0" cy="152726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429" name="Straight Connector 29"/>
            <p:cNvCxnSpPr>
              <a:cxnSpLocks noChangeShapeType="1"/>
            </p:cNvCxnSpPr>
            <p:nvPr/>
          </p:nvCxnSpPr>
          <p:spPr bwMode="auto">
            <a:xfrm>
              <a:off x="2492840" y="5058014"/>
              <a:ext cx="0" cy="152726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430" name="Straight Connector 30"/>
            <p:cNvCxnSpPr>
              <a:cxnSpLocks noChangeShapeType="1"/>
            </p:cNvCxnSpPr>
            <p:nvPr/>
          </p:nvCxnSpPr>
          <p:spPr bwMode="auto">
            <a:xfrm>
              <a:off x="3490580" y="5058014"/>
              <a:ext cx="0" cy="152726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56" name="Group 55"/>
          <p:cNvGrpSpPr>
            <a:grpSpLocks/>
          </p:cNvGrpSpPr>
          <p:nvPr/>
        </p:nvGrpSpPr>
        <p:grpSpPr bwMode="auto">
          <a:xfrm>
            <a:off x="881063" y="5057775"/>
            <a:ext cx="2930525" cy="787400"/>
            <a:chOff x="881473" y="5058014"/>
            <a:chExt cx="2930670" cy="786506"/>
          </a:xfrm>
        </p:grpSpPr>
        <p:sp>
          <p:nvSpPr>
            <p:cNvPr id="16416" name="TextBox 24"/>
            <p:cNvSpPr txBox="1">
              <a:spLocks noChangeArrowheads="1"/>
            </p:cNvSpPr>
            <p:nvPr/>
          </p:nvSpPr>
          <p:spPr bwMode="auto">
            <a:xfrm>
              <a:off x="881473" y="5536743"/>
              <a:ext cx="64312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de-AT" altLang="de-DE" sz="1400"/>
                <a:t>Factor</a:t>
              </a:r>
            </a:p>
          </p:txBody>
        </p:sp>
        <p:sp>
          <p:nvSpPr>
            <p:cNvPr id="16417" name="TextBox 25"/>
            <p:cNvSpPr txBox="1">
              <a:spLocks noChangeArrowheads="1"/>
            </p:cNvSpPr>
            <p:nvPr/>
          </p:nvSpPr>
          <p:spPr bwMode="auto">
            <a:xfrm>
              <a:off x="1953371" y="5536743"/>
              <a:ext cx="64312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de-AT" altLang="de-DE" sz="1400"/>
                <a:t>Factor</a:t>
              </a:r>
            </a:p>
          </p:txBody>
        </p:sp>
        <p:sp>
          <p:nvSpPr>
            <p:cNvPr id="16418" name="TextBox 26"/>
            <p:cNvSpPr txBox="1">
              <a:spLocks noChangeArrowheads="1"/>
            </p:cNvSpPr>
            <p:nvPr/>
          </p:nvSpPr>
          <p:spPr bwMode="auto">
            <a:xfrm>
              <a:off x="3169017" y="5536743"/>
              <a:ext cx="64312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de-AT" altLang="de-DE" sz="1400"/>
                <a:t>Factor</a:t>
              </a:r>
            </a:p>
          </p:txBody>
        </p:sp>
        <p:cxnSp>
          <p:nvCxnSpPr>
            <p:cNvPr id="16419" name="Straight Connector 35"/>
            <p:cNvCxnSpPr>
              <a:cxnSpLocks noChangeShapeType="1"/>
            </p:cNvCxnSpPr>
            <p:nvPr/>
          </p:nvCxnSpPr>
          <p:spPr bwMode="auto">
            <a:xfrm>
              <a:off x="2492798" y="5389644"/>
              <a:ext cx="0" cy="10006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420" name="Straight Connector 37"/>
            <p:cNvCxnSpPr>
              <a:cxnSpLocks noChangeShapeType="1"/>
            </p:cNvCxnSpPr>
            <p:nvPr/>
          </p:nvCxnSpPr>
          <p:spPr bwMode="auto">
            <a:xfrm>
              <a:off x="2083348" y="5058014"/>
              <a:ext cx="0" cy="43169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421" name="Straight Connector 9"/>
            <p:cNvCxnSpPr>
              <a:cxnSpLocks noChangeShapeType="1"/>
            </p:cNvCxnSpPr>
            <p:nvPr/>
          </p:nvCxnSpPr>
          <p:spPr bwMode="auto">
            <a:xfrm>
              <a:off x="2083348" y="5489704"/>
              <a:ext cx="409450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422" name="Straight Connector 41"/>
            <p:cNvCxnSpPr>
              <a:cxnSpLocks noChangeShapeType="1"/>
            </p:cNvCxnSpPr>
            <p:nvPr/>
          </p:nvCxnSpPr>
          <p:spPr bwMode="auto">
            <a:xfrm>
              <a:off x="2288073" y="5493011"/>
              <a:ext cx="0" cy="10006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423" name="Straight Connector 49"/>
            <p:cNvCxnSpPr>
              <a:cxnSpLocks noChangeShapeType="1"/>
            </p:cNvCxnSpPr>
            <p:nvPr/>
          </p:nvCxnSpPr>
          <p:spPr bwMode="auto">
            <a:xfrm>
              <a:off x="3490580" y="5384017"/>
              <a:ext cx="0" cy="209054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424" name="Straight Connector 52"/>
            <p:cNvCxnSpPr>
              <a:cxnSpLocks noChangeShapeType="1"/>
            </p:cNvCxnSpPr>
            <p:nvPr/>
          </p:nvCxnSpPr>
          <p:spPr bwMode="auto">
            <a:xfrm>
              <a:off x="1202993" y="5384017"/>
              <a:ext cx="0" cy="209054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57" name="Group 56"/>
          <p:cNvGrpSpPr>
            <a:grpSpLocks/>
          </p:cNvGrpSpPr>
          <p:nvPr/>
        </p:nvGrpSpPr>
        <p:grpSpPr bwMode="auto">
          <a:xfrm>
            <a:off x="914400" y="5057775"/>
            <a:ext cx="2566988" cy="1192213"/>
            <a:chOff x="914881" y="5058014"/>
            <a:chExt cx="2565845" cy="1191352"/>
          </a:xfrm>
        </p:grpSpPr>
        <p:cxnSp>
          <p:nvCxnSpPr>
            <p:cNvPr id="16409" name="Straight Connector 43"/>
            <p:cNvCxnSpPr>
              <a:cxnSpLocks noChangeShapeType="1"/>
            </p:cNvCxnSpPr>
            <p:nvPr/>
          </p:nvCxnSpPr>
          <p:spPr bwMode="auto">
            <a:xfrm>
              <a:off x="2989797" y="5058014"/>
              <a:ext cx="0" cy="929318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410" name="Straight Connector 53"/>
            <p:cNvCxnSpPr>
              <a:cxnSpLocks noChangeShapeType="1"/>
            </p:cNvCxnSpPr>
            <p:nvPr/>
          </p:nvCxnSpPr>
          <p:spPr bwMode="auto">
            <a:xfrm>
              <a:off x="2288073" y="5794490"/>
              <a:ext cx="0" cy="10006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411" name="Straight Connector 54"/>
            <p:cNvCxnSpPr>
              <a:cxnSpLocks noChangeShapeType="1"/>
            </p:cNvCxnSpPr>
            <p:nvPr/>
          </p:nvCxnSpPr>
          <p:spPr bwMode="auto">
            <a:xfrm>
              <a:off x="3480726" y="5794490"/>
              <a:ext cx="0" cy="10006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412" name="Straight Connector 40"/>
            <p:cNvCxnSpPr>
              <a:cxnSpLocks noChangeShapeType="1"/>
            </p:cNvCxnSpPr>
            <p:nvPr/>
          </p:nvCxnSpPr>
          <p:spPr bwMode="auto">
            <a:xfrm flipH="1">
              <a:off x="2288073" y="5894550"/>
              <a:ext cx="1192653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413" name="TextBox 58"/>
            <p:cNvSpPr txBox="1">
              <a:spLocks noChangeArrowheads="1"/>
            </p:cNvSpPr>
            <p:nvPr/>
          </p:nvSpPr>
          <p:spPr bwMode="auto">
            <a:xfrm>
              <a:off x="2709786" y="5941589"/>
              <a:ext cx="5600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de-AT" altLang="de-DE" sz="1400"/>
                <a:t>Term</a:t>
              </a:r>
            </a:p>
          </p:txBody>
        </p:sp>
        <p:sp>
          <p:nvSpPr>
            <p:cNvPr id="16414" name="TextBox 59"/>
            <p:cNvSpPr txBox="1">
              <a:spLocks noChangeArrowheads="1"/>
            </p:cNvSpPr>
            <p:nvPr/>
          </p:nvSpPr>
          <p:spPr bwMode="auto">
            <a:xfrm>
              <a:off x="914881" y="5941589"/>
              <a:ext cx="5600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de-AT" altLang="de-DE" sz="1400"/>
                <a:t>Term</a:t>
              </a:r>
            </a:p>
          </p:txBody>
        </p:sp>
        <p:cxnSp>
          <p:nvCxnSpPr>
            <p:cNvPr id="16415" name="Straight Connector 60"/>
            <p:cNvCxnSpPr>
              <a:cxnSpLocks noChangeShapeType="1"/>
            </p:cNvCxnSpPr>
            <p:nvPr/>
          </p:nvCxnSpPr>
          <p:spPr bwMode="auto">
            <a:xfrm>
              <a:off x="1202993" y="5794490"/>
              <a:ext cx="0" cy="209054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58" name="Group 57"/>
          <p:cNvGrpSpPr>
            <a:grpSpLocks/>
          </p:cNvGrpSpPr>
          <p:nvPr/>
        </p:nvGrpSpPr>
        <p:grpSpPr bwMode="auto">
          <a:xfrm>
            <a:off x="1203325" y="5057775"/>
            <a:ext cx="1787525" cy="1608138"/>
            <a:chOff x="1202993" y="5058014"/>
            <a:chExt cx="1788098" cy="1607764"/>
          </a:xfrm>
        </p:grpSpPr>
        <p:cxnSp>
          <p:nvCxnSpPr>
            <p:cNvPr id="16404" name="Straight Connector 61"/>
            <p:cNvCxnSpPr>
              <a:cxnSpLocks noChangeShapeType="1"/>
            </p:cNvCxnSpPr>
            <p:nvPr/>
          </p:nvCxnSpPr>
          <p:spPr bwMode="auto">
            <a:xfrm>
              <a:off x="1202993" y="6203623"/>
              <a:ext cx="0" cy="10006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405" name="Straight Connector 62"/>
            <p:cNvCxnSpPr>
              <a:cxnSpLocks noChangeShapeType="1"/>
            </p:cNvCxnSpPr>
            <p:nvPr/>
          </p:nvCxnSpPr>
          <p:spPr bwMode="auto">
            <a:xfrm>
              <a:off x="2991091" y="6203623"/>
              <a:ext cx="0" cy="10006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406" name="Straight Connector 46"/>
            <p:cNvCxnSpPr>
              <a:cxnSpLocks noChangeShapeType="1"/>
            </p:cNvCxnSpPr>
            <p:nvPr/>
          </p:nvCxnSpPr>
          <p:spPr bwMode="auto">
            <a:xfrm flipH="1">
              <a:off x="1202993" y="6303683"/>
              <a:ext cx="1786804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407" name="Straight Connector 65"/>
            <p:cNvCxnSpPr>
              <a:cxnSpLocks noChangeShapeType="1"/>
            </p:cNvCxnSpPr>
            <p:nvPr/>
          </p:nvCxnSpPr>
          <p:spPr bwMode="auto">
            <a:xfrm>
              <a:off x="1700237" y="5058014"/>
              <a:ext cx="0" cy="1354713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408" name="TextBox 67"/>
            <p:cNvSpPr txBox="1">
              <a:spLocks noChangeArrowheads="1"/>
            </p:cNvSpPr>
            <p:nvPr/>
          </p:nvSpPr>
          <p:spPr bwMode="auto">
            <a:xfrm>
              <a:off x="1433978" y="6358001"/>
              <a:ext cx="53251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de-AT" altLang="de-DE" sz="1400" dirty="0" err="1"/>
                <a:t>Expr</a:t>
              </a:r>
              <a:endParaRPr lang="de-AT" altLang="de-DE" sz="1400" dirty="0"/>
            </a:p>
          </p:txBody>
        </p:sp>
      </p:grpSp>
      <p:grpSp>
        <p:nvGrpSpPr>
          <p:cNvPr id="51" name="Group 50"/>
          <p:cNvGrpSpPr>
            <a:grpSpLocks/>
          </p:cNvGrpSpPr>
          <p:nvPr/>
        </p:nvGrpSpPr>
        <p:grpSpPr bwMode="auto">
          <a:xfrm>
            <a:off x="685800" y="4395788"/>
            <a:ext cx="3940175" cy="714375"/>
            <a:chOff x="685829" y="4395984"/>
            <a:chExt cx="3940246" cy="714381"/>
          </a:xfrm>
        </p:grpSpPr>
        <p:sp>
          <p:nvSpPr>
            <p:cNvPr id="16397" name="TextBox 2"/>
            <p:cNvSpPr txBox="1">
              <a:spLocks noChangeArrowheads="1"/>
            </p:cNvSpPr>
            <p:nvPr/>
          </p:nvSpPr>
          <p:spPr bwMode="auto">
            <a:xfrm>
              <a:off x="1066800" y="4802588"/>
              <a:ext cx="27443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16398" name="TextBox 15"/>
            <p:cNvSpPr txBox="1">
              <a:spLocks noChangeArrowheads="1"/>
            </p:cNvSpPr>
            <p:nvPr/>
          </p:nvSpPr>
          <p:spPr bwMode="auto">
            <a:xfrm>
              <a:off x="1555806" y="4802588"/>
              <a:ext cx="2888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6399" name="TextBox 16"/>
            <p:cNvSpPr txBox="1">
              <a:spLocks noChangeArrowheads="1"/>
            </p:cNvSpPr>
            <p:nvPr/>
          </p:nvSpPr>
          <p:spPr bwMode="auto">
            <a:xfrm>
              <a:off x="1953371" y="4802588"/>
              <a:ext cx="24397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16400" name="TextBox 17"/>
            <p:cNvSpPr txBox="1">
              <a:spLocks noChangeArrowheads="1"/>
            </p:cNvSpPr>
            <p:nvPr/>
          </p:nvSpPr>
          <p:spPr bwMode="auto">
            <a:xfrm>
              <a:off x="2360352" y="4802588"/>
              <a:ext cx="28405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6401" name="TextBox 18"/>
            <p:cNvSpPr txBox="1">
              <a:spLocks noChangeArrowheads="1"/>
            </p:cNvSpPr>
            <p:nvPr/>
          </p:nvSpPr>
          <p:spPr bwMode="auto">
            <a:xfrm>
              <a:off x="2877049" y="4802588"/>
              <a:ext cx="25519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  <p:sp>
          <p:nvSpPr>
            <p:cNvPr id="16402" name="TextBox 19"/>
            <p:cNvSpPr txBox="1">
              <a:spLocks noChangeArrowheads="1"/>
            </p:cNvSpPr>
            <p:nvPr/>
          </p:nvSpPr>
          <p:spPr bwMode="auto">
            <a:xfrm>
              <a:off x="3353364" y="4802588"/>
              <a:ext cx="27443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</a:t>
              </a:r>
            </a:p>
          </p:txBody>
        </p:sp>
        <p:sp>
          <p:nvSpPr>
            <p:cNvPr id="16403" name="Text Box 4"/>
            <p:cNvSpPr txBox="1">
              <a:spLocks noChangeArrowheads="1"/>
            </p:cNvSpPr>
            <p:nvPr/>
          </p:nvSpPr>
          <p:spPr bwMode="auto">
            <a:xfrm>
              <a:off x="685829" y="4395984"/>
              <a:ext cx="3940246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3746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3746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374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3746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Reihenfolge der Auswertung eines Ausdrucks</a:t>
              </a:r>
            </a:p>
          </p:txBody>
        </p:sp>
      </p:grp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4818063" y="5013325"/>
            <a:ext cx="173196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79388" indent="-179388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de-AT" altLang="de-DE"/>
              <a:t>zuerst 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- 4</a:t>
            </a:r>
            <a:r>
              <a:rPr lang="de-AT" altLang="de-DE"/>
              <a:t> =&gt; </a:t>
            </a:r>
            <a:r>
              <a:rPr lang="de-AT" altLang="de-DE" i="1"/>
              <a:t>t1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altLang="de-DE"/>
              <a:t>dann </a:t>
            </a:r>
            <a:r>
              <a:rPr lang="de-AT" altLang="de-DE" i="1"/>
              <a:t>t1</a:t>
            </a:r>
            <a:r>
              <a:rPr lang="de-AT" altLang="de-DE"/>
              <a:t> 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* y</a:t>
            </a:r>
            <a:r>
              <a:rPr lang="de-AT" altLang="de-DE"/>
              <a:t> =&gt; </a:t>
            </a:r>
            <a:r>
              <a:rPr lang="de-AT" altLang="de-DE" i="1"/>
              <a:t>t2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altLang="de-DE"/>
              <a:t>dann 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x +</a:t>
            </a:r>
            <a:r>
              <a:rPr lang="de-AT" altLang="de-DE"/>
              <a:t> </a:t>
            </a:r>
            <a:r>
              <a:rPr lang="de-AT" altLang="de-DE" i="1"/>
              <a:t>t2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B286862-3588-48C4-967A-19B3901F94CD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de-DE" altLang="en-US" sz="1400" smtClean="0"/>
          </a:p>
        </p:txBody>
      </p:sp>
      <p:sp>
        <p:nvSpPr>
          <p:cNvPr id="17411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Typregeln in arithm. Ausdrücken</a:t>
            </a:r>
          </a:p>
        </p:txBody>
      </p:sp>
      <p:sp>
        <p:nvSpPr>
          <p:cNvPr id="17412" name="TextBox 2"/>
          <p:cNvSpPr txBox="1">
            <a:spLocks noChangeArrowheads="1"/>
          </p:cNvSpPr>
          <p:nvPr/>
        </p:nvSpPr>
        <p:spPr bwMode="auto">
          <a:xfrm>
            <a:off x="719138" y="1281113"/>
            <a:ext cx="18526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800" b="1"/>
              <a:t>Operandentypen</a:t>
            </a:r>
          </a:p>
        </p:txBody>
      </p:sp>
      <p:sp>
        <p:nvSpPr>
          <p:cNvPr id="17413" name="Text Box 12"/>
          <p:cNvSpPr txBox="1">
            <a:spLocks noChangeArrowheads="1"/>
          </p:cNvSpPr>
          <p:nvPr/>
        </p:nvSpPr>
        <p:spPr bwMode="auto">
          <a:xfrm>
            <a:off x="2663825" y="1312863"/>
            <a:ext cx="3957638" cy="307975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double 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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 float 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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 long 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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 int 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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 short 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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 byte</a:t>
            </a:r>
          </a:p>
        </p:txBody>
      </p:sp>
      <p:sp>
        <p:nvSpPr>
          <p:cNvPr id="17414" name="TextBox 21"/>
          <p:cNvSpPr txBox="1">
            <a:spLocks noChangeArrowheads="1"/>
          </p:cNvSpPr>
          <p:nvPr/>
        </p:nvSpPr>
        <p:spPr bwMode="auto">
          <a:xfrm>
            <a:off x="719138" y="1744663"/>
            <a:ext cx="13906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800" b="1"/>
              <a:t>Ergebnistyp</a:t>
            </a:r>
          </a:p>
        </p:txBody>
      </p:sp>
      <p:sp>
        <p:nvSpPr>
          <p:cNvPr id="17415" name="TextBox 22"/>
          <p:cNvSpPr txBox="1">
            <a:spLocks noChangeArrowheads="1"/>
          </p:cNvSpPr>
          <p:nvPr/>
        </p:nvSpPr>
        <p:spPr bwMode="auto">
          <a:xfrm>
            <a:off x="2571750" y="1744663"/>
            <a:ext cx="330090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mtClean="0"/>
              <a:t>Größerer der beiden Operandentypen,</a:t>
            </a:r>
            <a:endParaRPr lang="de-AT" altLang="de-DE"/>
          </a:p>
          <a:p>
            <a:r>
              <a:rPr lang="de-AT" altLang="de-DE"/>
              <a:t>aber zumindest </a:t>
            </a:r>
            <a:r>
              <a:rPr lang="de-AT" altLang="de-DE" i="1"/>
              <a:t>int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719138" y="2422525"/>
            <a:ext cx="5268912" cy="1754188"/>
            <a:chOff x="719593" y="2422027"/>
            <a:chExt cx="5268839" cy="1754327"/>
          </a:xfrm>
        </p:grpSpPr>
        <p:sp>
          <p:nvSpPr>
            <p:cNvPr id="17439" name="TextBox 23"/>
            <p:cNvSpPr txBox="1">
              <a:spLocks noChangeArrowheads="1"/>
            </p:cNvSpPr>
            <p:nvPr/>
          </p:nvSpPr>
          <p:spPr bwMode="auto">
            <a:xfrm>
              <a:off x="719593" y="2422027"/>
              <a:ext cx="10567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800" b="1"/>
                <a:t>Beispiele</a:t>
              </a:r>
            </a:p>
          </p:txBody>
        </p:sp>
        <p:sp>
          <p:nvSpPr>
            <p:cNvPr id="17440" name="Text Box 14"/>
            <p:cNvSpPr txBox="1">
              <a:spLocks noChangeArrowheads="1"/>
            </p:cNvSpPr>
            <p:nvPr/>
          </p:nvSpPr>
          <p:spPr bwMode="auto">
            <a:xfrm>
              <a:off x="5019897" y="2791359"/>
              <a:ext cx="968535" cy="1169551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628650" algn="l"/>
                  <a:tab pos="76517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628650" algn="l"/>
                  <a:tab pos="7651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628650" algn="l"/>
                  <a:tab pos="7651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628650" algn="l"/>
                  <a:tab pos="7651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628650" algn="l"/>
                  <a:tab pos="7651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628650" algn="l"/>
                  <a:tab pos="7651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628650" algn="l"/>
                  <a:tab pos="7651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628650" algn="l"/>
                  <a:tab pos="7651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628650" algn="l"/>
                  <a:tab pos="7651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short 	s;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int 	i;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long	n;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float 	f;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double 	d;</a:t>
              </a:r>
            </a:p>
          </p:txBody>
        </p:sp>
        <p:sp>
          <p:nvSpPr>
            <p:cNvPr id="17441" name="Text Box 14"/>
            <p:cNvSpPr txBox="1">
              <a:spLocks noChangeArrowheads="1"/>
            </p:cNvSpPr>
            <p:nvPr/>
          </p:nvSpPr>
          <p:spPr bwMode="auto">
            <a:xfrm>
              <a:off x="1123485" y="2791359"/>
              <a:ext cx="2989921" cy="1384995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628650" algn="l"/>
                  <a:tab pos="197167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628650" algn="l"/>
                  <a:tab pos="19716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628650" algn="l"/>
                  <a:tab pos="19716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628650" algn="l"/>
                  <a:tab pos="19716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628650" algn="l"/>
                  <a:tab pos="19716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628650" algn="l"/>
                  <a:tab pos="19716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628650" algn="l"/>
                  <a:tab pos="19716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628650" algn="l"/>
                  <a:tab pos="19716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628650" algn="l"/>
                  <a:tab pos="19716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s + s	// short + short	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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int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s + 1	// short + int	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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int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 + s	// int + short	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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int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n + s	// long + short	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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long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 + f	// int + float	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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float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d + f	// double + float	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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double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687388" y="4430713"/>
            <a:ext cx="4273550" cy="690562"/>
            <a:chOff x="687785" y="4431178"/>
            <a:chExt cx="4273542" cy="689438"/>
          </a:xfrm>
        </p:grpSpPr>
        <p:sp>
          <p:nvSpPr>
            <p:cNvPr id="17437" name="TextBox 26"/>
            <p:cNvSpPr txBox="1">
              <a:spLocks noChangeArrowheads="1"/>
            </p:cNvSpPr>
            <p:nvPr/>
          </p:nvSpPr>
          <p:spPr bwMode="auto">
            <a:xfrm>
              <a:off x="687785" y="4431178"/>
              <a:ext cx="427354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Welche der folgenden Zuweisungen sind korrekt?</a:t>
              </a:r>
            </a:p>
          </p:txBody>
        </p:sp>
        <p:sp>
          <p:nvSpPr>
            <p:cNvPr id="17438" name="Text Box 14"/>
            <p:cNvSpPr txBox="1">
              <a:spLocks noChangeArrowheads="1"/>
            </p:cNvSpPr>
            <p:nvPr/>
          </p:nvSpPr>
          <p:spPr bwMode="auto">
            <a:xfrm>
              <a:off x="1133382" y="4812839"/>
              <a:ext cx="1574037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76517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7651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7651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7651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7651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651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651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651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651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 = 2 * i + 1;</a:t>
              </a:r>
            </a:p>
          </p:txBody>
        </p:sp>
      </p:grpSp>
      <p:grpSp>
        <p:nvGrpSpPr>
          <p:cNvPr id="29" name="Group 28"/>
          <p:cNvGrpSpPr>
            <a:grpSpLocks/>
          </p:cNvGrpSpPr>
          <p:nvPr/>
        </p:nvGrpSpPr>
        <p:grpSpPr bwMode="auto">
          <a:xfrm>
            <a:off x="2901950" y="4813300"/>
            <a:ext cx="2903538" cy="338138"/>
            <a:chOff x="2595403" y="2176954"/>
            <a:chExt cx="2903680" cy="338554"/>
          </a:xfrm>
        </p:grpSpPr>
        <p:sp>
          <p:nvSpPr>
            <p:cNvPr id="17435" name="TextBox 29"/>
            <p:cNvSpPr txBox="1">
              <a:spLocks noChangeArrowheads="1"/>
            </p:cNvSpPr>
            <p:nvPr/>
          </p:nvSpPr>
          <p:spPr bwMode="auto">
            <a:xfrm>
              <a:off x="2595403" y="2176954"/>
              <a:ext cx="34977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b="1">
                  <a:solidFill>
                    <a:srgbClr val="00B050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 Symbol" panose="020B0502040204020203" pitchFamily="34" charset="0"/>
                  <a:sym typeface="Wingdings 2" panose="05020102010507070707" pitchFamily="18" charset="2"/>
                </a:rPr>
                <a:t>✔</a:t>
              </a:r>
              <a:endParaRPr lang="de-AT" altLang="de-DE" b="1">
                <a:solidFill>
                  <a:srgbClr val="00B050"/>
                </a:solidFill>
              </a:endParaRPr>
            </a:p>
          </p:txBody>
        </p:sp>
        <p:sp>
          <p:nvSpPr>
            <p:cNvPr id="17436" name="TextBox 30"/>
            <p:cNvSpPr txBox="1">
              <a:spLocks noChangeArrowheads="1"/>
            </p:cNvSpPr>
            <p:nvPr/>
          </p:nvSpPr>
          <p:spPr bwMode="auto">
            <a:xfrm>
              <a:off x="2945179" y="2176954"/>
              <a:ext cx="255390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ok: Zuweisung von </a:t>
              </a:r>
              <a:r>
                <a:rPr lang="de-AT" altLang="de-DE" i="1"/>
                <a:t>int</a:t>
              </a:r>
              <a:r>
                <a:rPr lang="de-AT" altLang="de-DE"/>
                <a:t> an </a:t>
              </a:r>
              <a:r>
                <a:rPr lang="de-AT" altLang="de-DE" i="1"/>
                <a:t>int</a:t>
              </a:r>
            </a:p>
          </p:txBody>
        </p:sp>
      </p:grpSp>
      <p:sp>
        <p:nvSpPr>
          <p:cNvPr id="34" name="Text Box 14"/>
          <p:cNvSpPr txBox="1">
            <a:spLocks noChangeArrowheads="1"/>
          </p:cNvSpPr>
          <p:nvPr/>
        </p:nvSpPr>
        <p:spPr bwMode="auto">
          <a:xfrm>
            <a:off x="1133475" y="5164138"/>
            <a:ext cx="1573213" cy="3079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7651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7651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7651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7651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s = s + 1;</a:t>
            </a:r>
          </a:p>
        </p:txBody>
      </p:sp>
      <p:grpSp>
        <p:nvGrpSpPr>
          <p:cNvPr id="35" name="Group 34"/>
          <p:cNvGrpSpPr>
            <a:grpSpLocks/>
          </p:cNvGrpSpPr>
          <p:nvPr/>
        </p:nvGrpSpPr>
        <p:grpSpPr bwMode="auto">
          <a:xfrm>
            <a:off x="2901950" y="5164138"/>
            <a:ext cx="4527550" cy="338137"/>
            <a:chOff x="2595403" y="2176954"/>
            <a:chExt cx="4527523" cy="338554"/>
          </a:xfrm>
        </p:grpSpPr>
        <p:sp>
          <p:nvSpPr>
            <p:cNvPr id="17433" name="TextBox 35"/>
            <p:cNvSpPr txBox="1">
              <a:spLocks noChangeArrowheads="1"/>
            </p:cNvSpPr>
            <p:nvPr/>
          </p:nvSpPr>
          <p:spPr bwMode="auto">
            <a:xfrm>
              <a:off x="2595403" y="2176954"/>
              <a:ext cx="34977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b="1">
                  <a:solidFill>
                    <a:srgbClr val="FF0000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 Symbol" panose="020B0502040204020203" pitchFamily="34" charset="0"/>
                  <a:sym typeface="Wingdings 2" panose="05020102010507070707" pitchFamily="18" charset="2"/>
                </a:rPr>
                <a:t>✘</a:t>
              </a:r>
              <a:endParaRPr lang="de-AT" altLang="de-DE" b="1">
                <a:solidFill>
                  <a:srgbClr val="FF0000"/>
                </a:solidFill>
              </a:endParaRPr>
            </a:p>
          </p:txBody>
        </p:sp>
        <p:sp>
          <p:nvSpPr>
            <p:cNvPr id="17434" name="TextBox 36"/>
            <p:cNvSpPr txBox="1">
              <a:spLocks noChangeArrowheads="1"/>
            </p:cNvSpPr>
            <p:nvPr/>
          </p:nvSpPr>
          <p:spPr bwMode="auto">
            <a:xfrm>
              <a:off x="2945179" y="2176954"/>
              <a:ext cx="417774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falsch: Zuweisung von </a:t>
              </a:r>
              <a:r>
                <a:rPr lang="de-AT" altLang="de-DE" i="1"/>
                <a:t>int</a:t>
              </a:r>
              <a:r>
                <a:rPr lang="de-AT" altLang="de-DE"/>
                <a:t> an </a:t>
              </a:r>
              <a:r>
                <a:rPr lang="de-AT" altLang="de-DE" i="1"/>
                <a:t>short </a:t>
              </a:r>
              <a:r>
                <a:rPr lang="de-AT" altLang="de-DE"/>
                <a:t>nicht erlaubt</a:t>
              </a:r>
            </a:p>
          </p:txBody>
        </p:sp>
      </p:grpSp>
      <p:sp>
        <p:nvSpPr>
          <p:cNvPr id="38" name="Text Box 14"/>
          <p:cNvSpPr txBox="1">
            <a:spLocks noChangeArrowheads="1"/>
          </p:cNvSpPr>
          <p:nvPr/>
        </p:nvSpPr>
        <p:spPr bwMode="auto">
          <a:xfrm>
            <a:off x="1133475" y="5514975"/>
            <a:ext cx="1573213" cy="306388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7651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7651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7651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7651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s = (short)(s + 1);</a:t>
            </a:r>
          </a:p>
        </p:txBody>
      </p:sp>
      <p:grpSp>
        <p:nvGrpSpPr>
          <p:cNvPr id="39" name="Group 38"/>
          <p:cNvGrpSpPr>
            <a:grpSpLocks/>
          </p:cNvGrpSpPr>
          <p:nvPr/>
        </p:nvGrpSpPr>
        <p:grpSpPr bwMode="auto">
          <a:xfrm>
            <a:off x="2901950" y="5514975"/>
            <a:ext cx="3313113" cy="338138"/>
            <a:chOff x="2595403" y="2176954"/>
            <a:chExt cx="3314049" cy="338554"/>
          </a:xfrm>
        </p:grpSpPr>
        <p:sp>
          <p:nvSpPr>
            <p:cNvPr id="17431" name="TextBox 39"/>
            <p:cNvSpPr txBox="1">
              <a:spLocks noChangeArrowheads="1"/>
            </p:cNvSpPr>
            <p:nvPr/>
          </p:nvSpPr>
          <p:spPr bwMode="auto">
            <a:xfrm>
              <a:off x="2595403" y="2176954"/>
              <a:ext cx="34977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b="1">
                  <a:solidFill>
                    <a:srgbClr val="00B050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 Symbol" panose="020B0502040204020203" pitchFamily="34" charset="0"/>
                  <a:sym typeface="Wingdings 2" panose="05020102010507070707" pitchFamily="18" charset="2"/>
                </a:rPr>
                <a:t>✔</a:t>
              </a:r>
              <a:endParaRPr lang="de-AT" altLang="de-DE" b="1">
                <a:solidFill>
                  <a:srgbClr val="00B050"/>
                </a:solidFill>
              </a:endParaRPr>
            </a:p>
          </p:txBody>
        </p:sp>
        <p:sp>
          <p:nvSpPr>
            <p:cNvPr id="17432" name="TextBox 40"/>
            <p:cNvSpPr txBox="1">
              <a:spLocks noChangeArrowheads="1"/>
            </p:cNvSpPr>
            <p:nvPr/>
          </p:nvSpPr>
          <p:spPr bwMode="auto">
            <a:xfrm>
              <a:off x="2945179" y="2176954"/>
              <a:ext cx="296427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ok: Zuweisung von </a:t>
              </a:r>
              <a:r>
                <a:rPr lang="de-AT" altLang="de-DE" i="1"/>
                <a:t>short</a:t>
              </a:r>
              <a:r>
                <a:rPr lang="de-AT" altLang="de-DE"/>
                <a:t> an </a:t>
              </a:r>
              <a:r>
                <a:rPr lang="de-AT" altLang="de-DE" i="1"/>
                <a:t>short</a:t>
              </a:r>
              <a:endParaRPr lang="de-AT" altLang="de-DE"/>
            </a:p>
          </p:txBody>
        </p:sp>
      </p:grpSp>
      <p:sp>
        <p:nvSpPr>
          <p:cNvPr id="42" name="Text Box 14"/>
          <p:cNvSpPr txBox="1">
            <a:spLocks noChangeArrowheads="1"/>
          </p:cNvSpPr>
          <p:nvPr/>
        </p:nvSpPr>
        <p:spPr bwMode="auto">
          <a:xfrm>
            <a:off x="1133475" y="5864225"/>
            <a:ext cx="1573213" cy="3079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7651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7651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7651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7651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f = 2.5 * f + 1;</a:t>
            </a:r>
          </a:p>
        </p:txBody>
      </p:sp>
      <p:grpSp>
        <p:nvGrpSpPr>
          <p:cNvPr id="43" name="Group 42"/>
          <p:cNvGrpSpPr>
            <a:grpSpLocks/>
          </p:cNvGrpSpPr>
          <p:nvPr/>
        </p:nvGrpSpPr>
        <p:grpSpPr bwMode="auto">
          <a:xfrm>
            <a:off x="2901950" y="5864225"/>
            <a:ext cx="4800600" cy="339725"/>
            <a:chOff x="2595403" y="2176954"/>
            <a:chExt cx="4801636" cy="338554"/>
          </a:xfrm>
        </p:grpSpPr>
        <p:sp>
          <p:nvSpPr>
            <p:cNvPr id="17429" name="TextBox 43"/>
            <p:cNvSpPr txBox="1">
              <a:spLocks noChangeArrowheads="1"/>
            </p:cNvSpPr>
            <p:nvPr/>
          </p:nvSpPr>
          <p:spPr bwMode="auto">
            <a:xfrm>
              <a:off x="2595403" y="2176954"/>
              <a:ext cx="34977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b="1">
                  <a:solidFill>
                    <a:srgbClr val="FF0000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 Symbol" panose="020B0502040204020203" pitchFamily="34" charset="0"/>
                  <a:sym typeface="Wingdings 2" panose="05020102010507070707" pitchFamily="18" charset="2"/>
                </a:rPr>
                <a:t>✘</a:t>
              </a:r>
              <a:endParaRPr lang="de-AT" altLang="de-DE" b="1">
                <a:solidFill>
                  <a:srgbClr val="FF0000"/>
                </a:solidFill>
              </a:endParaRPr>
            </a:p>
          </p:txBody>
        </p:sp>
        <p:sp>
          <p:nvSpPr>
            <p:cNvPr id="17430" name="TextBox 44"/>
            <p:cNvSpPr txBox="1">
              <a:spLocks noChangeArrowheads="1"/>
            </p:cNvSpPr>
            <p:nvPr/>
          </p:nvSpPr>
          <p:spPr bwMode="auto">
            <a:xfrm>
              <a:off x="2945179" y="2176954"/>
              <a:ext cx="445186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falsch: Zuweisung von </a:t>
              </a:r>
              <a:r>
                <a:rPr lang="de-AT" altLang="de-DE" i="1"/>
                <a:t>double</a:t>
              </a:r>
              <a:r>
                <a:rPr lang="de-AT" altLang="de-DE"/>
                <a:t> an </a:t>
              </a:r>
              <a:r>
                <a:rPr lang="de-AT" altLang="de-DE" i="1"/>
                <a:t>float </a:t>
              </a:r>
              <a:r>
                <a:rPr lang="de-AT" altLang="de-DE"/>
                <a:t>nicht erlaubt</a:t>
              </a:r>
            </a:p>
          </p:txBody>
        </p:sp>
      </p:grpSp>
      <p:sp>
        <p:nvSpPr>
          <p:cNvPr id="46" name="Text Box 14"/>
          <p:cNvSpPr txBox="1">
            <a:spLocks noChangeArrowheads="1"/>
          </p:cNvSpPr>
          <p:nvPr/>
        </p:nvSpPr>
        <p:spPr bwMode="auto">
          <a:xfrm>
            <a:off x="1133475" y="6215063"/>
            <a:ext cx="1573213" cy="3079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7651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7651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7651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7651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d = 2.5 * f + 1;</a:t>
            </a:r>
          </a:p>
        </p:txBody>
      </p:sp>
      <p:grpSp>
        <p:nvGrpSpPr>
          <p:cNvPr id="47" name="Group 46"/>
          <p:cNvGrpSpPr>
            <a:grpSpLocks/>
          </p:cNvGrpSpPr>
          <p:nvPr/>
        </p:nvGrpSpPr>
        <p:grpSpPr bwMode="auto">
          <a:xfrm>
            <a:off x="2901950" y="6215063"/>
            <a:ext cx="3586163" cy="339725"/>
            <a:chOff x="2595403" y="2176954"/>
            <a:chExt cx="3586560" cy="338554"/>
          </a:xfrm>
        </p:grpSpPr>
        <p:sp>
          <p:nvSpPr>
            <p:cNvPr id="17427" name="TextBox 47"/>
            <p:cNvSpPr txBox="1">
              <a:spLocks noChangeArrowheads="1"/>
            </p:cNvSpPr>
            <p:nvPr/>
          </p:nvSpPr>
          <p:spPr bwMode="auto">
            <a:xfrm>
              <a:off x="2595403" y="2176954"/>
              <a:ext cx="34977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b="1">
                  <a:solidFill>
                    <a:srgbClr val="00B050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 Symbol" panose="020B0502040204020203" pitchFamily="34" charset="0"/>
                  <a:sym typeface="Wingdings 2" panose="05020102010507070707" pitchFamily="18" charset="2"/>
                </a:rPr>
                <a:t>✔</a:t>
              </a:r>
              <a:endParaRPr lang="de-AT" altLang="de-DE" b="1">
                <a:solidFill>
                  <a:srgbClr val="00B050"/>
                </a:solidFill>
              </a:endParaRPr>
            </a:p>
          </p:txBody>
        </p:sp>
        <p:sp>
          <p:nvSpPr>
            <p:cNvPr id="17428" name="TextBox 48"/>
            <p:cNvSpPr txBox="1">
              <a:spLocks noChangeArrowheads="1"/>
            </p:cNvSpPr>
            <p:nvPr/>
          </p:nvSpPr>
          <p:spPr bwMode="auto">
            <a:xfrm>
              <a:off x="2945179" y="2176954"/>
              <a:ext cx="323678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ok: Zuweisung von </a:t>
              </a:r>
              <a:r>
                <a:rPr lang="de-AT" altLang="de-DE" i="1"/>
                <a:t>double</a:t>
              </a:r>
              <a:r>
                <a:rPr lang="de-AT" altLang="de-DE"/>
                <a:t> an </a:t>
              </a:r>
              <a:r>
                <a:rPr lang="de-AT" altLang="de-DE" i="1"/>
                <a:t>double</a:t>
              </a:r>
              <a:endParaRPr lang="de-AT" altLang="de-DE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8" grpId="0" animBg="1"/>
      <p:bldP spid="42" grpId="0" animBg="1"/>
      <p:bldP spid="4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731884-6130-4388-9328-9E24DD4E5E82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de-DE" altLang="en-US" sz="1400" smtClean="0"/>
          </a:p>
        </p:txBody>
      </p:sp>
      <p:sp>
        <p:nvSpPr>
          <p:cNvPr id="18435" name="Rectangle 4"/>
          <p:cNvSpPr>
            <a:spLocks noChangeArrowheads="1"/>
          </p:cNvSpPr>
          <p:nvPr/>
        </p:nvSpPr>
        <p:spPr bwMode="auto">
          <a:xfrm>
            <a:off x="990600" y="1724025"/>
            <a:ext cx="6324600" cy="1066800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Increment und Decrement</a:t>
            </a: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1524000"/>
          </a:xfrm>
        </p:spPr>
        <p:txBody>
          <a:bodyPr/>
          <a:lstStyle/>
          <a:p>
            <a:pPr>
              <a:buFontTx/>
              <a:buNone/>
              <a:tabLst>
                <a:tab pos="1139825" algn="l"/>
                <a:tab pos="2381250" algn="l"/>
              </a:tabLst>
            </a:pPr>
            <a:r>
              <a:rPr lang="de-AT" altLang="en-US" sz="1800" b="1" smtClean="0"/>
              <a:t>Variablenzugriff kombiniert mit Erhöhung/Erniedrigung der Variablen</a:t>
            </a:r>
          </a:p>
          <a:p>
            <a:pPr>
              <a:spcBef>
                <a:spcPct val="50000"/>
              </a:spcBef>
              <a:buFontTx/>
              <a:buNone/>
              <a:tabLst>
                <a:tab pos="1139825" algn="l"/>
                <a:tab pos="2381250" algn="l"/>
              </a:tabLst>
            </a:pPr>
            <a:r>
              <a:rPr lang="de-AT" altLang="en-US" sz="1600" smtClean="0"/>
              <a:t>	</a:t>
            </a:r>
            <a:r>
              <a:rPr lang="de-AT" altLang="en-US" sz="1400" smtClean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x++</a:t>
            </a:r>
            <a:r>
              <a:rPr lang="de-AT" altLang="en-US" sz="1600" smtClean="0"/>
              <a:t>	nimmt den Wert von </a:t>
            </a:r>
            <a:r>
              <a:rPr lang="de-AT" altLang="en-US" sz="1600" i="1" smtClean="0"/>
              <a:t>x</a:t>
            </a:r>
            <a:r>
              <a:rPr lang="de-AT" altLang="en-US" sz="1600" smtClean="0"/>
              <a:t> und erhöht </a:t>
            </a:r>
            <a:r>
              <a:rPr lang="de-AT" altLang="en-US" sz="1600" i="1" smtClean="0"/>
              <a:t>x</a:t>
            </a:r>
            <a:r>
              <a:rPr lang="de-AT" altLang="en-US" sz="1600" smtClean="0"/>
              <a:t> anschließend um 1</a:t>
            </a:r>
          </a:p>
          <a:p>
            <a:pPr>
              <a:spcBef>
                <a:spcPct val="0"/>
              </a:spcBef>
              <a:buFontTx/>
              <a:buNone/>
              <a:tabLst>
                <a:tab pos="1139825" algn="l"/>
                <a:tab pos="2381250" algn="l"/>
              </a:tabLst>
            </a:pPr>
            <a:r>
              <a:rPr lang="de-AT" altLang="en-US" sz="1600" smtClean="0"/>
              <a:t>	</a:t>
            </a:r>
            <a:r>
              <a:rPr lang="de-AT" altLang="en-US" sz="1400" smtClean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++x</a:t>
            </a:r>
            <a:r>
              <a:rPr lang="de-AT" altLang="en-US" sz="1600" smtClean="0"/>
              <a:t>	erhöht </a:t>
            </a:r>
            <a:r>
              <a:rPr lang="de-AT" altLang="en-US" sz="1600" i="1" smtClean="0"/>
              <a:t>x</a:t>
            </a:r>
            <a:r>
              <a:rPr lang="de-AT" altLang="en-US" sz="1600" smtClean="0"/>
              <a:t> um 1 und nimmt anschließend den erhöhten Wert</a:t>
            </a:r>
          </a:p>
          <a:p>
            <a:pPr>
              <a:spcBef>
                <a:spcPct val="0"/>
              </a:spcBef>
              <a:buFontTx/>
              <a:buNone/>
              <a:tabLst>
                <a:tab pos="1139825" algn="l"/>
                <a:tab pos="2381250" algn="l"/>
              </a:tabLst>
            </a:pPr>
            <a:r>
              <a:rPr lang="de-AT" altLang="en-US" sz="1600" smtClean="0"/>
              <a:t>	</a:t>
            </a:r>
            <a:r>
              <a:rPr lang="de-AT" altLang="en-US" sz="1400" smtClean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x--</a:t>
            </a:r>
            <a:r>
              <a:rPr lang="de-AT" altLang="en-US" sz="1600" smtClean="0"/>
              <a:t>	nimmt den Wert von </a:t>
            </a:r>
            <a:r>
              <a:rPr lang="de-AT" altLang="en-US" sz="1600" i="1" smtClean="0"/>
              <a:t>x</a:t>
            </a:r>
            <a:r>
              <a:rPr lang="de-AT" altLang="en-US" sz="1600" smtClean="0"/>
              <a:t> und erniedrigt </a:t>
            </a:r>
            <a:r>
              <a:rPr lang="de-AT" altLang="en-US" sz="1600" i="1" smtClean="0"/>
              <a:t>x</a:t>
            </a:r>
            <a:r>
              <a:rPr lang="de-AT" altLang="en-US" sz="1600" smtClean="0"/>
              <a:t> anschließend um 1</a:t>
            </a:r>
          </a:p>
          <a:p>
            <a:pPr>
              <a:spcBef>
                <a:spcPct val="0"/>
              </a:spcBef>
              <a:buFontTx/>
              <a:buNone/>
              <a:tabLst>
                <a:tab pos="1139825" algn="l"/>
                <a:tab pos="2381250" algn="l"/>
              </a:tabLst>
            </a:pPr>
            <a:r>
              <a:rPr lang="de-AT" altLang="en-US" sz="1600" smtClean="0"/>
              <a:t>	</a:t>
            </a:r>
            <a:r>
              <a:rPr lang="de-AT" altLang="en-US" sz="1400" smtClean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--x</a:t>
            </a:r>
            <a:r>
              <a:rPr lang="de-AT" altLang="en-US" sz="1600" smtClean="0"/>
              <a:t>	erniedrigt </a:t>
            </a:r>
            <a:r>
              <a:rPr lang="de-AT" altLang="en-US" sz="1600" i="1" smtClean="0"/>
              <a:t>x</a:t>
            </a:r>
            <a:r>
              <a:rPr lang="de-AT" altLang="en-US" sz="1600" smtClean="0"/>
              <a:t> um 1 und nimmt anschließend den erniedrigten Wert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58850" y="4127500"/>
            <a:ext cx="73025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/>
              <a:t>Ist </a:t>
            </a:r>
            <a:r>
              <a:rPr lang="de-AT" altLang="de-DE" u="sng"/>
              <a:t>nicht</a:t>
            </a:r>
            <a:r>
              <a:rPr lang="de-AT" altLang="de-DE"/>
              <a:t> schneller (!), sondern nur kürzer in der Schreibweise =&gt; möglichst vermeiden</a:t>
            </a: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685800" y="4764088"/>
            <a:ext cx="5673725" cy="736600"/>
            <a:chOff x="685800" y="4764058"/>
            <a:chExt cx="5673413" cy="736797"/>
          </a:xfrm>
        </p:grpSpPr>
        <p:sp>
          <p:nvSpPr>
            <p:cNvPr id="18452" name="Text Box 5"/>
            <p:cNvSpPr txBox="1">
              <a:spLocks noChangeArrowheads="1"/>
            </p:cNvSpPr>
            <p:nvPr/>
          </p:nvSpPr>
          <p:spPr bwMode="auto">
            <a:xfrm>
              <a:off x="685800" y="4764058"/>
              <a:ext cx="567341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288925" indent="-288925">
                <a:spcBef>
                  <a:spcPct val="20000"/>
                </a:spcBef>
                <a:buChar char="•"/>
                <a:tabLst>
                  <a:tab pos="1139825" algn="l"/>
                  <a:tab pos="2381250" algn="l"/>
                  <a:tab pos="40989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139825" algn="l"/>
                  <a:tab pos="2381250" algn="l"/>
                  <a:tab pos="40989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139825" algn="l"/>
                  <a:tab pos="2381250" algn="l"/>
                  <a:tab pos="40989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139825" algn="l"/>
                  <a:tab pos="2381250" algn="l"/>
                  <a:tab pos="40989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139825" algn="l"/>
                  <a:tab pos="2381250" algn="l"/>
                  <a:tab pos="4098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139825" algn="l"/>
                  <a:tab pos="2381250" algn="l"/>
                  <a:tab pos="4098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139825" algn="l"/>
                  <a:tab pos="2381250" algn="l"/>
                  <a:tab pos="4098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139825" algn="l"/>
                  <a:tab pos="2381250" algn="l"/>
                  <a:tab pos="4098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139825" algn="l"/>
                  <a:tab pos="2381250" algn="l"/>
                  <a:tab pos="4098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de-AT" altLang="en-US" sz="1800"/>
                <a:t>Kann auch als eigenständige Anweisung verwendet werden</a:t>
              </a:r>
            </a:p>
          </p:txBody>
        </p:sp>
        <p:sp>
          <p:nvSpPr>
            <p:cNvPr id="18453" name="TextBox 15"/>
            <p:cNvSpPr txBox="1">
              <a:spLocks noChangeArrowheads="1"/>
            </p:cNvSpPr>
            <p:nvPr/>
          </p:nvSpPr>
          <p:spPr bwMode="auto">
            <a:xfrm>
              <a:off x="958131" y="5193078"/>
              <a:ext cx="3065263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x = 1;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x++;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	// x = 2</a:t>
              </a:r>
              <a:endParaRPr lang="de-AT" altLang="en-US">
                <a:solidFill>
                  <a:srgbClr val="FF3300"/>
                </a:solidFill>
              </a:endParaRPr>
            </a:p>
          </p:txBody>
        </p:sp>
        <p:sp>
          <p:nvSpPr>
            <p:cNvPr id="18454" name="TextBox 16"/>
            <p:cNvSpPr txBox="1">
              <a:spLocks noChangeArrowheads="1"/>
            </p:cNvSpPr>
            <p:nvPr/>
          </p:nvSpPr>
          <p:spPr bwMode="auto">
            <a:xfrm>
              <a:off x="4110824" y="5162301"/>
              <a:ext cx="194316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en-US"/>
                <a:t>entspricht: 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 = x + 1;</a:t>
              </a:r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685800" y="5748338"/>
            <a:ext cx="6234113" cy="681037"/>
            <a:chOff x="685800" y="5748393"/>
            <a:chExt cx="6233566" cy="681729"/>
          </a:xfrm>
        </p:grpSpPr>
        <p:sp>
          <p:nvSpPr>
            <p:cNvPr id="18450" name="Text Box 8"/>
            <p:cNvSpPr txBox="1">
              <a:spLocks noChangeArrowheads="1"/>
            </p:cNvSpPr>
            <p:nvPr/>
          </p:nvSpPr>
          <p:spPr bwMode="auto">
            <a:xfrm>
              <a:off x="685800" y="5748393"/>
              <a:ext cx="623356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288925" indent="-288925">
                <a:spcBef>
                  <a:spcPct val="20000"/>
                </a:spcBef>
                <a:buChar char="•"/>
                <a:tabLst>
                  <a:tab pos="1139825" algn="l"/>
                  <a:tab pos="23812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139825" algn="l"/>
                  <a:tab pos="23812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139825" algn="l"/>
                  <a:tab pos="23812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139825" algn="l"/>
                  <a:tab pos="23812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139825" algn="l"/>
                  <a:tab pos="23812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139825" algn="l"/>
                  <a:tab pos="23812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139825" algn="l"/>
                  <a:tab pos="23812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139825" algn="l"/>
                  <a:tab pos="23812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139825" algn="l"/>
                  <a:tab pos="23812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de-AT" altLang="en-US" sz="1800"/>
                <a:t>Darf nur auf </a:t>
              </a:r>
              <a:r>
                <a:rPr lang="de-AT" altLang="en-US" sz="1800" i="1"/>
                <a:t>Variablen</a:t>
              </a:r>
              <a:r>
                <a:rPr lang="de-AT" altLang="en-US" sz="1800"/>
                <a:t> angewendet werden (nicht auf </a:t>
              </a:r>
              <a:r>
                <a:rPr lang="de-AT" altLang="en-US" sz="1800" i="1"/>
                <a:t>Ausdrücke</a:t>
              </a:r>
              <a:r>
                <a:rPr lang="de-AT" altLang="en-US" sz="1800"/>
                <a:t>)</a:t>
              </a:r>
            </a:p>
          </p:txBody>
        </p:sp>
        <p:sp>
          <p:nvSpPr>
            <p:cNvPr id="18451" name="TextBox 18"/>
            <p:cNvSpPr txBox="1">
              <a:spLocks noChangeArrowheads="1"/>
            </p:cNvSpPr>
            <p:nvPr/>
          </p:nvSpPr>
          <p:spPr bwMode="auto">
            <a:xfrm>
              <a:off x="958131" y="6122345"/>
              <a:ext cx="3065263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y = (x + 1)++;	// falsch!</a:t>
              </a:r>
              <a:endParaRPr lang="de-AT" altLang="en-US">
                <a:solidFill>
                  <a:srgbClr val="FF3300"/>
                </a:solidFill>
              </a:endParaRP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685800" y="3033713"/>
            <a:ext cx="7640638" cy="715962"/>
            <a:chOff x="685800" y="3032977"/>
            <a:chExt cx="7639875" cy="717323"/>
          </a:xfrm>
        </p:grpSpPr>
        <p:sp>
          <p:nvSpPr>
            <p:cNvPr id="18446" name="Text Box 7"/>
            <p:cNvSpPr txBox="1">
              <a:spLocks noChangeArrowheads="1"/>
            </p:cNvSpPr>
            <p:nvPr/>
          </p:nvSpPr>
          <p:spPr bwMode="auto">
            <a:xfrm>
              <a:off x="685800" y="3032977"/>
              <a:ext cx="1335622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288925" indent="-288925">
                <a:spcBef>
                  <a:spcPct val="20000"/>
                </a:spcBef>
                <a:buChar char="•"/>
                <a:tabLst>
                  <a:tab pos="1139825" algn="l"/>
                  <a:tab pos="2381250" algn="l"/>
                  <a:tab pos="40989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139825" algn="l"/>
                  <a:tab pos="2381250" algn="l"/>
                  <a:tab pos="40989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139825" algn="l"/>
                  <a:tab pos="2381250" algn="l"/>
                  <a:tab pos="40989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139825" algn="l"/>
                  <a:tab pos="2381250" algn="l"/>
                  <a:tab pos="40989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139825" algn="l"/>
                  <a:tab pos="2381250" algn="l"/>
                  <a:tab pos="4098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139825" algn="l"/>
                  <a:tab pos="2381250" algn="l"/>
                  <a:tab pos="4098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139825" algn="l"/>
                  <a:tab pos="2381250" algn="l"/>
                  <a:tab pos="4098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139825" algn="l"/>
                  <a:tab pos="2381250" algn="l"/>
                  <a:tab pos="4098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139825" algn="l"/>
                  <a:tab pos="2381250" algn="l"/>
                  <a:tab pos="4098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de-AT" altLang="en-US" sz="1800" b="1"/>
                <a:t>Beispiele</a:t>
              </a:r>
              <a:r>
                <a:rPr lang="de-AT" altLang="en-US" sz="1600"/>
                <a:t>	</a:t>
              </a:r>
            </a:p>
          </p:txBody>
        </p:sp>
        <p:sp>
          <p:nvSpPr>
            <p:cNvPr id="18447" name="TextBox 2"/>
            <p:cNvSpPr txBox="1">
              <a:spLocks noChangeArrowheads="1"/>
            </p:cNvSpPr>
            <p:nvPr/>
          </p:nvSpPr>
          <p:spPr bwMode="auto">
            <a:xfrm>
              <a:off x="958132" y="3442523"/>
              <a:ext cx="3065263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x = 1;  y =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x++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* 3;	// x = 2, y = 3</a:t>
              </a:r>
              <a:endParaRPr lang="de-AT" altLang="en-US">
                <a:solidFill>
                  <a:srgbClr val="FF3300"/>
                </a:solidFill>
              </a:endParaRPr>
            </a:p>
          </p:txBody>
        </p:sp>
        <p:sp>
          <p:nvSpPr>
            <p:cNvPr id="18448" name="TextBox 3"/>
            <p:cNvSpPr txBox="1">
              <a:spLocks noChangeArrowheads="1"/>
            </p:cNvSpPr>
            <p:nvPr/>
          </p:nvSpPr>
          <p:spPr bwMode="auto">
            <a:xfrm>
              <a:off x="4110824" y="3411746"/>
              <a:ext cx="264527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en-US"/>
                <a:t>entspricht: 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y = x * 3;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 = x + 1;</a:t>
              </a:r>
            </a:p>
          </p:txBody>
        </p:sp>
        <p:sp>
          <p:nvSpPr>
            <p:cNvPr id="18449" name="TextBox 19"/>
            <p:cNvSpPr txBox="1">
              <a:spLocks noChangeArrowheads="1"/>
            </p:cNvSpPr>
            <p:nvPr/>
          </p:nvSpPr>
          <p:spPr bwMode="auto">
            <a:xfrm>
              <a:off x="6962801" y="3411746"/>
              <a:ext cx="136287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en-US" i="1"/>
                <a:t>Postincrement</a:t>
              </a:r>
              <a:endParaRPr lang="de-AT" altLang="en-US" sz="1400" i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958850" y="3748088"/>
            <a:ext cx="7292975" cy="350837"/>
            <a:chOff x="958132" y="3747324"/>
            <a:chExt cx="7292970" cy="351535"/>
          </a:xfrm>
        </p:grpSpPr>
        <p:sp>
          <p:nvSpPr>
            <p:cNvPr id="18443" name="TextBox 11"/>
            <p:cNvSpPr txBox="1">
              <a:spLocks noChangeArrowheads="1"/>
            </p:cNvSpPr>
            <p:nvPr/>
          </p:nvSpPr>
          <p:spPr bwMode="auto">
            <a:xfrm>
              <a:off x="958132" y="3778101"/>
              <a:ext cx="3065263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x = 1;  y =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++x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* 3;	// x = 2, y = 6</a:t>
              </a:r>
              <a:endParaRPr lang="de-AT" altLang="en-US">
                <a:solidFill>
                  <a:srgbClr val="FF3300"/>
                </a:solidFill>
              </a:endParaRPr>
            </a:p>
          </p:txBody>
        </p:sp>
        <p:sp>
          <p:nvSpPr>
            <p:cNvPr id="18444" name="TextBox 12"/>
            <p:cNvSpPr txBox="1">
              <a:spLocks noChangeArrowheads="1"/>
            </p:cNvSpPr>
            <p:nvPr/>
          </p:nvSpPr>
          <p:spPr bwMode="auto">
            <a:xfrm>
              <a:off x="4110824" y="3747324"/>
              <a:ext cx="264527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en-US"/>
                <a:t>entspricht: 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 = x + 1;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y = x * 3;</a:t>
              </a:r>
              <a:endPara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45" name="TextBox 20"/>
            <p:cNvSpPr txBox="1">
              <a:spLocks noChangeArrowheads="1"/>
            </p:cNvSpPr>
            <p:nvPr/>
          </p:nvSpPr>
          <p:spPr bwMode="auto">
            <a:xfrm>
              <a:off x="6962801" y="3760305"/>
              <a:ext cx="128830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en-US" i="1"/>
                <a:t>Preincrement</a:t>
              </a:r>
              <a:endParaRPr lang="de-AT" altLang="en-US" sz="1400" i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B31BF55-0FF9-49AD-AD97-3B367A2BB8BC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de-DE" altLang="en-US" sz="1400" smtClean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z="2800" smtClean="0"/>
              <a:t>Shift-Operationen</a:t>
            </a:r>
          </a:p>
        </p:txBody>
      </p:sp>
      <p:sp>
        <p:nvSpPr>
          <p:cNvPr id="19460" name="TextBox 2"/>
          <p:cNvSpPr txBox="1">
            <a:spLocks noChangeArrowheads="1"/>
          </p:cNvSpPr>
          <p:nvPr/>
        </p:nvSpPr>
        <p:spPr bwMode="auto">
          <a:xfrm>
            <a:off x="1168400" y="2032000"/>
            <a:ext cx="21224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0   0   0   0     0   0   1   1</a:t>
            </a:r>
          </a:p>
        </p:txBody>
      </p:sp>
      <p:sp>
        <p:nvSpPr>
          <p:cNvPr id="19461" name="TextBox 3"/>
          <p:cNvSpPr txBox="1">
            <a:spLocks noChangeArrowheads="1"/>
          </p:cNvSpPr>
          <p:nvPr/>
        </p:nvSpPr>
        <p:spPr bwMode="auto">
          <a:xfrm>
            <a:off x="2998788" y="2386013"/>
            <a:ext cx="312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200"/>
              <a:t>2</a:t>
            </a:r>
            <a:r>
              <a:rPr lang="de-AT" altLang="de-DE" sz="1200" baseline="30000"/>
              <a:t>0</a:t>
            </a:r>
          </a:p>
        </p:txBody>
      </p:sp>
      <p:sp>
        <p:nvSpPr>
          <p:cNvPr id="19462" name="Rectangle 4"/>
          <p:cNvSpPr>
            <a:spLocks noChangeArrowheads="1"/>
          </p:cNvSpPr>
          <p:nvPr/>
        </p:nvSpPr>
        <p:spPr bwMode="auto">
          <a:xfrm>
            <a:off x="1120775" y="2008188"/>
            <a:ext cx="2190750" cy="365125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19463" name="TextBox 40"/>
          <p:cNvSpPr txBox="1">
            <a:spLocks noChangeArrowheads="1"/>
          </p:cNvSpPr>
          <p:nvPr/>
        </p:nvSpPr>
        <p:spPr bwMode="auto">
          <a:xfrm>
            <a:off x="2755900" y="2386013"/>
            <a:ext cx="3127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200"/>
              <a:t>2</a:t>
            </a:r>
            <a:r>
              <a:rPr lang="de-AT" altLang="de-DE" sz="1200" baseline="30000"/>
              <a:t>1</a:t>
            </a:r>
          </a:p>
        </p:txBody>
      </p:sp>
      <p:sp>
        <p:nvSpPr>
          <p:cNvPr id="19464" name="TextBox 41"/>
          <p:cNvSpPr txBox="1">
            <a:spLocks noChangeArrowheads="1"/>
          </p:cNvSpPr>
          <p:nvPr/>
        </p:nvSpPr>
        <p:spPr bwMode="auto">
          <a:xfrm>
            <a:off x="2513013" y="2386013"/>
            <a:ext cx="3143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200"/>
              <a:t>2</a:t>
            </a:r>
            <a:r>
              <a:rPr lang="de-AT" altLang="de-DE" sz="1200" baseline="30000"/>
              <a:t>2</a:t>
            </a:r>
          </a:p>
        </p:txBody>
      </p:sp>
      <p:sp>
        <p:nvSpPr>
          <p:cNvPr id="19465" name="TextBox 42"/>
          <p:cNvSpPr txBox="1">
            <a:spLocks noChangeArrowheads="1"/>
          </p:cNvSpPr>
          <p:nvPr/>
        </p:nvSpPr>
        <p:spPr bwMode="auto">
          <a:xfrm>
            <a:off x="2271713" y="2386013"/>
            <a:ext cx="312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200"/>
              <a:t>2</a:t>
            </a:r>
            <a:r>
              <a:rPr lang="de-AT" altLang="de-DE" sz="1200" baseline="30000"/>
              <a:t>3</a:t>
            </a:r>
          </a:p>
        </p:txBody>
      </p:sp>
      <p:sp>
        <p:nvSpPr>
          <p:cNvPr id="19466" name="TextBox 43"/>
          <p:cNvSpPr txBox="1">
            <a:spLocks noChangeArrowheads="1"/>
          </p:cNvSpPr>
          <p:nvPr/>
        </p:nvSpPr>
        <p:spPr bwMode="auto">
          <a:xfrm>
            <a:off x="1911350" y="2386013"/>
            <a:ext cx="3127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200"/>
              <a:t>2</a:t>
            </a:r>
            <a:r>
              <a:rPr lang="de-AT" altLang="de-DE" sz="1200" baseline="30000"/>
              <a:t>4</a:t>
            </a:r>
          </a:p>
        </p:txBody>
      </p:sp>
      <p:sp>
        <p:nvSpPr>
          <p:cNvPr id="19467" name="TextBox 44"/>
          <p:cNvSpPr txBox="1">
            <a:spLocks noChangeArrowheads="1"/>
          </p:cNvSpPr>
          <p:nvPr/>
        </p:nvSpPr>
        <p:spPr bwMode="auto">
          <a:xfrm>
            <a:off x="1668463" y="2386013"/>
            <a:ext cx="312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200"/>
              <a:t>2</a:t>
            </a:r>
            <a:r>
              <a:rPr lang="de-AT" altLang="de-DE" sz="1200" baseline="30000"/>
              <a:t>5</a:t>
            </a:r>
          </a:p>
        </p:txBody>
      </p:sp>
      <p:sp>
        <p:nvSpPr>
          <p:cNvPr id="19468" name="TextBox 45"/>
          <p:cNvSpPr txBox="1">
            <a:spLocks noChangeArrowheads="1"/>
          </p:cNvSpPr>
          <p:nvPr/>
        </p:nvSpPr>
        <p:spPr bwMode="auto">
          <a:xfrm>
            <a:off x="1427163" y="2386013"/>
            <a:ext cx="312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200"/>
              <a:t>2</a:t>
            </a:r>
            <a:r>
              <a:rPr lang="de-AT" altLang="de-DE" sz="1200" baseline="30000"/>
              <a:t>6</a:t>
            </a:r>
          </a:p>
        </p:txBody>
      </p:sp>
      <p:sp>
        <p:nvSpPr>
          <p:cNvPr id="19469" name="TextBox 46"/>
          <p:cNvSpPr txBox="1">
            <a:spLocks noChangeArrowheads="1"/>
          </p:cNvSpPr>
          <p:nvPr/>
        </p:nvSpPr>
        <p:spPr bwMode="auto">
          <a:xfrm>
            <a:off x="1185863" y="2386013"/>
            <a:ext cx="312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200"/>
              <a:t>2</a:t>
            </a:r>
            <a:r>
              <a:rPr lang="de-AT" altLang="de-DE" sz="1200" baseline="30000"/>
              <a:t>7</a:t>
            </a:r>
          </a:p>
        </p:txBody>
      </p:sp>
      <p:sp>
        <p:nvSpPr>
          <p:cNvPr id="19470" name="TextBox 5"/>
          <p:cNvSpPr txBox="1">
            <a:spLocks noChangeArrowheads="1"/>
          </p:cNvSpPr>
          <p:nvPr/>
        </p:nvSpPr>
        <p:spPr bwMode="auto">
          <a:xfrm>
            <a:off x="3005138" y="2624138"/>
            <a:ext cx="2555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de-AT" altLang="de-DE" sz="1100"/>
              <a:t>1</a:t>
            </a:r>
          </a:p>
        </p:txBody>
      </p:sp>
      <p:sp>
        <p:nvSpPr>
          <p:cNvPr id="19471" name="TextBox 48"/>
          <p:cNvSpPr txBox="1">
            <a:spLocks noChangeArrowheads="1"/>
          </p:cNvSpPr>
          <p:nvPr/>
        </p:nvSpPr>
        <p:spPr bwMode="auto">
          <a:xfrm>
            <a:off x="2765425" y="2624138"/>
            <a:ext cx="2540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de-AT" altLang="de-DE" sz="1100"/>
              <a:t>2</a:t>
            </a:r>
          </a:p>
        </p:txBody>
      </p:sp>
      <p:sp>
        <p:nvSpPr>
          <p:cNvPr id="19472" name="TextBox 49"/>
          <p:cNvSpPr txBox="1">
            <a:spLocks noChangeArrowheads="1"/>
          </p:cNvSpPr>
          <p:nvPr/>
        </p:nvSpPr>
        <p:spPr bwMode="auto">
          <a:xfrm>
            <a:off x="2513013" y="2624138"/>
            <a:ext cx="2555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de-AT" altLang="de-DE" sz="1100"/>
              <a:t>4</a:t>
            </a:r>
          </a:p>
        </p:txBody>
      </p:sp>
      <p:sp>
        <p:nvSpPr>
          <p:cNvPr id="19473" name="TextBox 50"/>
          <p:cNvSpPr txBox="1">
            <a:spLocks noChangeArrowheads="1"/>
          </p:cNvSpPr>
          <p:nvPr/>
        </p:nvSpPr>
        <p:spPr bwMode="auto">
          <a:xfrm>
            <a:off x="2271713" y="2624138"/>
            <a:ext cx="2540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de-AT" altLang="de-DE" sz="1100"/>
              <a:t>8</a:t>
            </a:r>
          </a:p>
        </p:txBody>
      </p:sp>
      <p:sp>
        <p:nvSpPr>
          <p:cNvPr id="19474" name="TextBox 51"/>
          <p:cNvSpPr txBox="1">
            <a:spLocks noChangeArrowheads="1"/>
          </p:cNvSpPr>
          <p:nvPr/>
        </p:nvSpPr>
        <p:spPr bwMode="auto">
          <a:xfrm>
            <a:off x="1882775" y="2624138"/>
            <a:ext cx="32543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de-AT" altLang="de-DE" sz="1100"/>
              <a:t>16</a:t>
            </a:r>
          </a:p>
        </p:txBody>
      </p:sp>
      <p:sp>
        <p:nvSpPr>
          <p:cNvPr id="19475" name="TextBox 52"/>
          <p:cNvSpPr txBox="1">
            <a:spLocks noChangeArrowheads="1"/>
          </p:cNvSpPr>
          <p:nvPr/>
        </p:nvSpPr>
        <p:spPr bwMode="auto">
          <a:xfrm>
            <a:off x="1627188" y="2624138"/>
            <a:ext cx="3270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de-AT" altLang="de-DE" sz="1100"/>
              <a:t>32</a:t>
            </a:r>
          </a:p>
        </p:txBody>
      </p:sp>
      <p:sp>
        <p:nvSpPr>
          <p:cNvPr id="19476" name="TextBox 53"/>
          <p:cNvSpPr txBox="1">
            <a:spLocks noChangeArrowheads="1"/>
          </p:cNvSpPr>
          <p:nvPr/>
        </p:nvSpPr>
        <p:spPr bwMode="auto">
          <a:xfrm>
            <a:off x="1403350" y="2624138"/>
            <a:ext cx="32543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de-AT" altLang="de-DE" sz="1100"/>
              <a:t>64</a:t>
            </a:r>
          </a:p>
        </p:txBody>
      </p:sp>
      <p:sp>
        <p:nvSpPr>
          <p:cNvPr id="19477" name="TextBox 54"/>
          <p:cNvSpPr txBox="1">
            <a:spLocks noChangeArrowheads="1"/>
          </p:cNvSpPr>
          <p:nvPr/>
        </p:nvSpPr>
        <p:spPr bwMode="auto">
          <a:xfrm>
            <a:off x="1119188" y="2624138"/>
            <a:ext cx="3952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de-AT" altLang="de-DE" sz="1100"/>
              <a:t>128</a:t>
            </a:r>
          </a:p>
        </p:txBody>
      </p:sp>
      <p:sp>
        <p:nvSpPr>
          <p:cNvPr id="19478" name="TextBox 6"/>
          <p:cNvSpPr txBox="1">
            <a:spLocks noChangeArrowheads="1"/>
          </p:cNvSpPr>
          <p:nvPr/>
        </p:nvSpPr>
        <p:spPr bwMode="auto">
          <a:xfrm>
            <a:off x="1254125" y="2957513"/>
            <a:ext cx="19288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AT" altLang="de-DE" sz="1400" baseline="3000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+ 2</a:t>
            </a:r>
            <a:r>
              <a:rPr lang="de-AT" altLang="de-DE" sz="1400" baseline="3000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  =  1 + 2   = 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9479" name="TextBox 56"/>
          <p:cNvSpPr txBox="1">
            <a:spLocks noChangeArrowheads="1"/>
          </p:cNvSpPr>
          <p:nvPr/>
        </p:nvSpPr>
        <p:spPr bwMode="auto">
          <a:xfrm>
            <a:off x="2071688" y="1700213"/>
            <a:ext cx="274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de-AT" altLang="de-DE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80" name="Text Box 15"/>
          <p:cNvSpPr txBox="1">
            <a:spLocks noChangeArrowheads="1"/>
          </p:cNvSpPr>
          <p:nvPr/>
        </p:nvSpPr>
        <p:spPr bwMode="auto">
          <a:xfrm>
            <a:off x="685800" y="1330325"/>
            <a:ext cx="30321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Binärdarstellung von Zahlen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685800" y="3544888"/>
            <a:ext cx="2625725" cy="2844800"/>
            <a:chOff x="685800" y="3492120"/>
            <a:chExt cx="2625918" cy="2845491"/>
          </a:xfrm>
        </p:grpSpPr>
        <p:sp>
          <p:nvSpPr>
            <p:cNvPr id="19517" name="Text Box 15"/>
            <p:cNvSpPr txBox="1">
              <a:spLocks noChangeArrowheads="1"/>
            </p:cNvSpPr>
            <p:nvPr/>
          </p:nvSpPr>
          <p:spPr bwMode="auto">
            <a:xfrm>
              <a:off x="685800" y="3492120"/>
              <a:ext cx="1980029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Shift-Operationen</a:t>
              </a:r>
            </a:p>
          </p:txBody>
        </p:sp>
        <p:sp>
          <p:nvSpPr>
            <p:cNvPr id="19518" name="TextBox 59"/>
            <p:cNvSpPr txBox="1">
              <a:spLocks noChangeArrowheads="1"/>
            </p:cNvSpPr>
            <p:nvPr/>
          </p:nvSpPr>
          <p:spPr bwMode="auto">
            <a:xfrm>
              <a:off x="1168841" y="4701587"/>
              <a:ext cx="212269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0   0   0   0     0   1   1   0</a:t>
              </a:r>
            </a:p>
          </p:txBody>
        </p:sp>
        <p:sp>
          <p:nvSpPr>
            <p:cNvPr id="19519" name="TextBox 60"/>
            <p:cNvSpPr txBox="1">
              <a:spLocks noChangeArrowheads="1"/>
            </p:cNvSpPr>
            <p:nvPr/>
          </p:nvSpPr>
          <p:spPr bwMode="auto">
            <a:xfrm>
              <a:off x="2998812" y="5055420"/>
              <a:ext cx="31290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200"/>
                <a:t>2</a:t>
              </a:r>
              <a:r>
                <a:rPr lang="de-AT" altLang="de-DE" sz="1200" baseline="30000"/>
                <a:t>0</a:t>
              </a:r>
            </a:p>
          </p:txBody>
        </p:sp>
        <p:sp>
          <p:nvSpPr>
            <p:cNvPr id="19520" name="Rectangle 61"/>
            <p:cNvSpPr>
              <a:spLocks noChangeArrowheads="1"/>
            </p:cNvSpPr>
            <p:nvPr/>
          </p:nvSpPr>
          <p:spPr bwMode="auto">
            <a:xfrm>
              <a:off x="1121133" y="4677733"/>
              <a:ext cx="2190585" cy="365760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19521" name="TextBox 62"/>
            <p:cNvSpPr txBox="1">
              <a:spLocks noChangeArrowheads="1"/>
            </p:cNvSpPr>
            <p:nvPr/>
          </p:nvSpPr>
          <p:spPr bwMode="auto">
            <a:xfrm>
              <a:off x="2756297" y="5055420"/>
              <a:ext cx="31290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200"/>
                <a:t>2</a:t>
              </a:r>
              <a:r>
                <a:rPr lang="de-AT" altLang="de-DE" sz="1200" baseline="30000"/>
                <a:t>1</a:t>
              </a:r>
            </a:p>
          </p:txBody>
        </p:sp>
        <p:sp>
          <p:nvSpPr>
            <p:cNvPr id="19522" name="TextBox 63"/>
            <p:cNvSpPr txBox="1">
              <a:spLocks noChangeArrowheads="1"/>
            </p:cNvSpPr>
            <p:nvPr/>
          </p:nvSpPr>
          <p:spPr bwMode="auto">
            <a:xfrm>
              <a:off x="2513782" y="5055420"/>
              <a:ext cx="31290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200"/>
                <a:t>2</a:t>
              </a:r>
              <a:r>
                <a:rPr lang="de-AT" altLang="de-DE" sz="1200" baseline="30000"/>
                <a:t>2</a:t>
              </a:r>
            </a:p>
          </p:txBody>
        </p:sp>
        <p:sp>
          <p:nvSpPr>
            <p:cNvPr id="19523" name="TextBox 64"/>
            <p:cNvSpPr txBox="1">
              <a:spLocks noChangeArrowheads="1"/>
            </p:cNvSpPr>
            <p:nvPr/>
          </p:nvSpPr>
          <p:spPr bwMode="auto">
            <a:xfrm>
              <a:off x="2271267" y="5055420"/>
              <a:ext cx="31290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200"/>
                <a:t>2</a:t>
              </a:r>
              <a:r>
                <a:rPr lang="de-AT" altLang="de-DE" sz="1200" baseline="30000"/>
                <a:t>3</a:t>
              </a:r>
            </a:p>
          </p:txBody>
        </p:sp>
        <p:sp>
          <p:nvSpPr>
            <p:cNvPr id="19524" name="TextBox 65"/>
            <p:cNvSpPr txBox="1">
              <a:spLocks noChangeArrowheads="1"/>
            </p:cNvSpPr>
            <p:nvPr/>
          </p:nvSpPr>
          <p:spPr bwMode="auto">
            <a:xfrm>
              <a:off x="1911470" y="5055420"/>
              <a:ext cx="31290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200"/>
                <a:t>2</a:t>
              </a:r>
              <a:r>
                <a:rPr lang="de-AT" altLang="de-DE" sz="1200" baseline="30000"/>
                <a:t>4</a:t>
              </a:r>
            </a:p>
          </p:txBody>
        </p:sp>
        <p:sp>
          <p:nvSpPr>
            <p:cNvPr id="19525" name="TextBox 66"/>
            <p:cNvSpPr txBox="1">
              <a:spLocks noChangeArrowheads="1"/>
            </p:cNvSpPr>
            <p:nvPr/>
          </p:nvSpPr>
          <p:spPr bwMode="auto">
            <a:xfrm>
              <a:off x="1668955" y="5055420"/>
              <a:ext cx="31290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200"/>
                <a:t>2</a:t>
              </a:r>
              <a:r>
                <a:rPr lang="de-AT" altLang="de-DE" sz="1200" baseline="30000"/>
                <a:t>5</a:t>
              </a:r>
            </a:p>
          </p:txBody>
        </p:sp>
        <p:sp>
          <p:nvSpPr>
            <p:cNvPr id="19526" name="TextBox 67"/>
            <p:cNvSpPr txBox="1">
              <a:spLocks noChangeArrowheads="1"/>
            </p:cNvSpPr>
            <p:nvPr/>
          </p:nvSpPr>
          <p:spPr bwMode="auto">
            <a:xfrm>
              <a:off x="1426440" y="5055420"/>
              <a:ext cx="31290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200"/>
                <a:t>2</a:t>
              </a:r>
              <a:r>
                <a:rPr lang="de-AT" altLang="de-DE" sz="1200" baseline="30000"/>
                <a:t>6</a:t>
              </a:r>
            </a:p>
          </p:txBody>
        </p:sp>
        <p:sp>
          <p:nvSpPr>
            <p:cNvPr id="19527" name="TextBox 68"/>
            <p:cNvSpPr txBox="1">
              <a:spLocks noChangeArrowheads="1"/>
            </p:cNvSpPr>
            <p:nvPr/>
          </p:nvSpPr>
          <p:spPr bwMode="auto">
            <a:xfrm>
              <a:off x="1186089" y="5055420"/>
              <a:ext cx="31290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200"/>
                <a:t>2</a:t>
              </a:r>
              <a:r>
                <a:rPr lang="de-AT" altLang="de-DE" sz="1200" baseline="30000"/>
                <a:t>7</a:t>
              </a:r>
            </a:p>
          </p:txBody>
        </p:sp>
        <p:sp>
          <p:nvSpPr>
            <p:cNvPr id="19528" name="TextBox 69"/>
            <p:cNvSpPr txBox="1">
              <a:spLocks noChangeArrowheads="1"/>
            </p:cNvSpPr>
            <p:nvPr/>
          </p:nvSpPr>
          <p:spPr bwMode="auto">
            <a:xfrm>
              <a:off x="3005706" y="5293959"/>
              <a:ext cx="25519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de-AT" altLang="de-DE" sz="1100"/>
                <a:t>1</a:t>
              </a:r>
            </a:p>
          </p:txBody>
        </p:sp>
        <p:sp>
          <p:nvSpPr>
            <p:cNvPr id="19529" name="TextBox 70"/>
            <p:cNvSpPr txBox="1">
              <a:spLocks noChangeArrowheads="1"/>
            </p:cNvSpPr>
            <p:nvPr/>
          </p:nvSpPr>
          <p:spPr bwMode="auto">
            <a:xfrm>
              <a:off x="2764802" y="5293959"/>
              <a:ext cx="25519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de-AT" altLang="de-DE" sz="1100"/>
                <a:t>2</a:t>
              </a:r>
            </a:p>
          </p:txBody>
        </p:sp>
        <p:sp>
          <p:nvSpPr>
            <p:cNvPr id="19530" name="TextBox 71"/>
            <p:cNvSpPr txBox="1">
              <a:spLocks noChangeArrowheads="1"/>
            </p:cNvSpPr>
            <p:nvPr/>
          </p:nvSpPr>
          <p:spPr bwMode="auto">
            <a:xfrm>
              <a:off x="2512715" y="5293959"/>
              <a:ext cx="25519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de-AT" altLang="de-DE" sz="1100"/>
                <a:t>4</a:t>
              </a:r>
            </a:p>
          </p:txBody>
        </p:sp>
        <p:sp>
          <p:nvSpPr>
            <p:cNvPr id="19531" name="TextBox 72"/>
            <p:cNvSpPr txBox="1">
              <a:spLocks noChangeArrowheads="1"/>
            </p:cNvSpPr>
            <p:nvPr/>
          </p:nvSpPr>
          <p:spPr bwMode="auto">
            <a:xfrm>
              <a:off x="2271267" y="5293959"/>
              <a:ext cx="25519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de-AT" altLang="de-DE" sz="1100"/>
                <a:t>8</a:t>
              </a:r>
            </a:p>
          </p:txBody>
        </p:sp>
        <p:sp>
          <p:nvSpPr>
            <p:cNvPr id="19532" name="TextBox 73"/>
            <p:cNvSpPr txBox="1">
              <a:spLocks noChangeArrowheads="1"/>
            </p:cNvSpPr>
            <p:nvPr/>
          </p:nvSpPr>
          <p:spPr bwMode="auto">
            <a:xfrm>
              <a:off x="1883098" y="5293959"/>
              <a:ext cx="32573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de-AT" altLang="de-DE" sz="1100"/>
                <a:t>16</a:t>
              </a:r>
            </a:p>
          </p:txBody>
        </p:sp>
        <p:sp>
          <p:nvSpPr>
            <p:cNvPr id="19533" name="TextBox 74"/>
            <p:cNvSpPr txBox="1">
              <a:spLocks noChangeArrowheads="1"/>
            </p:cNvSpPr>
            <p:nvPr/>
          </p:nvSpPr>
          <p:spPr bwMode="auto">
            <a:xfrm>
              <a:off x="1627900" y="5293959"/>
              <a:ext cx="32573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de-AT" altLang="de-DE" sz="1100"/>
                <a:t>32</a:t>
              </a:r>
            </a:p>
          </p:txBody>
        </p:sp>
        <p:sp>
          <p:nvSpPr>
            <p:cNvPr id="19534" name="TextBox 75"/>
            <p:cNvSpPr txBox="1">
              <a:spLocks noChangeArrowheads="1"/>
            </p:cNvSpPr>
            <p:nvPr/>
          </p:nvSpPr>
          <p:spPr bwMode="auto">
            <a:xfrm>
              <a:off x="1402790" y="5293959"/>
              <a:ext cx="32573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de-AT" altLang="de-DE" sz="1100"/>
                <a:t>64</a:t>
              </a:r>
            </a:p>
          </p:txBody>
        </p:sp>
        <p:sp>
          <p:nvSpPr>
            <p:cNvPr id="19535" name="TextBox 76"/>
            <p:cNvSpPr txBox="1">
              <a:spLocks noChangeArrowheads="1"/>
            </p:cNvSpPr>
            <p:nvPr/>
          </p:nvSpPr>
          <p:spPr bwMode="auto">
            <a:xfrm>
              <a:off x="1118916" y="5293959"/>
              <a:ext cx="39626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de-AT" altLang="de-DE" sz="1100"/>
                <a:t>128</a:t>
              </a:r>
            </a:p>
          </p:txBody>
        </p:sp>
        <p:sp>
          <p:nvSpPr>
            <p:cNvPr id="19536" name="TextBox 77"/>
            <p:cNvSpPr txBox="1">
              <a:spLocks noChangeArrowheads="1"/>
            </p:cNvSpPr>
            <p:nvPr/>
          </p:nvSpPr>
          <p:spPr bwMode="auto">
            <a:xfrm>
              <a:off x="1888729" y="4369956"/>
              <a:ext cx="68159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 &lt;&lt; 1</a:t>
              </a:r>
              <a:endParaRPr lang="de-AT" altLang="de-DE" sz="1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37" name="TextBox 7"/>
            <p:cNvSpPr txBox="1">
              <a:spLocks noChangeArrowheads="1"/>
            </p:cNvSpPr>
            <p:nvPr/>
          </p:nvSpPr>
          <p:spPr bwMode="auto">
            <a:xfrm>
              <a:off x="1756940" y="4031402"/>
              <a:ext cx="93487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i="1"/>
                <a:t>Shift Left</a:t>
              </a:r>
            </a:p>
          </p:txBody>
        </p:sp>
        <p:sp>
          <p:nvSpPr>
            <p:cNvPr id="19538" name="TextBox 8"/>
            <p:cNvSpPr txBox="1">
              <a:spLocks noChangeArrowheads="1"/>
            </p:cNvSpPr>
            <p:nvPr/>
          </p:nvSpPr>
          <p:spPr bwMode="auto">
            <a:xfrm>
              <a:off x="1256259" y="5664074"/>
              <a:ext cx="192873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de-AT" altLang="de-DE" sz="1400" baseline="3000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 + 2</a:t>
              </a:r>
              <a:r>
                <a:rPr lang="de-AT" altLang="de-DE" sz="1400" baseline="300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   =  2 + 4   =  </a:t>
              </a:r>
              <a:r>
                <a:rPr lang="de-AT" altLang="de-DE" sz="1400" b="1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19539" name="TextBox 80"/>
            <p:cNvSpPr txBox="1">
              <a:spLocks noChangeArrowheads="1"/>
            </p:cNvSpPr>
            <p:nvPr/>
          </p:nvSpPr>
          <p:spPr bwMode="auto">
            <a:xfrm>
              <a:off x="1952505" y="6029834"/>
              <a:ext cx="543739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x * 2</a:t>
              </a:r>
              <a:endParaRPr lang="de-AT" altLang="de-DE" sz="14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4179888" y="4084638"/>
            <a:ext cx="2192337" cy="2305050"/>
            <a:chOff x="4180168" y="4031402"/>
            <a:chExt cx="2192802" cy="2306209"/>
          </a:xfrm>
        </p:grpSpPr>
        <p:sp>
          <p:nvSpPr>
            <p:cNvPr id="19495" name="TextBox 81"/>
            <p:cNvSpPr txBox="1">
              <a:spLocks noChangeArrowheads="1"/>
            </p:cNvSpPr>
            <p:nvPr/>
          </p:nvSpPr>
          <p:spPr bwMode="auto">
            <a:xfrm>
              <a:off x="4230093" y="4701587"/>
              <a:ext cx="212269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0   0   0   0     0   0   0   1</a:t>
              </a:r>
            </a:p>
          </p:txBody>
        </p:sp>
        <p:sp>
          <p:nvSpPr>
            <p:cNvPr id="19496" name="TextBox 82"/>
            <p:cNvSpPr txBox="1">
              <a:spLocks noChangeArrowheads="1"/>
            </p:cNvSpPr>
            <p:nvPr/>
          </p:nvSpPr>
          <p:spPr bwMode="auto">
            <a:xfrm>
              <a:off x="6060064" y="5055420"/>
              <a:ext cx="31290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200"/>
                <a:t>2</a:t>
              </a:r>
              <a:r>
                <a:rPr lang="de-AT" altLang="de-DE" sz="1200" baseline="30000"/>
                <a:t>0</a:t>
              </a:r>
            </a:p>
          </p:txBody>
        </p:sp>
        <p:sp>
          <p:nvSpPr>
            <p:cNvPr id="19497" name="Rectangle 83"/>
            <p:cNvSpPr>
              <a:spLocks noChangeArrowheads="1"/>
            </p:cNvSpPr>
            <p:nvPr/>
          </p:nvSpPr>
          <p:spPr bwMode="auto">
            <a:xfrm>
              <a:off x="4182385" y="4677733"/>
              <a:ext cx="2190585" cy="365760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19498" name="TextBox 84"/>
            <p:cNvSpPr txBox="1">
              <a:spLocks noChangeArrowheads="1"/>
            </p:cNvSpPr>
            <p:nvPr/>
          </p:nvSpPr>
          <p:spPr bwMode="auto">
            <a:xfrm>
              <a:off x="5817549" y="5055420"/>
              <a:ext cx="31290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200"/>
                <a:t>2</a:t>
              </a:r>
              <a:r>
                <a:rPr lang="de-AT" altLang="de-DE" sz="1200" baseline="30000"/>
                <a:t>1</a:t>
              </a:r>
            </a:p>
          </p:txBody>
        </p:sp>
        <p:sp>
          <p:nvSpPr>
            <p:cNvPr id="19499" name="TextBox 85"/>
            <p:cNvSpPr txBox="1">
              <a:spLocks noChangeArrowheads="1"/>
            </p:cNvSpPr>
            <p:nvPr/>
          </p:nvSpPr>
          <p:spPr bwMode="auto">
            <a:xfrm>
              <a:off x="5575034" y="5055420"/>
              <a:ext cx="31290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200"/>
                <a:t>2</a:t>
              </a:r>
              <a:r>
                <a:rPr lang="de-AT" altLang="de-DE" sz="1200" baseline="30000"/>
                <a:t>2</a:t>
              </a:r>
            </a:p>
          </p:txBody>
        </p:sp>
        <p:sp>
          <p:nvSpPr>
            <p:cNvPr id="19500" name="TextBox 86"/>
            <p:cNvSpPr txBox="1">
              <a:spLocks noChangeArrowheads="1"/>
            </p:cNvSpPr>
            <p:nvPr/>
          </p:nvSpPr>
          <p:spPr bwMode="auto">
            <a:xfrm>
              <a:off x="5332519" y="5055420"/>
              <a:ext cx="31290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200"/>
                <a:t>2</a:t>
              </a:r>
              <a:r>
                <a:rPr lang="de-AT" altLang="de-DE" sz="1200" baseline="30000"/>
                <a:t>3</a:t>
              </a:r>
            </a:p>
          </p:txBody>
        </p:sp>
        <p:sp>
          <p:nvSpPr>
            <p:cNvPr id="19501" name="TextBox 87"/>
            <p:cNvSpPr txBox="1">
              <a:spLocks noChangeArrowheads="1"/>
            </p:cNvSpPr>
            <p:nvPr/>
          </p:nvSpPr>
          <p:spPr bwMode="auto">
            <a:xfrm>
              <a:off x="4972722" y="5055420"/>
              <a:ext cx="31290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200"/>
                <a:t>2</a:t>
              </a:r>
              <a:r>
                <a:rPr lang="de-AT" altLang="de-DE" sz="1200" baseline="30000"/>
                <a:t>4</a:t>
              </a:r>
            </a:p>
          </p:txBody>
        </p:sp>
        <p:sp>
          <p:nvSpPr>
            <p:cNvPr id="19502" name="TextBox 88"/>
            <p:cNvSpPr txBox="1">
              <a:spLocks noChangeArrowheads="1"/>
            </p:cNvSpPr>
            <p:nvPr/>
          </p:nvSpPr>
          <p:spPr bwMode="auto">
            <a:xfrm>
              <a:off x="4730207" y="5055420"/>
              <a:ext cx="31290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200"/>
                <a:t>2</a:t>
              </a:r>
              <a:r>
                <a:rPr lang="de-AT" altLang="de-DE" sz="1200" baseline="30000"/>
                <a:t>5</a:t>
              </a:r>
            </a:p>
          </p:txBody>
        </p:sp>
        <p:sp>
          <p:nvSpPr>
            <p:cNvPr id="19503" name="TextBox 89"/>
            <p:cNvSpPr txBox="1">
              <a:spLocks noChangeArrowheads="1"/>
            </p:cNvSpPr>
            <p:nvPr/>
          </p:nvSpPr>
          <p:spPr bwMode="auto">
            <a:xfrm>
              <a:off x="4487692" y="5055420"/>
              <a:ext cx="31290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200"/>
                <a:t>2</a:t>
              </a:r>
              <a:r>
                <a:rPr lang="de-AT" altLang="de-DE" sz="1200" baseline="30000"/>
                <a:t>6</a:t>
              </a:r>
            </a:p>
          </p:txBody>
        </p:sp>
        <p:sp>
          <p:nvSpPr>
            <p:cNvPr id="19504" name="TextBox 90"/>
            <p:cNvSpPr txBox="1">
              <a:spLocks noChangeArrowheads="1"/>
            </p:cNvSpPr>
            <p:nvPr/>
          </p:nvSpPr>
          <p:spPr bwMode="auto">
            <a:xfrm>
              <a:off x="4247341" y="5055420"/>
              <a:ext cx="31290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200"/>
                <a:t>2</a:t>
              </a:r>
              <a:r>
                <a:rPr lang="de-AT" altLang="de-DE" sz="1200" baseline="30000"/>
                <a:t>7</a:t>
              </a:r>
            </a:p>
          </p:txBody>
        </p:sp>
        <p:sp>
          <p:nvSpPr>
            <p:cNvPr id="19505" name="TextBox 91"/>
            <p:cNvSpPr txBox="1">
              <a:spLocks noChangeArrowheads="1"/>
            </p:cNvSpPr>
            <p:nvPr/>
          </p:nvSpPr>
          <p:spPr bwMode="auto">
            <a:xfrm>
              <a:off x="6066958" y="5293959"/>
              <a:ext cx="25519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de-AT" altLang="de-DE" sz="1100"/>
                <a:t>1</a:t>
              </a:r>
            </a:p>
          </p:txBody>
        </p:sp>
        <p:sp>
          <p:nvSpPr>
            <p:cNvPr id="19506" name="TextBox 92"/>
            <p:cNvSpPr txBox="1">
              <a:spLocks noChangeArrowheads="1"/>
            </p:cNvSpPr>
            <p:nvPr/>
          </p:nvSpPr>
          <p:spPr bwMode="auto">
            <a:xfrm>
              <a:off x="5826054" y="5293959"/>
              <a:ext cx="25519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de-AT" altLang="de-DE" sz="1100"/>
                <a:t>2</a:t>
              </a:r>
            </a:p>
          </p:txBody>
        </p:sp>
        <p:sp>
          <p:nvSpPr>
            <p:cNvPr id="19507" name="TextBox 93"/>
            <p:cNvSpPr txBox="1">
              <a:spLocks noChangeArrowheads="1"/>
            </p:cNvSpPr>
            <p:nvPr/>
          </p:nvSpPr>
          <p:spPr bwMode="auto">
            <a:xfrm>
              <a:off x="5573967" y="5293959"/>
              <a:ext cx="25519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de-AT" altLang="de-DE" sz="1100"/>
                <a:t>4</a:t>
              </a:r>
            </a:p>
          </p:txBody>
        </p:sp>
        <p:sp>
          <p:nvSpPr>
            <p:cNvPr id="19508" name="TextBox 94"/>
            <p:cNvSpPr txBox="1">
              <a:spLocks noChangeArrowheads="1"/>
            </p:cNvSpPr>
            <p:nvPr/>
          </p:nvSpPr>
          <p:spPr bwMode="auto">
            <a:xfrm>
              <a:off x="5332519" y="5293959"/>
              <a:ext cx="25519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de-AT" altLang="de-DE" sz="1100"/>
                <a:t>8</a:t>
              </a:r>
            </a:p>
          </p:txBody>
        </p:sp>
        <p:sp>
          <p:nvSpPr>
            <p:cNvPr id="19509" name="TextBox 95"/>
            <p:cNvSpPr txBox="1">
              <a:spLocks noChangeArrowheads="1"/>
            </p:cNvSpPr>
            <p:nvPr/>
          </p:nvSpPr>
          <p:spPr bwMode="auto">
            <a:xfrm>
              <a:off x="4944350" y="5293959"/>
              <a:ext cx="32573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de-AT" altLang="de-DE" sz="1100"/>
                <a:t>16</a:t>
              </a:r>
            </a:p>
          </p:txBody>
        </p:sp>
        <p:sp>
          <p:nvSpPr>
            <p:cNvPr id="19510" name="TextBox 96"/>
            <p:cNvSpPr txBox="1">
              <a:spLocks noChangeArrowheads="1"/>
            </p:cNvSpPr>
            <p:nvPr/>
          </p:nvSpPr>
          <p:spPr bwMode="auto">
            <a:xfrm>
              <a:off x="4689152" y="5293959"/>
              <a:ext cx="32573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de-AT" altLang="de-DE" sz="1100"/>
                <a:t>32</a:t>
              </a:r>
            </a:p>
          </p:txBody>
        </p:sp>
        <p:sp>
          <p:nvSpPr>
            <p:cNvPr id="19511" name="TextBox 97"/>
            <p:cNvSpPr txBox="1">
              <a:spLocks noChangeArrowheads="1"/>
            </p:cNvSpPr>
            <p:nvPr/>
          </p:nvSpPr>
          <p:spPr bwMode="auto">
            <a:xfrm>
              <a:off x="4464042" y="5293959"/>
              <a:ext cx="32573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de-AT" altLang="de-DE" sz="1100"/>
                <a:t>64</a:t>
              </a:r>
            </a:p>
          </p:txBody>
        </p:sp>
        <p:sp>
          <p:nvSpPr>
            <p:cNvPr id="19512" name="TextBox 98"/>
            <p:cNvSpPr txBox="1">
              <a:spLocks noChangeArrowheads="1"/>
            </p:cNvSpPr>
            <p:nvPr/>
          </p:nvSpPr>
          <p:spPr bwMode="auto">
            <a:xfrm>
              <a:off x="4180168" y="5293959"/>
              <a:ext cx="39626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de-AT" altLang="de-DE" sz="1100"/>
                <a:t>128</a:t>
              </a:r>
            </a:p>
          </p:txBody>
        </p:sp>
        <p:sp>
          <p:nvSpPr>
            <p:cNvPr id="19513" name="TextBox 99"/>
            <p:cNvSpPr txBox="1">
              <a:spLocks noChangeArrowheads="1"/>
            </p:cNvSpPr>
            <p:nvPr/>
          </p:nvSpPr>
          <p:spPr bwMode="auto">
            <a:xfrm>
              <a:off x="4949981" y="4369956"/>
              <a:ext cx="68159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 &gt;&gt; 1</a:t>
              </a:r>
              <a:endParaRPr lang="de-AT" altLang="de-DE" sz="1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14" name="TextBox 100"/>
            <p:cNvSpPr txBox="1">
              <a:spLocks noChangeArrowheads="1"/>
            </p:cNvSpPr>
            <p:nvPr/>
          </p:nvSpPr>
          <p:spPr bwMode="auto">
            <a:xfrm>
              <a:off x="4742653" y="4031402"/>
              <a:ext cx="105990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i="1"/>
                <a:t>Shift Right</a:t>
              </a:r>
            </a:p>
          </p:txBody>
        </p:sp>
        <p:sp>
          <p:nvSpPr>
            <p:cNvPr id="19515" name="TextBox 101"/>
            <p:cNvSpPr txBox="1">
              <a:spLocks noChangeArrowheads="1"/>
            </p:cNvSpPr>
            <p:nvPr/>
          </p:nvSpPr>
          <p:spPr bwMode="auto">
            <a:xfrm>
              <a:off x="4872786" y="5664074"/>
              <a:ext cx="8034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de-AT" altLang="de-DE" sz="1400" baseline="300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   =  </a:t>
              </a:r>
              <a:r>
                <a:rPr lang="de-AT" altLang="de-DE" sz="1400" b="1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9516" name="TextBox 102"/>
            <p:cNvSpPr txBox="1">
              <a:spLocks noChangeArrowheads="1"/>
            </p:cNvSpPr>
            <p:nvPr/>
          </p:nvSpPr>
          <p:spPr bwMode="auto">
            <a:xfrm>
              <a:off x="5013757" y="6029834"/>
              <a:ext cx="522900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x / 2</a:t>
              </a:r>
              <a:endParaRPr lang="de-AT" altLang="de-DE" sz="14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4667250" y="1362075"/>
            <a:ext cx="4123757" cy="2359373"/>
            <a:chOff x="4667878" y="1361575"/>
            <a:chExt cx="4122453" cy="2359838"/>
          </a:xfrm>
        </p:grpSpPr>
        <p:sp>
          <p:nvSpPr>
            <p:cNvPr id="19484" name="TextBox 11"/>
            <p:cNvSpPr txBox="1">
              <a:spLocks noChangeArrowheads="1"/>
            </p:cNvSpPr>
            <p:nvPr/>
          </p:nvSpPr>
          <p:spPr bwMode="auto">
            <a:xfrm>
              <a:off x="4667878" y="1361575"/>
              <a:ext cx="348044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Negative Zahlen im </a:t>
              </a:r>
              <a:r>
                <a:rPr lang="de-AT" altLang="de-DE" i="1"/>
                <a:t>Zweierkomplement</a:t>
              </a:r>
            </a:p>
          </p:txBody>
        </p:sp>
        <p:sp>
          <p:nvSpPr>
            <p:cNvPr id="19485" name="TextBox 106"/>
            <p:cNvSpPr txBox="1">
              <a:spLocks noChangeArrowheads="1"/>
            </p:cNvSpPr>
            <p:nvPr/>
          </p:nvSpPr>
          <p:spPr bwMode="auto">
            <a:xfrm>
              <a:off x="4790361" y="2031760"/>
              <a:ext cx="212269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0   0   0   0     0   0   1   1</a:t>
              </a:r>
            </a:p>
          </p:txBody>
        </p:sp>
        <p:sp>
          <p:nvSpPr>
            <p:cNvPr id="19486" name="Rectangle 107"/>
            <p:cNvSpPr>
              <a:spLocks noChangeArrowheads="1"/>
            </p:cNvSpPr>
            <p:nvPr/>
          </p:nvSpPr>
          <p:spPr bwMode="auto">
            <a:xfrm>
              <a:off x="4742653" y="2007906"/>
              <a:ext cx="2190585" cy="365760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19487" name="TextBox 108"/>
            <p:cNvSpPr txBox="1">
              <a:spLocks noChangeArrowheads="1"/>
            </p:cNvSpPr>
            <p:nvPr/>
          </p:nvSpPr>
          <p:spPr bwMode="auto">
            <a:xfrm>
              <a:off x="4790361" y="2469853"/>
              <a:ext cx="212269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1   1   1   1     1   1   0   0</a:t>
              </a:r>
            </a:p>
          </p:txBody>
        </p:sp>
        <p:sp>
          <p:nvSpPr>
            <p:cNvPr id="19488" name="Rectangle 109"/>
            <p:cNvSpPr>
              <a:spLocks noChangeArrowheads="1"/>
            </p:cNvSpPr>
            <p:nvPr/>
          </p:nvSpPr>
          <p:spPr bwMode="auto">
            <a:xfrm>
              <a:off x="4742653" y="2445999"/>
              <a:ext cx="2190585" cy="365760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19489" name="TextBox 110"/>
            <p:cNvSpPr txBox="1">
              <a:spLocks noChangeArrowheads="1"/>
            </p:cNvSpPr>
            <p:nvPr/>
          </p:nvSpPr>
          <p:spPr bwMode="auto">
            <a:xfrm>
              <a:off x="6471726" y="2834073"/>
              <a:ext cx="43794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+ 1</a:t>
              </a:r>
            </a:p>
          </p:txBody>
        </p:sp>
        <p:sp>
          <p:nvSpPr>
            <p:cNvPr id="19490" name="TextBox 111"/>
            <p:cNvSpPr txBox="1">
              <a:spLocks noChangeArrowheads="1"/>
            </p:cNvSpPr>
            <p:nvPr/>
          </p:nvSpPr>
          <p:spPr bwMode="auto">
            <a:xfrm>
              <a:off x="4790361" y="3145751"/>
              <a:ext cx="212269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1   1   1   1     1   1   0   1</a:t>
              </a:r>
            </a:p>
          </p:txBody>
        </p:sp>
        <p:sp>
          <p:nvSpPr>
            <p:cNvPr id="19491" name="Rectangle 112"/>
            <p:cNvSpPr>
              <a:spLocks noChangeArrowheads="1"/>
            </p:cNvSpPr>
            <p:nvPr/>
          </p:nvSpPr>
          <p:spPr bwMode="auto">
            <a:xfrm>
              <a:off x="4742653" y="3121897"/>
              <a:ext cx="2190585" cy="365760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19492" name="TextBox 113"/>
            <p:cNvSpPr txBox="1">
              <a:spLocks noChangeArrowheads="1"/>
            </p:cNvSpPr>
            <p:nvPr/>
          </p:nvSpPr>
          <p:spPr bwMode="auto">
            <a:xfrm>
              <a:off x="6995215" y="2047028"/>
              <a:ext cx="28405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9493" name="TextBox 114"/>
            <p:cNvSpPr txBox="1">
              <a:spLocks noChangeArrowheads="1"/>
            </p:cNvSpPr>
            <p:nvPr/>
          </p:nvSpPr>
          <p:spPr bwMode="auto">
            <a:xfrm>
              <a:off x="6995215" y="2440239"/>
              <a:ext cx="165942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Einerkomplement</a:t>
              </a:r>
              <a:endParaRPr lang="de-AT" altLang="de-DE" i="1"/>
            </a:p>
          </p:txBody>
        </p:sp>
        <p:sp>
          <p:nvSpPr>
            <p:cNvPr id="19494" name="TextBox 115"/>
            <p:cNvSpPr txBox="1">
              <a:spLocks noChangeArrowheads="1"/>
            </p:cNvSpPr>
            <p:nvPr/>
          </p:nvSpPr>
          <p:spPr bwMode="auto">
            <a:xfrm>
              <a:off x="6995215" y="3136523"/>
              <a:ext cx="1795116" cy="5848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mtClean="0"/>
                <a:t>Zweierkomplement</a:t>
              </a:r>
            </a:p>
            <a:p>
              <a:r>
                <a:rPr lang="de-AT" altLang="de-DE" smtClean="0"/>
                <a:t>- 3</a:t>
              </a:r>
              <a:endParaRPr lang="de-AT" altLang="de-DE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7D875E7-0682-49E4-87FD-E3C817C279E1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de-DE" altLang="en-US" sz="1400" smtClean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z="2800" smtClean="0"/>
              <a:t>Multiplikation/Division mit Zweierpotenzen</a:t>
            </a:r>
          </a:p>
        </p:txBody>
      </p:sp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1935827" y="2006600"/>
            <a:ext cx="642938" cy="1169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* 2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* 4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* 8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* 16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</p:txBody>
      </p:sp>
      <p:sp>
        <p:nvSpPr>
          <p:cNvPr id="20485" name="Text Box 6"/>
          <p:cNvSpPr txBox="1">
            <a:spLocks noChangeArrowheads="1"/>
          </p:cNvSpPr>
          <p:nvPr/>
        </p:nvSpPr>
        <p:spPr bwMode="auto">
          <a:xfrm>
            <a:off x="1214135" y="2006600"/>
            <a:ext cx="681037" cy="1169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&lt;&lt;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&lt;&lt;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&lt;&lt;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&lt;&lt;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4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</p:txBody>
      </p:sp>
      <p:sp>
        <p:nvSpPr>
          <p:cNvPr id="20486" name="Line 7"/>
          <p:cNvSpPr>
            <a:spLocks noChangeShapeType="1"/>
          </p:cNvSpPr>
          <p:nvPr/>
        </p:nvSpPr>
        <p:spPr bwMode="auto">
          <a:xfrm>
            <a:off x="1143000" y="2025650"/>
            <a:ext cx="1592263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0487" name="Line 8"/>
          <p:cNvSpPr>
            <a:spLocks noChangeShapeType="1"/>
          </p:cNvSpPr>
          <p:nvPr/>
        </p:nvSpPr>
        <p:spPr bwMode="auto">
          <a:xfrm>
            <a:off x="1928838" y="2025650"/>
            <a:ext cx="0" cy="1103313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0488" name="Text Box 9"/>
          <p:cNvSpPr txBox="1">
            <a:spLocks noChangeArrowheads="1"/>
          </p:cNvSpPr>
          <p:nvPr/>
        </p:nvSpPr>
        <p:spPr bwMode="auto">
          <a:xfrm>
            <a:off x="1219200" y="1644650"/>
            <a:ext cx="136525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Multiplikation</a:t>
            </a:r>
          </a:p>
        </p:txBody>
      </p:sp>
      <p:sp>
        <p:nvSpPr>
          <p:cNvPr id="20489" name="Text Box 10"/>
          <p:cNvSpPr txBox="1">
            <a:spLocks noChangeArrowheads="1"/>
          </p:cNvSpPr>
          <p:nvPr/>
        </p:nvSpPr>
        <p:spPr bwMode="auto">
          <a:xfrm>
            <a:off x="4451350" y="2006600"/>
            <a:ext cx="622300" cy="1169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/ 2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/ 4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/ 8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/ 16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</p:txBody>
      </p:sp>
      <p:sp>
        <p:nvSpPr>
          <p:cNvPr id="20490" name="Text Box 11"/>
          <p:cNvSpPr txBox="1">
            <a:spLocks noChangeArrowheads="1"/>
          </p:cNvSpPr>
          <p:nvPr/>
        </p:nvSpPr>
        <p:spPr bwMode="auto">
          <a:xfrm>
            <a:off x="3633186" y="2006600"/>
            <a:ext cx="681037" cy="1169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&gt;&gt;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&gt;&gt;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&gt;&gt;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&gt;&gt;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4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</p:txBody>
      </p:sp>
      <p:sp>
        <p:nvSpPr>
          <p:cNvPr id="20491" name="Line 12"/>
          <p:cNvSpPr>
            <a:spLocks noChangeShapeType="1"/>
          </p:cNvSpPr>
          <p:nvPr/>
        </p:nvSpPr>
        <p:spPr bwMode="auto">
          <a:xfrm>
            <a:off x="3581400" y="2025650"/>
            <a:ext cx="14922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0492" name="Line 13"/>
          <p:cNvSpPr>
            <a:spLocks noChangeShapeType="1"/>
          </p:cNvSpPr>
          <p:nvPr/>
        </p:nvSpPr>
        <p:spPr bwMode="auto">
          <a:xfrm>
            <a:off x="4385603" y="2025650"/>
            <a:ext cx="0" cy="1103313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0493" name="Text Box 14"/>
          <p:cNvSpPr txBox="1">
            <a:spLocks noChangeArrowheads="1"/>
          </p:cNvSpPr>
          <p:nvPr/>
        </p:nvSpPr>
        <p:spPr bwMode="auto">
          <a:xfrm>
            <a:off x="3851275" y="1644650"/>
            <a:ext cx="88106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Division</a:t>
            </a:r>
          </a:p>
        </p:txBody>
      </p:sp>
      <p:sp>
        <p:nvSpPr>
          <p:cNvPr id="20494" name="Text Box 15"/>
          <p:cNvSpPr txBox="1">
            <a:spLocks noChangeArrowheads="1"/>
          </p:cNvSpPr>
          <p:nvPr/>
        </p:nvSpPr>
        <p:spPr bwMode="auto">
          <a:xfrm>
            <a:off x="685800" y="1233488"/>
            <a:ext cx="4649788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/>
              <a:t>Mit Shift-Operationen effizient implementierbar</a:t>
            </a:r>
          </a:p>
        </p:txBody>
      </p:sp>
      <p:sp>
        <p:nvSpPr>
          <p:cNvPr id="15375" name="Text Box 29"/>
          <p:cNvSpPr txBox="1">
            <a:spLocks noChangeArrowheads="1"/>
          </p:cNvSpPr>
          <p:nvPr/>
        </p:nvSpPr>
        <p:spPr bwMode="auto">
          <a:xfrm>
            <a:off x="5414963" y="1984375"/>
            <a:ext cx="3348994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Division nur bei </a:t>
            </a:r>
            <a:r>
              <a:rPr lang="de-AT" altLang="en-US" sz="1600" i="1"/>
              <a:t>positiven</a:t>
            </a:r>
            <a:r>
              <a:rPr lang="de-AT" altLang="en-US" sz="1600"/>
              <a:t> Zahlen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durch Shift ersetzbar.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Bei </a:t>
            </a:r>
            <a:r>
              <a:rPr lang="de-AT" altLang="en-US" sz="1600" i="1"/>
              <a:t>negativen</a:t>
            </a:r>
            <a:r>
              <a:rPr lang="de-AT" altLang="en-US" sz="1600"/>
              <a:t> Zahlen wird auf die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nächstkleinere ganze Zahl </a:t>
            </a:r>
            <a:r>
              <a:rPr lang="de-AT" altLang="en-US" sz="1600" smtClean="0"/>
              <a:t>abgerundet</a:t>
            </a:r>
            <a:r>
              <a:rPr lang="de-AT" altLang="en-US" sz="1600"/>
              <a:t>.</a:t>
            </a: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685800" y="3514725"/>
            <a:ext cx="1108075" cy="2817813"/>
            <a:chOff x="685800" y="3515508"/>
            <a:chExt cx="1108106" cy="2816541"/>
          </a:xfrm>
        </p:grpSpPr>
        <p:sp>
          <p:nvSpPr>
            <p:cNvPr id="20527" name="Text Box 15"/>
            <p:cNvSpPr txBox="1">
              <a:spLocks noChangeArrowheads="1"/>
            </p:cNvSpPr>
            <p:nvPr/>
          </p:nvSpPr>
          <p:spPr bwMode="auto">
            <a:xfrm>
              <a:off x="685800" y="3515508"/>
              <a:ext cx="105670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Beispiele</a:t>
              </a:r>
            </a:p>
          </p:txBody>
        </p:sp>
        <p:sp>
          <p:nvSpPr>
            <p:cNvPr id="20528" name="TextBox 2"/>
            <p:cNvSpPr txBox="1">
              <a:spLocks noChangeArrowheads="1"/>
            </p:cNvSpPr>
            <p:nvPr/>
          </p:nvSpPr>
          <p:spPr bwMode="auto">
            <a:xfrm>
              <a:off x="764457" y="4273822"/>
              <a:ext cx="10294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0000 0101</a:t>
              </a:r>
            </a:p>
          </p:txBody>
        </p:sp>
        <p:sp>
          <p:nvSpPr>
            <p:cNvPr id="20529" name="Rectangle 3"/>
            <p:cNvSpPr>
              <a:spLocks noChangeArrowheads="1"/>
            </p:cNvSpPr>
            <p:nvPr/>
          </p:nvSpPr>
          <p:spPr bwMode="auto">
            <a:xfrm>
              <a:off x="800682" y="4313579"/>
              <a:ext cx="896921" cy="230588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0530" name="TextBox 4"/>
            <p:cNvSpPr txBox="1">
              <a:spLocks noChangeArrowheads="1"/>
            </p:cNvSpPr>
            <p:nvPr/>
          </p:nvSpPr>
          <p:spPr bwMode="auto">
            <a:xfrm>
              <a:off x="958965" y="4013965"/>
              <a:ext cx="6270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x = 5;</a:t>
              </a:r>
            </a:p>
          </p:txBody>
        </p:sp>
        <p:sp>
          <p:nvSpPr>
            <p:cNvPr id="20531" name="TextBox 41"/>
            <p:cNvSpPr txBox="1">
              <a:spLocks noChangeArrowheads="1"/>
            </p:cNvSpPr>
            <p:nvPr/>
          </p:nvSpPr>
          <p:spPr bwMode="auto">
            <a:xfrm>
              <a:off x="764457" y="5185550"/>
              <a:ext cx="10294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0001 01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00</a:t>
              </a:r>
            </a:p>
          </p:txBody>
        </p:sp>
        <p:sp>
          <p:nvSpPr>
            <p:cNvPr id="20532" name="Rectangle 42"/>
            <p:cNvSpPr>
              <a:spLocks noChangeArrowheads="1"/>
            </p:cNvSpPr>
            <p:nvPr/>
          </p:nvSpPr>
          <p:spPr bwMode="auto">
            <a:xfrm>
              <a:off x="800682" y="5225307"/>
              <a:ext cx="896921" cy="230588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0533" name="TextBox 43"/>
            <p:cNvSpPr txBox="1">
              <a:spLocks noChangeArrowheads="1"/>
            </p:cNvSpPr>
            <p:nvPr/>
          </p:nvSpPr>
          <p:spPr bwMode="auto">
            <a:xfrm>
              <a:off x="760178" y="4925693"/>
              <a:ext cx="102463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x = x &lt;&lt; 2;</a:t>
              </a:r>
            </a:p>
          </p:txBody>
        </p:sp>
        <p:sp>
          <p:nvSpPr>
            <p:cNvPr id="20534" name="TextBox 44"/>
            <p:cNvSpPr txBox="1">
              <a:spLocks noChangeArrowheads="1"/>
            </p:cNvSpPr>
            <p:nvPr/>
          </p:nvSpPr>
          <p:spPr bwMode="auto">
            <a:xfrm>
              <a:off x="829758" y="5475692"/>
              <a:ext cx="80502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de-AT" altLang="de-DE" sz="1400" b="1"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(16 + 4)</a:t>
              </a:r>
            </a:p>
          </p:txBody>
        </p:sp>
        <p:sp>
          <p:nvSpPr>
            <p:cNvPr id="20535" name="TextBox 53"/>
            <p:cNvSpPr txBox="1">
              <a:spLocks noChangeArrowheads="1"/>
            </p:cNvSpPr>
            <p:nvPr/>
          </p:nvSpPr>
          <p:spPr bwMode="auto">
            <a:xfrm>
              <a:off x="958965" y="6024272"/>
              <a:ext cx="543739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x * 4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4713288" y="4013200"/>
            <a:ext cx="1033462" cy="2319338"/>
            <a:chOff x="4713601" y="4013965"/>
            <a:chExt cx="1033728" cy="2318084"/>
          </a:xfrm>
        </p:grpSpPr>
        <p:sp>
          <p:nvSpPr>
            <p:cNvPr id="20519" name="TextBox 54"/>
            <p:cNvSpPr txBox="1">
              <a:spLocks noChangeArrowheads="1"/>
            </p:cNvSpPr>
            <p:nvPr/>
          </p:nvSpPr>
          <p:spPr bwMode="auto">
            <a:xfrm>
              <a:off x="4717880" y="4273822"/>
              <a:ext cx="10294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0000 0101</a:t>
              </a:r>
            </a:p>
          </p:txBody>
        </p:sp>
        <p:sp>
          <p:nvSpPr>
            <p:cNvPr id="20520" name="Rectangle 55"/>
            <p:cNvSpPr>
              <a:spLocks noChangeArrowheads="1"/>
            </p:cNvSpPr>
            <p:nvPr/>
          </p:nvSpPr>
          <p:spPr bwMode="auto">
            <a:xfrm>
              <a:off x="4754105" y="4313579"/>
              <a:ext cx="896921" cy="230588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0521" name="TextBox 56"/>
            <p:cNvSpPr txBox="1">
              <a:spLocks noChangeArrowheads="1"/>
            </p:cNvSpPr>
            <p:nvPr/>
          </p:nvSpPr>
          <p:spPr bwMode="auto">
            <a:xfrm>
              <a:off x="4912388" y="4013965"/>
              <a:ext cx="6270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x = 5;</a:t>
              </a:r>
            </a:p>
          </p:txBody>
        </p:sp>
        <p:sp>
          <p:nvSpPr>
            <p:cNvPr id="20522" name="TextBox 57"/>
            <p:cNvSpPr txBox="1">
              <a:spLocks noChangeArrowheads="1"/>
            </p:cNvSpPr>
            <p:nvPr/>
          </p:nvSpPr>
          <p:spPr bwMode="auto">
            <a:xfrm>
              <a:off x="4717880" y="5185550"/>
              <a:ext cx="10294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00</a:t>
              </a: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00 0001</a:t>
              </a: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23" name="Rectangle 58"/>
            <p:cNvSpPr>
              <a:spLocks noChangeArrowheads="1"/>
            </p:cNvSpPr>
            <p:nvPr/>
          </p:nvSpPr>
          <p:spPr bwMode="auto">
            <a:xfrm>
              <a:off x="4754105" y="5225307"/>
              <a:ext cx="896921" cy="230588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0524" name="TextBox 59"/>
            <p:cNvSpPr txBox="1">
              <a:spLocks noChangeArrowheads="1"/>
            </p:cNvSpPr>
            <p:nvPr/>
          </p:nvSpPr>
          <p:spPr bwMode="auto">
            <a:xfrm>
              <a:off x="4713601" y="4925693"/>
              <a:ext cx="102463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x = x &gt;&gt; 2;</a:t>
              </a:r>
            </a:p>
          </p:txBody>
        </p:sp>
        <p:sp>
          <p:nvSpPr>
            <p:cNvPr id="20525" name="TextBox 60"/>
            <p:cNvSpPr txBox="1">
              <a:spLocks noChangeArrowheads="1"/>
            </p:cNvSpPr>
            <p:nvPr/>
          </p:nvSpPr>
          <p:spPr bwMode="auto">
            <a:xfrm>
              <a:off x="5043631" y="5475692"/>
              <a:ext cx="284125" cy="307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de-AT" altLang="de-DE" sz="1400" b="1" smtClean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26" name="TextBox 61"/>
            <p:cNvSpPr txBox="1">
              <a:spLocks noChangeArrowheads="1"/>
            </p:cNvSpPr>
            <p:nvPr/>
          </p:nvSpPr>
          <p:spPr bwMode="auto">
            <a:xfrm>
              <a:off x="4912388" y="6024272"/>
              <a:ext cx="522900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x / 4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525111" y="4013200"/>
            <a:ext cx="1411027" cy="2319338"/>
            <a:chOff x="2524900" y="4013965"/>
            <a:chExt cx="1410923" cy="2318084"/>
          </a:xfrm>
        </p:grpSpPr>
        <p:sp>
          <p:nvSpPr>
            <p:cNvPr id="20510" name="TextBox 62"/>
            <p:cNvSpPr txBox="1">
              <a:spLocks noChangeArrowheads="1"/>
            </p:cNvSpPr>
            <p:nvPr/>
          </p:nvSpPr>
          <p:spPr bwMode="auto">
            <a:xfrm>
              <a:off x="2735644" y="4273822"/>
              <a:ext cx="9761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1111 1011</a:t>
              </a:r>
            </a:p>
          </p:txBody>
        </p:sp>
        <p:sp>
          <p:nvSpPr>
            <p:cNvPr id="20511" name="Rectangle 63"/>
            <p:cNvSpPr>
              <a:spLocks noChangeArrowheads="1"/>
            </p:cNvSpPr>
            <p:nvPr/>
          </p:nvSpPr>
          <p:spPr bwMode="auto">
            <a:xfrm>
              <a:off x="2771869" y="4313579"/>
              <a:ext cx="896921" cy="230588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0512" name="TextBox 64"/>
            <p:cNvSpPr txBox="1">
              <a:spLocks noChangeArrowheads="1"/>
            </p:cNvSpPr>
            <p:nvPr/>
          </p:nvSpPr>
          <p:spPr bwMode="auto">
            <a:xfrm>
              <a:off x="2862560" y="4013965"/>
              <a:ext cx="73609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x = - 5;</a:t>
              </a:r>
            </a:p>
          </p:txBody>
        </p:sp>
        <p:sp>
          <p:nvSpPr>
            <p:cNvPr id="20513" name="TextBox 65"/>
            <p:cNvSpPr txBox="1">
              <a:spLocks noChangeArrowheads="1"/>
            </p:cNvSpPr>
            <p:nvPr/>
          </p:nvSpPr>
          <p:spPr bwMode="auto">
            <a:xfrm>
              <a:off x="2735644" y="5185550"/>
              <a:ext cx="98943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1110 11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00</a:t>
              </a:r>
            </a:p>
          </p:txBody>
        </p:sp>
        <p:sp>
          <p:nvSpPr>
            <p:cNvPr id="20514" name="Rectangle 66"/>
            <p:cNvSpPr>
              <a:spLocks noChangeArrowheads="1"/>
            </p:cNvSpPr>
            <p:nvPr/>
          </p:nvSpPr>
          <p:spPr bwMode="auto">
            <a:xfrm>
              <a:off x="2771869" y="5225307"/>
              <a:ext cx="896921" cy="230588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0515" name="TextBox 67"/>
            <p:cNvSpPr txBox="1">
              <a:spLocks noChangeArrowheads="1"/>
            </p:cNvSpPr>
            <p:nvPr/>
          </p:nvSpPr>
          <p:spPr bwMode="auto">
            <a:xfrm>
              <a:off x="2731365" y="4925693"/>
              <a:ext cx="102463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x = x &lt;&lt; 2;</a:t>
              </a:r>
            </a:p>
          </p:txBody>
        </p:sp>
        <p:sp>
          <p:nvSpPr>
            <p:cNvPr id="20516" name="TextBox 68"/>
            <p:cNvSpPr txBox="1">
              <a:spLocks noChangeArrowheads="1"/>
            </p:cNvSpPr>
            <p:nvPr/>
          </p:nvSpPr>
          <p:spPr bwMode="auto">
            <a:xfrm>
              <a:off x="2957258" y="5475692"/>
              <a:ext cx="492407" cy="307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de-AT" altLang="de-DE" sz="1400" b="1">
                  <a:latin typeface="Arial" panose="020B0604020202020204" pitchFamily="34" charset="0"/>
                  <a:cs typeface="Arial" panose="020B0604020202020204" pitchFamily="34" charset="0"/>
                </a:rPr>
                <a:t>- </a:t>
              </a:r>
              <a:r>
                <a:rPr lang="de-AT" altLang="de-DE" sz="1400" b="1" smtClean="0"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17" name="TextBox 69"/>
            <p:cNvSpPr txBox="1">
              <a:spLocks noChangeArrowheads="1"/>
            </p:cNvSpPr>
            <p:nvPr/>
          </p:nvSpPr>
          <p:spPr bwMode="auto">
            <a:xfrm>
              <a:off x="2524900" y="4549379"/>
              <a:ext cx="1410923" cy="307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 smtClean="0">
                  <a:latin typeface="Arial" panose="020B0604020202020204" pitchFamily="34" charset="0"/>
                  <a:cs typeface="Arial" panose="020B0604020202020204" pitchFamily="34" charset="0"/>
                </a:rPr>
                <a:t>(1111 1010 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+ 1</a:t>
              </a:r>
              <a:r>
                <a:rPr lang="de-AT" altLang="de-DE" sz="1400" smtClean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18" name="TextBox 70"/>
            <p:cNvSpPr txBox="1">
              <a:spLocks noChangeArrowheads="1"/>
            </p:cNvSpPr>
            <p:nvPr/>
          </p:nvSpPr>
          <p:spPr bwMode="auto">
            <a:xfrm>
              <a:off x="2958493" y="6024272"/>
              <a:ext cx="543739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x * 4</a:t>
              </a:r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6684145" y="4013200"/>
            <a:ext cx="1823267" cy="2319338"/>
            <a:chOff x="6684388" y="4013965"/>
            <a:chExt cx="1823394" cy="2318084"/>
          </a:xfrm>
        </p:grpSpPr>
        <p:sp>
          <p:nvSpPr>
            <p:cNvPr id="20500" name="TextBox 45"/>
            <p:cNvSpPr txBox="1">
              <a:spLocks noChangeArrowheads="1"/>
            </p:cNvSpPr>
            <p:nvPr/>
          </p:nvSpPr>
          <p:spPr bwMode="auto">
            <a:xfrm>
              <a:off x="6688667" y="4273822"/>
              <a:ext cx="9761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1111 1011</a:t>
              </a:r>
            </a:p>
          </p:txBody>
        </p:sp>
        <p:sp>
          <p:nvSpPr>
            <p:cNvPr id="20501" name="Rectangle 46"/>
            <p:cNvSpPr>
              <a:spLocks noChangeArrowheads="1"/>
            </p:cNvSpPr>
            <p:nvPr/>
          </p:nvSpPr>
          <p:spPr bwMode="auto">
            <a:xfrm>
              <a:off x="6724892" y="4313579"/>
              <a:ext cx="896921" cy="230588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0502" name="TextBox 47"/>
            <p:cNvSpPr txBox="1">
              <a:spLocks noChangeArrowheads="1"/>
            </p:cNvSpPr>
            <p:nvPr/>
          </p:nvSpPr>
          <p:spPr bwMode="auto">
            <a:xfrm>
              <a:off x="6815583" y="4013965"/>
              <a:ext cx="73609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x = - 5;</a:t>
              </a:r>
            </a:p>
          </p:txBody>
        </p:sp>
        <p:sp>
          <p:nvSpPr>
            <p:cNvPr id="20503" name="TextBox 48"/>
            <p:cNvSpPr txBox="1">
              <a:spLocks noChangeArrowheads="1"/>
            </p:cNvSpPr>
            <p:nvPr/>
          </p:nvSpPr>
          <p:spPr bwMode="auto">
            <a:xfrm>
              <a:off x="6688667" y="5185550"/>
              <a:ext cx="9627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11 1110</a:t>
              </a: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04" name="Rectangle 49"/>
            <p:cNvSpPr>
              <a:spLocks noChangeArrowheads="1"/>
            </p:cNvSpPr>
            <p:nvPr/>
          </p:nvSpPr>
          <p:spPr bwMode="auto">
            <a:xfrm>
              <a:off x="6724892" y="5225307"/>
              <a:ext cx="896921" cy="230588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0505" name="TextBox 50"/>
            <p:cNvSpPr txBox="1">
              <a:spLocks noChangeArrowheads="1"/>
            </p:cNvSpPr>
            <p:nvPr/>
          </p:nvSpPr>
          <p:spPr bwMode="auto">
            <a:xfrm>
              <a:off x="6684388" y="4925693"/>
              <a:ext cx="102463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x = x &gt;&gt; 2;</a:t>
              </a:r>
            </a:p>
          </p:txBody>
        </p:sp>
        <p:sp>
          <p:nvSpPr>
            <p:cNvPr id="20506" name="TextBox 51"/>
            <p:cNvSpPr txBox="1">
              <a:spLocks noChangeArrowheads="1"/>
            </p:cNvSpPr>
            <p:nvPr/>
          </p:nvSpPr>
          <p:spPr bwMode="auto">
            <a:xfrm>
              <a:off x="6959939" y="5475692"/>
              <a:ext cx="393083" cy="307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de-AT" altLang="de-DE" sz="1400" b="1">
                  <a:latin typeface="Arial" panose="020B0604020202020204" pitchFamily="34" charset="0"/>
                  <a:cs typeface="Arial" panose="020B0604020202020204" pitchFamily="34" charset="0"/>
                </a:rPr>
                <a:t>- </a:t>
              </a:r>
              <a:r>
                <a:rPr lang="de-AT" altLang="de-DE" sz="1400" b="1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08" name="TextBox 71"/>
            <p:cNvSpPr txBox="1">
              <a:spLocks noChangeArrowheads="1"/>
            </p:cNvSpPr>
            <p:nvPr/>
          </p:nvSpPr>
          <p:spPr bwMode="auto">
            <a:xfrm>
              <a:off x="6935257" y="6024272"/>
              <a:ext cx="660758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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x / 4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</a:t>
              </a: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09" name="TextBox 73"/>
            <p:cNvSpPr txBox="1">
              <a:spLocks noChangeArrowheads="1"/>
            </p:cNvSpPr>
            <p:nvPr/>
          </p:nvSpPr>
          <p:spPr bwMode="auto">
            <a:xfrm>
              <a:off x="7778095" y="6024272"/>
              <a:ext cx="72968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-1.25</a:t>
              </a: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A956DC9-0065-4BD5-892A-8C4FC4485B5F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de-DE" altLang="en-US" sz="1400" smtClean="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z="2800" smtClean="0"/>
              <a:t>Arithmetisches und Logisches Shift Right</a:t>
            </a:r>
          </a:p>
        </p:txBody>
      </p:sp>
      <p:sp>
        <p:nvSpPr>
          <p:cNvPr id="21508" name="Text Box 15"/>
          <p:cNvSpPr txBox="1">
            <a:spLocks noChangeArrowheads="1"/>
          </p:cNvSpPr>
          <p:nvPr/>
        </p:nvSpPr>
        <p:spPr bwMode="auto">
          <a:xfrm>
            <a:off x="1114425" y="1233488"/>
            <a:ext cx="2527300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b="1"/>
              <a:t>Arithmetisches Shift Right</a:t>
            </a:r>
          </a:p>
        </p:txBody>
      </p:sp>
      <p:sp>
        <p:nvSpPr>
          <p:cNvPr id="21509" name="TextBox 2"/>
          <p:cNvSpPr txBox="1">
            <a:spLocks noChangeArrowheads="1"/>
          </p:cNvSpPr>
          <p:nvPr/>
        </p:nvSpPr>
        <p:spPr bwMode="auto">
          <a:xfrm>
            <a:off x="1897063" y="1725613"/>
            <a:ext cx="681037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de-AT" altLang="de-DE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&gt;&gt;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763588" y="2376488"/>
            <a:ext cx="2989262" cy="1636712"/>
            <a:chOff x="762857" y="2375788"/>
            <a:chExt cx="2990691" cy="1637297"/>
          </a:xfrm>
        </p:grpSpPr>
        <p:sp>
          <p:nvSpPr>
            <p:cNvPr id="21522" name="TextBox 3"/>
            <p:cNvSpPr txBox="1">
              <a:spLocks noChangeArrowheads="1"/>
            </p:cNvSpPr>
            <p:nvPr/>
          </p:nvSpPr>
          <p:spPr bwMode="auto">
            <a:xfrm>
              <a:off x="1749133" y="2639833"/>
              <a:ext cx="9761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1111 1101</a:t>
              </a:r>
            </a:p>
          </p:txBody>
        </p:sp>
        <p:sp>
          <p:nvSpPr>
            <p:cNvPr id="21523" name="TextBox 39"/>
            <p:cNvSpPr txBox="1">
              <a:spLocks noChangeArrowheads="1"/>
            </p:cNvSpPr>
            <p:nvPr/>
          </p:nvSpPr>
          <p:spPr bwMode="auto">
            <a:xfrm>
              <a:off x="1869133" y="2375788"/>
              <a:ext cx="73609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x = - 3;</a:t>
              </a:r>
            </a:p>
          </p:txBody>
        </p:sp>
        <p:sp>
          <p:nvSpPr>
            <p:cNvPr id="21524" name="Rectangle 4"/>
            <p:cNvSpPr>
              <a:spLocks noChangeArrowheads="1"/>
            </p:cNvSpPr>
            <p:nvPr/>
          </p:nvSpPr>
          <p:spPr bwMode="auto">
            <a:xfrm>
              <a:off x="1800817" y="2683565"/>
              <a:ext cx="874643" cy="218661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1525" name="TextBox 41"/>
            <p:cNvSpPr txBox="1">
              <a:spLocks noChangeArrowheads="1"/>
            </p:cNvSpPr>
            <p:nvPr/>
          </p:nvSpPr>
          <p:spPr bwMode="auto">
            <a:xfrm>
              <a:off x="1749133" y="3290188"/>
              <a:ext cx="9627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111 1110</a:t>
              </a:r>
            </a:p>
          </p:txBody>
        </p:sp>
        <p:sp>
          <p:nvSpPr>
            <p:cNvPr id="21526" name="TextBox 42"/>
            <p:cNvSpPr txBox="1">
              <a:spLocks noChangeArrowheads="1"/>
            </p:cNvSpPr>
            <p:nvPr/>
          </p:nvSpPr>
          <p:spPr bwMode="auto">
            <a:xfrm>
              <a:off x="1745884" y="3026143"/>
              <a:ext cx="102463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x = x &gt;&gt; 1;</a:t>
              </a:r>
            </a:p>
          </p:txBody>
        </p:sp>
        <p:sp>
          <p:nvSpPr>
            <p:cNvPr id="21527" name="Rectangle 43"/>
            <p:cNvSpPr>
              <a:spLocks noChangeArrowheads="1"/>
            </p:cNvSpPr>
            <p:nvPr/>
          </p:nvSpPr>
          <p:spPr bwMode="auto">
            <a:xfrm>
              <a:off x="1800817" y="3333920"/>
              <a:ext cx="874643" cy="218661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1528" name="Text Box 15"/>
            <p:cNvSpPr txBox="1">
              <a:spLocks noChangeArrowheads="1"/>
            </p:cNvSpPr>
            <p:nvPr/>
          </p:nvSpPr>
          <p:spPr bwMode="auto">
            <a:xfrm>
              <a:off x="762857" y="3674531"/>
              <a:ext cx="2990691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Vorzeichenbit wird reingeschoben</a:t>
              </a:r>
            </a:p>
          </p:txBody>
        </p:sp>
      </p:grpSp>
      <p:sp>
        <p:nvSpPr>
          <p:cNvPr id="21511" name="Text Box 15"/>
          <p:cNvSpPr txBox="1">
            <a:spLocks noChangeArrowheads="1"/>
          </p:cNvSpPr>
          <p:nvPr/>
        </p:nvSpPr>
        <p:spPr bwMode="auto">
          <a:xfrm>
            <a:off x="4649788" y="1233488"/>
            <a:ext cx="2057400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b="1"/>
              <a:t>Logisches Shift Right</a:t>
            </a:r>
          </a:p>
        </p:txBody>
      </p:sp>
      <p:sp>
        <p:nvSpPr>
          <p:cNvPr id="21512" name="TextBox 46"/>
          <p:cNvSpPr txBox="1">
            <a:spLocks noChangeArrowheads="1"/>
          </p:cNvSpPr>
          <p:nvPr/>
        </p:nvSpPr>
        <p:spPr bwMode="auto">
          <a:xfrm>
            <a:off x="5291138" y="1725613"/>
            <a:ext cx="785812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de-AT" altLang="de-DE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&gt;&gt;&gt;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4735513" y="2376488"/>
            <a:ext cx="1954212" cy="1636712"/>
            <a:chOff x="4735853" y="2375788"/>
            <a:chExt cx="1954381" cy="1637297"/>
          </a:xfrm>
        </p:grpSpPr>
        <p:sp>
          <p:nvSpPr>
            <p:cNvPr id="21515" name="TextBox 47"/>
            <p:cNvSpPr txBox="1">
              <a:spLocks noChangeArrowheads="1"/>
            </p:cNvSpPr>
            <p:nvPr/>
          </p:nvSpPr>
          <p:spPr bwMode="auto">
            <a:xfrm>
              <a:off x="5203974" y="2639833"/>
              <a:ext cx="9761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1111 1101</a:t>
              </a:r>
            </a:p>
          </p:txBody>
        </p:sp>
        <p:sp>
          <p:nvSpPr>
            <p:cNvPr id="21516" name="TextBox 48"/>
            <p:cNvSpPr txBox="1">
              <a:spLocks noChangeArrowheads="1"/>
            </p:cNvSpPr>
            <p:nvPr/>
          </p:nvSpPr>
          <p:spPr bwMode="auto">
            <a:xfrm>
              <a:off x="5323974" y="2375788"/>
              <a:ext cx="73609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x = - 3;</a:t>
              </a:r>
            </a:p>
          </p:txBody>
        </p:sp>
        <p:sp>
          <p:nvSpPr>
            <p:cNvPr id="21517" name="Rectangle 49"/>
            <p:cNvSpPr>
              <a:spLocks noChangeArrowheads="1"/>
            </p:cNvSpPr>
            <p:nvPr/>
          </p:nvSpPr>
          <p:spPr bwMode="auto">
            <a:xfrm>
              <a:off x="5255658" y="2683565"/>
              <a:ext cx="874643" cy="218661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1518" name="TextBox 50"/>
            <p:cNvSpPr txBox="1">
              <a:spLocks noChangeArrowheads="1"/>
            </p:cNvSpPr>
            <p:nvPr/>
          </p:nvSpPr>
          <p:spPr bwMode="auto">
            <a:xfrm>
              <a:off x="5203974" y="3290188"/>
              <a:ext cx="9761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111 1110</a:t>
              </a:r>
            </a:p>
          </p:txBody>
        </p:sp>
        <p:sp>
          <p:nvSpPr>
            <p:cNvPr id="21519" name="TextBox 51"/>
            <p:cNvSpPr txBox="1">
              <a:spLocks noChangeArrowheads="1"/>
            </p:cNvSpPr>
            <p:nvPr/>
          </p:nvSpPr>
          <p:spPr bwMode="auto">
            <a:xfrm>
              <a:off x="5149037" y="3026143"/>
              <a:ext cx="112883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x = x &gt;&gt;&gt; 1;</a:t>
              </a:r>
            </a:p>
          </p:txBody>
        </p:sp>
        <p:sp>
          <p:nvSpPr>
            <p:cNvPr id="21520" name="Rectangle 52"/>
            <p:cNvSpPr>
              <a:spLocks noChangeArrowheads="1"/>
            </p:cNvSpPr>
            <p:nvPr/>
          </p:nvSpPr>
          <p:spPr bwMode="auto">
            <a:xfrm>
              <a:off x="5255658" y="3333920"/>
              <a:ext cx="874643" cy="218661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1521" name="Text Box 15"/>
            <p:cNvSpPr txBox="1">
              <a:spLocks noChangeArrowheads="1"/>
            </p:cNvSpPr>
            <p:nvPr/>
          </p:nvSpPr>
          <p:spPr bwMode="auto">
            <a:xfrm>
              <a:off x="4735853" y="3674531"/>
              <a:ext cx="1954381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0 wird reingeschoben</a:t>
              </a:r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63588" y="4630738"/>
            <a:ext cx="4449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/>
              <a:t>Macht nur bei negativen Zahlen einen Unterschied</a:t>
            </a:r>
          </a:p>
          <a:p>
            <a:r>
              <a:rPr lang="de-AT" altLang="de-DE"/>
              <a:t>Wird nur in der Systemprogrammierung verwendet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28A350D-3220-4599-9A48-8F83FF9D9CDB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de-DE" altLang="en-US" sz="1400" smtClean="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z="2800" smtClean="0"/>
              <a:t>Modulo-Operationen mit Zweierpotenzen</a:t>
            </a:r>
          </a:p>
        </p:txBody>
      </p:sp>
      <p:sp>
        <p:nvSpPr>
          <p:cNvPr id="22532" name="TextBox 1"/>
          <p:cNvSpPr txBox="1">
            <a:spLocks noChangeArrowheads="1"/>
          </p:cNvSpPr>
          <p:nvPr/>
        </p:nvSpPr>
        <p:spPr bwMode="auto">
          <a:xfrm>
            <a:off x="1046163" y="1550988"/>
            <a:ext cx="731837" cy="135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2000"/>
              </a:lnSpc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x % 2</a:t>
            </a:r>
          </a:p>
          <a:p>
            <a:pPr>
              <a:lnSpc>
                <a:spcPts val="2000"/>
              </a:lnSpc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x % 4</a:t>
            </a:r>
          </a:p>
          <a:p>
            <a:pPr>
              <a:lnSpc>
                <a:spcPts val="2000"/>
              </a:lnSpc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x % 8</a:t>
            </a:r>
          </a:p>
          <a:p>
            <a:pPr>
              <a:lnSpc>
                <a:spcPts val="2000"/>
              </a:lnSpc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x % 16</a:t>
            </a:r>
          </a:p>
          <a:p>
            <a:pPr>
              <a:lnSpc>
                <a:spcPts val="2000"/>
              </a:lnSpc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</p:txBody>
      </p:sp>
      <p:sp>
        <p:nvSpPr>
          <p:cNvPr id="22533" name="TextBox 25"/>
          <p:cNvSpPr txBox="1">
            <a:spLocks noChangeArrowheads="1"/>
          </p:cNvSpPr>
          <p:nvPr/>
        </p:nvSpPr>
        <p:spPr bwMode="auto">
          <a:xfrm>
            <a:off x="2611438" y="1550988"/>
            <a:ext cx="1030287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2000"/>
              </a:lnSpc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0000 000</a:t>
            </a:r>
            <a:r>
              <a:rPr lang="de-AT" altLang="de-DE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>
              <a:lnSpc>
                <a:spcPts val="2000"/>
              </a:lnSpc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0000 00</a:t>
            </a:r>
            <a:r>
              <a:rPr lang="de-AT" altLang="de-DE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  <a:p>
            <a:pPr>
              <a:lnSpc>
                <a:spcPts val="2000"/>
              </a:lnSpc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0000 0</a:t>
            </a:r>
            <a:r>
              <a:rPr lang="de-AT" altLang="de-DE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</a:t>
            </a:r>
          </a:p>
          <a:p>
            <a:pPr>
              <a:lnSpc>
                <a:spcPts val="2000"/>
              </a:lnSpc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0000 </a:t>
            </a:r>
            <a:r>
              <a:rPr lang="de-AT" altLang="de-DE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1111</a:t>
            </a:r>
          </a:p>
          <a:p>
            <a:pPr>
              <a:lnSpc>
                <a:spcPts val="2000"/>
              </a:lnSpc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</p:txBody>
      </p:sp>
      <p:sp>
        <p:nvSpPr>
          <p:cNvPr id="22534" name="TextBox 8"/>
          <p:cNvSpPr txBox="1">
            <a:spLocks noChangeArrowheads="1"/>
          </p:cNvSpPr>
          <p:nvPr/>
        </p:nvSpPr>
        <p:spPr bwMode="auto">
          <a:xfrm>
            <a:off x="2109788" y="1212850"/>
            <a:ext cx="20050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i="1"/>
              <a:t>Und-Verknüpfung mit</a:t>
            </a:r>
          </a:p>
        </p:txBody>
      </p: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685800" y="3052763"/>
            <a:ext cx="5413375" cy="1417637"/>
            <a:chOff x="685800" y="3053301"/>
            <a:chExt cx="5412789" cy="1416984"/>
          </a:xfrm>
        </p:grpSpPr>
        <p:sp>
          <p:nvSpPr>
            <p:cNvPr id="22551" name="TextBox 9"/>
            <p:cNvSpPr txBox="1">
              <a:spLocks noChangeArrowheads="1"/>
            </p:cNvSpPr>
            <p:nvPr/>
          </p:nvSpPr>
          <p:spPr bwMode="auto">
            <a:xfrm>
              <a:off x="685800" y="3053301"/>
              <a:ext cx="96212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b="1"/>
                <a:t>Beispiele</a:t>
              </a:r>
            </a:p>
          </p:txBody>
        </p:sp>
        <p:sp>
          <p:nvSpPr>
            <p:cNvPr id="22552" name="TextBox 10"/>
            <p:cNvSpPr txBox="1">
              <a:spLocks noChangeArrowheads="1"/>
            </p:cNvSpPr>
            <p:nvPr/>
          </p:nvSpPr>
          <p:spPr bwMode="auto">
            <a:xfrm>
              <a:off x="970059" y="3681454"/>
              <a:ext cx="10294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0001 0101</a:t>
              </a:r>
            </a:p>
          </p:txBody>
        </p:sp>
        <p:sp>
          <p:nvSpPr>
            <p:cNvPr id="22553" name="Rectangle 11"/>
            <p:cNvSpPr>
              <a:spLocks noChangeArrowheads="1"/>
            </p:cNvSpPr>
            <p:nvPr/>
          </p:nvSpPr>
          <p:spPr bwMode="auto">
            <a:xfrm>
              <a:off x="1017767" y="3717235"/>
              <a:ext cx="906449" cy="226612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2554" name="TextBox 30"/>
            <p:cNvSpPr txBox="1">
              <a:spLocks noChangeArrowheads="1"/>
            </p:cNvSpPr>
            <p:nvPr/>
          </p:nvSpPr>
          <p:spPr bwMode="auto">
            <a:xfrm>
              <a:off x="1121138" y="3427636"/>
              <a:ext cx="72648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x = 21;</a:t>
              </a:r>
            </a:p>
          </p:txBody>
        </p:sp>
        <p:sp>
          <p:nvSpPr>
            <p:cNvPr id="22555" name="TextBox 31"/>
            <p:cNvSpPr txBox="1">
              <a:spLocks noChangeArrowheads="1"/>
            </p:cNvSpPr>
            <p:nvPr/>
          </p:nvSpPr>
          <p:spPr bwMode="auto">
            <a:xfrm>
              <a:off x="993913" y="3970539"/>
              <a:ext cx="98937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16 + 4 + 1</a:t>
              </a:r>
            </a:p>
          </p:txBody>
        </p:sp>
        <p:sp>
          <p:nvSpPr>
            <p:cNvPr id="22556" name="TextBox 32"/>
            <p:cNvSpPr txBox="1">
              <a:spLocks noChangeArrowheads="1"/>
            </p:cNvSpPr>
            <p:nvPr/>
          </p:nvSpPr>
          <p:spPr bwMode="auto">
            <a:xfrm>
              <a:off x="2763487" y="3682929"/>
              <a:ext cx="63350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x % 2</a:t>
              </a:r>
            </a:p>
          </p:txBody>
        </p:sp>
        <p:sp>
          <p:nvSpPr>
            <p:cNvPr id="22557" name="TextBox 33"/>
            <p:cNvSpPr txBox="1">
              <a:spLocks noChangeArrowheads="1"/>
            </p:cNvSpPr>
            <p:nvPr/>
          </p:nvSpPr>
          <p:spPr bwMode="auto">
            <a:xfrm>
              <a:off x="3757400" y="3682929"/>
              <a:ext cx="10294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0001 0101</a:t>
              </a:r>
            </a:p>
          </p:txBody>
        </p:sp>
        <p:sp>
          <p:nvSpPr>
            <p:cNvPr id="22558" name="TextBox 34"/>
            <p:cNvSpPr txBox="1">
              <a:spLocks noChangeArrowheads="1"/>
            </p:cNvSpPr>
            <p:nvPr/>
          </p:nvSpPr>
          <p:spPr bwMode="auto">
            <a:xfrm>
              <a:off x="3586445" y="3885687"/>
              <a:ext cx="119936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&amp; 0000 000</a:t>
              </a: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cxnSp>
          <p:nvCxnSpPr>
            <p:cNvPr id="22559" name="Straight Connector 13"/>
            <p:cNvCxnSpPr>
              <a:cxnSpLocks noChangeShapeType="1"/>
            </p:cNvCxnSpPr>
            <p:nvPr/>
          </p:nvCxnSpPr>
          <p:spPr bwMode="auto">
            <a:xfrm>
              <a:off x="3856383" y="4162508"/>
              <a:ext cx="842838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560" name="TextBox 37"/>
            <p:cNvSpPr txBox="1">
              <a:spLocks noChangeArrowheads="1"/>
            </p:cNvSpPr>
            <p:nvPr/>
          </p:nvSpPr>
          <p:spPr bwMode="auto">
            <a:xfrm>
              <a:off x="3757400" y="4162508"/>
              <a:ext cx="10294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0000 0001</a:t>
              </a:r>
            </a:p>
          </p:txBody>
        </p:sp>
        <p:sp>
          <p:nvSpPr>
            <p:cNvPr id="22561" name="TextBox 38"/>
            <p:cNvSpPr txBox="1">
              <a:spLocks noChangeArrowheads="1"/>
            </p:cNvSpPr>
            <p:nvPr/>
          </p:nvSpPr>
          <p:spPr bwMode="auto">
            <a:xfrm>
              <a:off x="4884795" y="4162508"/>
              <a:ext cx="121379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= 1  (21 % 2)</a:t>
              </a:r>
            </a:p>
          </p:txBody>
        </p:sp>
      </p:grp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2763838" y="4549775"/>
            <a:ext cx="3335337" cy="787400"/>
            <a:chOff x="2763487" y="4577461"/>
            <a:chExt cx="3335102" cy="787356"/>
          </a:xfrm>
        </p:grpSpPr>
        <p:sp>
          <p:nvSpPr>
            <p:cNvPr id="22545" name="TextBox 40"/>
            <p:cNvSpPr txBox="1">
              <a:spLocks noChangeArrowheads="1"/>
            </p:cNvSpPr>
            <p:nvPr/>
          </p:nvSpPr>
          <p:spPr bwMode="auto">
            <a:xfrm>
              <a:off x="2763487" y="4577461"/>
              <a:ext cx="63350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x % 4</a:t>
              </a:r>
            </a:p>
          </p:txBody>
        </p:sp>
        <p:sp>
          <p:nvSpPr>
            <p:cNvPr id="22546" name="TextBox 54"/>
            <p:cNvSpPr txBox="1">
              <a:spLocks noChangeArrowheads="1"/>
            </p:cNvSpPr>
            <p:nvPr/>
          </p:nvSpPr>
          <p:spPr bwMode="auto">
            <a:xfrm>
              <a:off x="3757400" y="4577461"/>
              <a:ext cx="10294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0001 0101</a:t>
              </a:r>
            </a:p>
          </p:txBody>
        </p:sp>
        <p:sp>
          <p:nvSpPr>
            <p:cNvPr id="22547" name="TextBox 55"/>
            <p:cNvSpPr txBox="1">
              <a:spLocks noChangeArrowheads="1"/>
            </p:cNvSpPr>
            <p:nvPr/>
          </p:nvSpPr>
          <p:spPr bwMode="auto">
            <a:xfrm>
              <a:off x="3586445" y="4780219"/>
              <a:ext cx="119936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&amp; 0000 00</a:t>
              </a: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</a:p>
          </p:txBody>
        </p:sp>
        <p:cxnSp>
          <p:nvCxnSpPr>
            <p:cNvPr id="22548" name="Straight Connector 56"/>
            <p:cNvCxnSpPr>
              <a:cxnSpLocks noChangeShapeType="1"/>
            </p:cNvCxnSpPr>
            <p:nvPr/>
          </p:nvCxnSpPr>
          <p:spPr bwMode="auto">
            <a:xfrm>
              <a:off x="3856383" y="5057040"/>
              <a:ext cx="842838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549" name="TextBox 57"/>
            <p:cNvSpPr txBox="1">
              <a:spLocks noChangeArrowheads="1"/>
            </p:cNvSpPr>
            <p:nvPr/>
          </p:nvSpPr>
          <p:spPr bwMode="auto">
            <a:xfrm>
              <a:off x="3757400" y="5057040"/>
              <a:ext cx="10294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0000 0001</a:t>
              </a:r>
            </a:p>
          </p:txBody>
        </p:sp>
        <p:sp>
          <p:nvSpPr>
            <p:cNvPr id="22550" name="TextBox 58"/>
            <p:cNvSpPr txBox="1">
              <a:spLocks noChangeArrowheads="1"/>
            </p:cNvSpPr>
            <p:nvPr/>
          </p:nvSpPr>
          <p:spPr bwMode="auto">
            <a:xfrm>
              <a:off x="4884795" y="5057040"/>
              <a:ext cx="121379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= 1  (21 % 4)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2763838" y="5418138"/>
            <a:ext cx="3335337" cy="787400"/>
            <a:chOff x="2763487" y="5489039"/>
            <a:chExt cx="3335102" cy="787356"/>
          </a:xfrm>
        </p:grpSpPr>
        <p:sp>
          <p:nvSpPr>
            <p:cNvPr id="22539" name="TextBox 59"/>
            <p:cNvSpPr txBox="1">
              <a:spLocks noChangeArrowheads="1"/>
            </p:cNvSpPr>
            <p:nvPr/>
          </p:nvSpPr>
          <p:spPr bwMode="auto">
            <a:xfrm>
              <a:off x="2763487" y="5489039"/>
              <a:ext cx="63350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x % 8</a:t>
              </a:r>
            </a:p>
          </p:txBody>
        </p:sp>
        <p:sp>
          <p:nvSpPr>
            <p:cNvPr id="22540" name="TextBox 60"/>
            <p:cNvSpPr txBox="1">
              <a:spLocks noChangeArrowheads="1"/>
            </p:cNvSpPr>
            <p:nvPr/>
          </p:nvSpPr>
          <p:spPr bwMode="auto">
            <a:xfrm>
              <a:off x="3757400" y="5489039"/>
              <a:ext cx="10294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0001 0101</a:t>
              </a:r>
            </a:p>
          </p:txBody>
        </p:sp>
        <p:sp>
          <p:nvSpPr>
            <p:cNvPr id="22541" name="TextBox 61"/>
            <p:cNvSpPr txBox="1">
              <a:spLocks noChangeArrowheads="1"/>
            </p:cNvSpPr>
            <p:nvPr/>
          </p:nvSpPr>
          <p:spPr bwMode="auto">
            <a:xfrm>
              <a:off x="3590421" y="5691797"/>
              <a:ext cx="117269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&amp; 0000 0</a:t>
              </a: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111</a:t>
              </a:r>
            </a:p>
          </p:txBody>
        </p:sp>
        <p:cxnSp>
          <p:nvCxnSpPr>
            <p:cNvPr id="22542" name="Straight Connector 62"/>
            <p:cNvCxnSpPr>
              <a:cxnSpLocks noChangeShapeType="1"/>
            </p:cNvCxnSpPr>
            <p:nvPr/>
          </p:nvCxnSpPr>
          <p:spPr bwMode="auto">
            <a:xfrm>
              <a:off x="3856383" y="5968618"/>
              <a:ext cx="842838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543" name="TextBox 63"/>
            <p:cNvSpPr txBox="1">
              <a:spLocks noChangeArrowheads="1"/>
            </p:cNvSpPr>
            <p:nvPr/>
          </p:nvSpPr>
          <p:spPr bwMode="auto">
            <a:xfrm>
              <a:off x="3757400" y="5968618"/>
              <a:ext cx="10294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0000 0101</a:t>
              </a:r>
            </a:p>
          </p:txBody>
        </p:sp>
        <p:sp>
          <p:nvSpPr>
            <p:cNvPr id="22544" name="TextBox 64"/>
            <p:cNvSpPr txBox="1">
              <a:spLocks noChangeArrowheads="1"/>
            </p:cNvSpPr>
            <p:nvPr/>
          </p:nvSpPr>
          <p:spPr bwMode="auto">
            <a:xfrm>
              <a:off x="4884795" y="5968618"/>
              <a:ext cx="121379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= 5  (21 % 8)</a:t>
              </a:r>
            </a:p>
          </p:txBody>
        </p:sp>
      </p:grp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969963" y="6321425"/>
            <a:ext cx="53419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/>
              <a:t>Wird vom Compiler effizient durch </a:t>
            </a:r>
            <a:r>
              <a:rPr lang="de-AT" altLang="de-DE" i="1"/>
              <a:t>Maskierung</a:t>
            </a:r>
            <a:r>
              <a:rPr lang="de-AT" altLang="de-DE"/>
              <a:t> implementiert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92DE59E-B168-4737-A418-5E9704629069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de-DE" altLang="en-US" sz="1400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Zuweisungsoperatoren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1203325" y="2266950"/>
            <a:ext cx="449263" cy="1350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+=</a:t>
            </a:r>
          </a:p>
          <a:p>
            <a:pPr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-=</a:t>
            </a:r>
          </a:p>
          <a:p>
            <a:pPr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*=</a:t>
            </a:r>
          </a:p>
          <a:p>
            <a:pPr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/=</a:t>
            </a:r>
          </a:p>
          <a:p>
            <a:pPr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%=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746125" y="1385888"/>
            <a:ext cx="653256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/>
              <a:t>Arithmetischen Operationen lassen sich mit Zuweisung kombinieren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1905000" y="2266950"/>
            <a:ext cx="777875" cy="1350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+= y;</a:t>
            </a:r>
          </a:p>
          <a:p>
            <a:pPr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-= y;</a:t>
            </a:r>
          </a:p>
          <a:p>
            <a:pPr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*= y;</a:t>
            </a:r>
          </a:p>
          <a:p>
            <a:pPr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/= y;</a:t>
            </a:r>
          </a:p>
          <a:p>
            <a:pPr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%= y;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3055938" y="2266950"/>
            <a:ext cx="966787" cy="1350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= x + y;</a:t>
            </a:r>
          </a:p>
          <a:p>
            <a:pPr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= x - y;</a:t>
            </a:r>
          </a:p>
          <a:p>
            <a:pPr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= x * y;</a:t>
            </a:r>
          </a:p>
          <a:p>
            <a:pPr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= x / y;</a:t>
            </a:r>
          </a:p>
          <a:p>
            <a:pPr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= x % y;</a:t>
            </a: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1905000" y="1905000"/>
            <a:ext cx="9636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Kurzform</a:t>
            </a:r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3051175" y="1905000"/>
            <a:ext cx="9858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Langform</a:t>
            </a:r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>
            <a:off x="1295400" y="2209800"/>
            <a:ext cx="27432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3563" name="Line 11"/>
          <p:cNvSpPr>
            <a:spLocks noChangeShapeType="1"/>
          </p:cNvSpPr>
          <p:nvPr/>
        </p:nvSpPr>
        <p:spPr bwMode="auto">
          <a:xfrm>
            <a:off x="1828800" y="1981200"/>
            <a:ext cx="0" cy="1597025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3564" name="Line 12"/>
          <p:cNvSpPr>
            <a:spLocks noChangeShapeType="1"/>
          </p:cNvSpPr>
          <p:nvPr/>
        </p:nvSpPr>
        <p:spPr bwMode="auto">
          <a:xfrm>
            <a:off x="2971800" y="1981200"/>
            <a:ext cx="0" cy="1597025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3565" name="Text Box 13"/>
          <p:cNvSpPr txBox="1">
            <a:spLocks noChangeArrowheads="1"/>
          </p:cNvSpPr>
          <p:nvPr/>
        </p:nvSpPr>
        <p:spPr bwMode="auto">
          <a:xfrm>
            <a:off x="769938" y="3946525"/>
            <a:ext cx="5187950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Spart Schreibarbeit, ist aber nicht schneller als die Langform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D25B7E5-21CB-4775-9B29-2B6BB9265987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de-DE" altLang="en-US" sz="1400" smtClean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Mathematische Operationen</a:t>
            </a:r>
          </a:p>
        </p:txBody>
      </p:sp>
      <p:sp>
        <p:nvSpPr>
          <p:cNvPr id="24580" name="Text Box 5"/>
          <p:cNvSpPr txBox="1">
            <a:spLocks noChangeArrowheads="1"/>
          </p:cNvSpPr>
          <p:nvPr/>
        </p:nvSpPr>
        <p:spPr bwMode="auto">
          <a:xfrm>
            <a:off x="5911850" y="681038"/>
            <a:ext cx="13462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/>
              <a:t>Klasse </a:t>
            </a:r>
            <a:r>
              <a:rPr lang="de-AT" altLang="en-US" sz="1800" i="1"/>
              <a:t>Math</a:t>
            </a:r>
          </a:p>
        </p:txBody>
      </p:sp>
      <p:sp>
        <p:nvSpPr>
          <p:cNvPr id="24581" name="TextBox 1"/>
          <p:cNvSpPr txBox="1">
            <a:spLocks noChangeArrowheads="1"/>
          </p:cNvSpPr>
          <p:nvPr/>
        </p:nvSpPr>
        <p:spPr bwMode="auto">
          <a:xfrm>
            <a:off x="685800" y="1327150"/>
            <a:ext cx="2025650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import java.lang.Math;</a:t>
            </a:r>
          </a:p>
        </p:txBody>
      </p:sp>
      <p:sp>
        <p:nvSpPr>
          <p:cNvPr id="24582" name="TextBox 2"/>
          <p:cNvSpPr txBox="1">
            <a:spLocks noChangeArrowheads="1"/>
          </p:cNvSpPr>
          <p:nvPr/>
        </p:nvSpPr>
        <p:spPr bwMode="auto">
          <a:xfrm>
            <a:off x="2771775" y="1312863"/>
            <a:ext cx="43322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/>
              <a:t>Macht math. Operationen im Programm verfügbar</a:t>
            </a:r>
          </a:p>
        </p:txBody>
      </p:sp>
      <p:sp>
        <p:nvSpPr>
          <p:cNvPr id="24583" name="TextBox 15"/>
          <p:cNvSpPr txBox="1">
            <a:spLocks noChangeArrowheads="1"/>
          </p:cNvSpPr>
          <p:nvPr/>
        </p:nvSpPr>
        <p:spPr bwMode="auto">
          <a:xfrm>
            <a:off x="685800" y="1776413"/>
            <a:ext cx="2022475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d1 = Math.</a:t>
            </a:r>
            <a:r>
              <a:rPr lang="de-AT" altLang="de-DE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(d2);</a:t>
            </a:r>
          </a:p>
        </p:txBody>
      </p:sp>
      <p:sp>
        <p:nvSpPr>
          <p:cNvPr id="24584" name="TextBox 16"/>
          <p:cNvSpPr txBox="1">
            <a:spLocks noChangeArrowheads="1"/>
          </p:cNvSpPr>
          <p:nvPr/>
        </p:nvSpPr>
        <p:spPr bwMode="auto">
          <a:xfrm>
            <a:off x="2771775" y="1746250"/>
            <a:ext cx="41386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/>
              <a:t>Absolutwert (funktioniert auch für </a:t>
            </a:r>
            <a:r>
              <a:rPr lang="de-AT" altLang="de-DE" i="1"/>
              <a:t>int</a:t>
            </a:r>
            <a:r>
              <a:rPr lang="de-AT" altLang="de-DE"/>
              <a:t> und </a:t>
            </a:r>
            <a:r>
              <a:rPr lang="de-AT" altLang="de-DE" i="1"/>
              <a:t>long</a:t>
            </a:r>
            <a:r>
              <a:rPr lang="de-AT" altLang="de-DE"/>
              <a:t>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73925" y="1454150"/>
            <a:ext cx="1566863" cy="58420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de-AT" dirty="0"/>
              <a:t> ... </a:t>
            </a:r>
            <a:r>
              <a:rPr lang="de-AT" i="1" dirty="0"/>
              <a:t>double</a:t>
            </a:r>
            <a:r>
              <a:rPr lang="de-AT" dirty="0"/>
              <a:t>-Wert</a:t>
            </a:r>
          </a:p>
          <a:p>
            <a:pPr>
              <a:defRPr/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de-AT" dirty="0"/>
              <a:t> ... </a:t>
            </a:r>
            <a:r>
              <a:rPr lang="de-AT" i="1" dirty="0" err="1"/>
              <a:t>long</a:t>
            </a:r>
            <a:r>
              <a:rPr lang="de-AT" dirty="0"/>
              <a:t>-Wert</a:t>
            </a:r>
          </a:p>
        </p:txBody>
      </p:sp>
      <p:sp>
        <p:nvSpPr>
          <p:cNvPr id="24586" name="TextBox 18"/>
          <p:cNvSpPr txBox="1">
            <a:spLocks noChangeArrowheads="1"/>
          </p:cNvSpPr>
          <p:nvPr/>
        </p:nvSpPr>
        <p:spPr bwMode="auto">
          <a:xfrm>
            <a:off x="685800" y="2116138"/>
            <a:ext cx="2022475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d1 = Math.</a:t>
            </a:r>
            <a:r>
              <a:rPr lang="de-AT" altLang="de-DE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(d2);</a:t>
            </a:r>
          </a:p>
        </p:txBody>
      </p:sp>
      <p:sp>
        <p:nvSpPr>
          <p:cNvPr id="24587" name="TextBox 19"/>
          <p:cNvSpPr txBox="1">
            <a:spLocks noChangeArrowheads="1"/>
          </p:cNvSpPr>
          <p:nvPr/>
        </p:nvSpPr>
        <p:spPr bwMode="auto">
          <a:xfrm>
            <a:off x="2771775" y="2084388"/>
            <a:ext cx="22971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/>
              <a:t>nächstgrößere ganze Zahl</a:t>
            </a:r>
          </a:p>
        </p:txBody>
      </p:sp>
      <p:sp>
        <p:nvSpPr>
          <p:cNvPr id="24588" name="TextBox 20"/>
          <p:cNvSpPr txBox="1">
            <a:spLocks noChangeArrowheads="1"/>
          </p:cNvSpPr>
          <p:nvPr/>
        </p:nvSpPr>
        <p:spPr bwMode="auto">
          <a:xfrm>
            <a:off x="685800" y="2455863"/>
            <a:ext cx="2022475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d1 = Math.</a:t>
            </a:r>
            <a:r>
              <a:rPr lang="de-AT" altLang="de-DE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floor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(d2);</a:t>
            </a:r>
          </a:p>
        </p:txBody>
      </p:sp>
      <p:sp>
        <p:nvSpPr>
          <p:cNvPr id="24589" name="TextBox 21"/>
          <p:cNvSpPr txBox="1">
            <a:spLocks noChangeArrowheads="1"/>
          </p:cNvSpPr>
          <p:nvPr/>
        </p:nvSpPr>
        <p:spPr bwMode="auto">
          <a:xfrm>
            <a:off x="2771775" y="2425700"/>
            <a:ext cx="23320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/>
              <a:t>nächstkleinere ganze Zahl</a:t>
            </a:r>
          </a:p>
        </p:txBody>
      </p:sp>
      <p:sp>
        <p:nvSpPr>
          <p:cNvPr id="24590" name="TextBox 22"/>
          <p:cNvSpPr txBox="1">
            <a:spLocks noChangeArrowheads="1"/>
          </p:cNvSpPr>
          <p:nvPr/>
        </p:nvSpPr>
        <p:spPr bwMode="auto">
          <a:xfrm>
            <a:off x="685800" y="2787650"/>
            <a:ext cx="2022475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n   = Math.</a:t>
            </a:r>
            <a:r>
              <a:rPr lang="de-AT" altLang="de-DE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round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(d);</a:t>
            </a:r>
          </a:p>
        </p:txBody>
      </p:sp>
      <p:sp>
        <p:nvSpPr>
          <p:cNvPr id="24591" name="TextBox 23"/>
          <p:cNvSpPr txBox="1">
            <a:spLocks noChangeArrowheads="1"/>
          </p:cNvSpPr>
          <p:nvPr/>
        </p:nvSpPr>
        <p:spPr bwMode="auto">
          <a:xfrm>
            <a:off x="2771775" y="2757488"/>
            <a:ext cx="27013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mtClean="0"/>
              <a:t>näheste </a:t>
            </a:r>
            <a:r>
              <a:rPr lang="de-AT" altLang="de-DE"/>
              <a:t>ganze </a:t>
            </a:r>
            <a:r>
              <a:rPr lang="de-AT" altLang="de-DE" smtClean="0"/>
              <a:t>Zahl (Rundung)</a:t>
            </a:r>
            <a:endParaRPr lang="de-AT" altLang="de-DE"/>
          </a:p>
        </p:txBody>
      </p:sp>
      <p:sp>
        <p:nvSpPr>
          <p:cNvPr id="24592" name="TextBox 24"/>
          <p:cNvSpPr txBox="1">
            <a:spLocks noChangeArrowheads="1"/>
          </p:cNvSpPr>
          <p:nvPr/>
        </p:nvSpPr>
        <p:spPr bwMode="auto">
          <a:xfrm>
            <a:off x="685800" y="3127375"/>
            <a:ext cx="2012950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n1 = Math.</a:t>
            </a:r>
            <a:r>
              <a:rPr lang="de-AT" altLang="de-DE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(n2, n3);</a:t>
            </a:r>
          </a:p>
        </p:txBody>
      </p:sp>
      <p:sp>
        <p:nvSpPr>
          <p:cNvPr id="24593" name="TextBox 25"/>
          <p:cNvSpPr txBox="1">
            <a:spLocks noChangeArrowheads="1"/>
          </p:cNvSpPr>
          <p:nvPr/>
        </p:nvSpPr>
        <p:spPr bwMode="auto">
          <a:xfrm>
            <a:off x="2771775" y="3097213"/>
            <a:ext cx="331853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mtClean="0"/>
              <a:t>Minimum </a:t>
            </a:r>
            <a:r>
              <a:rPr lang="de-AT" altLang="de-DE"/>
              <a:t>(für </a:t>
            </a:r>
            <a:r>
              <a:rPr lang="de-AT" altLang="de-DE" i="1"/>
              <a:t>int</a:t>
            </a:r>
            <a:r>
              <a:rPr lang="de-AT" altLang="de-DE"/>
              <a:t>, </a:t>
            </a:r>
            <a:r>
              <a:rPr lang="de-AT" altLang="de-DE" i="1"/>
              <a:t>long</a:t>
            </a:r>
            <a:r>
              <a:rPr lang="de-AT" altLang="de-DE"/>
              <a:t>, </a:t>
            </a:r>
            <a:r>
              <a:rPr lang="de-AT" altLang="de-DE" i="1"/>
              <a:t>float</a:t>
            </a:r>
            <a:r>
              <a:rPr lang="de-AT" altLang="de-DE"/>
              <a:t>, </a:t>
            </a:r>
            <a:r>
              <a:rPr lang="de-AT" altLang="de-DE" i="1"/>
              <a:t>double</a:t>
            </a:r>
            <a:r>
              <a:rPr lang="de-AT" altLang="de-DE"/>
              <a:t>)</a:t>
            </a:r>
          </a:p>
        </p:txBody>
      </p:sp>
      <p:sp>
        <p:nvSpPr>
          <p:cNvPr id="24594" name="TextBox 26"/>
          <p:cNvSpPr txBox="1">
            <a:spLocks noChangeArrowheads="1"/>
          </p:cNvSpPr>
          <p:nvPr/>
        </p:nvSpPr>
        <p:spPr bwMode="auto">
          <a:xfrm>
            <a:off x="685800" y="3457575"/>
            <a:ext cx="2038350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n1 = Math.</a:t>
            </a:r>
            <a:r>
              <a:rPr lang="de-AT" altLang="de-DE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(n2, n3);</a:t>
            </a:r>
          </a:p>
        </p:txBody>
      </p:sp>
      <p:sp>
        <p:nvSpPr>
          <p:cNvPr id="24595" name="TextBox 27"/>
          <p:cNvSpPr txBox="1">
            <a:spLocks noChangeArrowheads="1"/>
          </p:cNvSpPr>
          <p:nvPr/>
        </p:nvSpPr>
        <p:spPr bwMode="auto">
          <a:xfrm>
            <a:off x="2771775" y="3427413"/>
            <a:ext cx="33512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/>
              <a:t>Maximum (für </a:t>
            </a:r>
            <a:r>
              <a:rPr lang="de-AT" altLang="de-DE" i="1"/>
              <a:t>int</a:t>
            </a:r>
            <a:r>
              <a:rPr lang="de-AT" altLang="de-DE"/>
              <a:t>, </a:t>
            </a:r>
            <a:r>
              <a:rPr lang="de-AT" altLang="de-DE" i="1"/>
              <a:t>long</a:t>
            </a:r>
            <a:r>
              <a:rPr lang="de-AT" altLang="de-DE"/>
              <a:t>, </a:t>
            </a:r>
            <a:r>
              <a:rPr lang="de-AT" altLang="de-DE" i="1"/>
              <a:t>float</a:t>
            </a:r>
            <a:r>
              <a:rPr lang="de-AT" altLang="de-DE"/>
              <a:t>, </a:t>
            </a:r>
            <a:r>
              <a:rPr lang="de-AT" altLang="de-DE" i="1"/>
              <a:t>double</a:t>
            </a:r>
            <a:r>
              <a:rPr lang="de-AT" altLang="de-DE"/>
              <a:t>)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685800" y="3860800"/>
            <a:ext cx="4600569" cy="1662113"/>
            <a:chOff x="685799" y="3860052"/>
            <a:chExt cx="4600777" cy="1662234"/>
          </a:xfrm>
        </p:grpSpPr>
        <p:sp>
          <p:nvSpPr>
            <p:cNvPr id="24602" name="TextBox 28"/>
            <p:cNvSpPr txBox="1">
              <a:spLocks noChangeArrowheads="1"/>
            </p:cNvSpPr>
            <p:nvPr/>
          </p:nvSpPr>
          <p:spPr bwMode="auto">
            <a:xfrm>
              <a:off x="685800" y="3890829"/>
              <a:ext cx="2023070" cy="307777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d1 = Math.</a:t>
              </a: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sqrt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(d2);</a:t>
              </a:r>
            </a:p>
          </p:txBody>
        </p:sp>
        <p:sp>
          <p:nvSpPr>
            <p:cNvPr id="24603" name="TextBox 29"/>
            <p:cNvSpPr txBox="1">
              <a:spLocks noChangeArrowheads="1"/>
            </p:cNvSpPr>
            <p:nvPr/>
          </p:nvSpPr>
          <p:spPr bwMode="auto">
            <a:xfrm>
              <a:off x="2771030" y="3860052"/>
              <a:ext cx="2515546" cy="3385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mtClean="0"/>
                <a:t>Quadratwurzel (square root)</a:t>
              </a:r>
              <a:endParaRPr lang="de-AT" altLang="de-DE"/>
            </a:p>
          </p:txBody>
        </p:sp>
        <p:sp>
          <p:nvSpPr>
            <p:cNvPr id="24604" name="TextBox 30"/>
            <p:cNvSpPr txBox="1">
              <a:spLocks noChangeArrowheads="1"/>
            </p:cNvSpPr>
            <p:nvPr/>
          </p:nvSpPr>
          <p:spPr bwMode="auto">
            <a:xfrm>
              <a:off x="685800" y="4221749"/>
              <a:ext cx="2023070" cy="307777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d1 = Math.</a:t>
              </a: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(d2);</a:t>
              </a:r>
            </a:p>
          </p:txBody>
        </p:sp>
        <p:sp>
          <p:nvSpPr>
            <p:cNvPr id="24605" name="TextBox 31"/>
            <p:cNvSpPr txBox="1">
              <a:spLocks noChangeArrowheads="1"/>
            </p:cNvSpPr>
            <p:nvPr/>
          </p:nvSpPr>
          <p:spPr bwMode="auto">
            <a:xfrm>
              <a:off x="2771030" y="4190972"/>
              <a:ext cx="41389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e</a:t>
              </a:r>
              <a:r>
                <a:rPr lang="de-AT" altLang="de-DE" baseline="30000"/>
                <a:t>d2</a:t>
              </a:r>
            </a:p>
          </p:txBody>
        </p:sp>
        <p:sp>
          <p:nvSpPr>
            <p:cNvPr id="24606" name="TextBox 32"/>
            <p:cNvSpPr txBox="1">
              <a:spLocks noChangeArrowheads="1"/>
            </p:cNvSpPr>
            <p:nvPr/>
          </p:nvSpPr>
          <p:spPr bwMode="auto">
            <a:xfrm>
              <a:off x="685800" y="4552669"/>
              <a:ext cx="2028119" cy="307777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d1 = Math.</a:t>
              </a: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pow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(d1, d2);</a:t>
              </a:r>
            </a:p>
          </p:txBody>
        </p:sp>
        <p:sp>
          <p:nvSpPr>
            <p:cNvPr id="24607" name="TextBox 33"/>
            <p:cNvSpPr txBox="1">
              <a:spLocks noChangeArrowheads="1"/>
            </p:cNvSpPr>
            <p:nvPr/>
          </p:nvSpPr>
          <p:spPr bwMode="auto">
            <a:xfrm>
              <a:off x="2771030" y="4521892"/>
              <a:ext cx="52770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d1</a:t>
              </a:r>
              <a:r>
                <a:rPr lang="de-AT" altLang="de-DE" baseline="30000"/>
                <a:t>d2</a:t>
              </a:r>
            </a:p>
          </p:txBody>
        </p:sp>
        <p:sp>
          <p:nvSpPr>
            <p:cNvPr id="24608" name="TextBox 34"/>
            <p:cNvSpPr txBox="1">
              <a:spLocks noChangeArrowheads="1"/>
            </p:cNvSpPr>
            <p:nvPr/>
          </p:nvSpPr>
          <p:spPr bwMode="auto">
            <a:xfrm>
              <a:off x="685800" y="4883589"/>
              <a:ext cx="2023070" cy="307777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d1 = Math.</a:t>
              </a: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log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(d2);</a:t>
              </a:r>
            </a:p>
          </p:txBody>
        </p:sp>
        <p:sp>
          <p:nvSpPr>
            <p:cNvPr id="24609" name="TextBox 35"/>
            <p:cNvSpPr txBox="1">
              <a:spLocks noChangeArrowheads="1"/>
            </p:cNvSpPr>
            <p:nvPr/>
          </p:nvSpPr>
          <p:spPr bwMode="auto">
            <a:xfrm>
              <a:off x="2771030" y="4852812"/>
              <a:ext cx="60144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ln d2</a:t>
              </a:r>
              <a:endParaRPr lang="de-AT" altLang="de-DE" baseline="30000"/>
            </a:p>
          </p:txBody>
        </p:sp>
        <p:sp>
          <p:nvSpPr>
            <p:cNvPr id="24610" name="TextBox 36"/>
            <p:cNvSpPr txBox="1">
              <a:spLocks noChangeArrowheads="1"/>
            </p:cNvSpPr>
            <p:nvPr/>
          </p:nvSpPr>
          <p:spPr bwMode="auto">
            <a:xfrm>
              <a:off x="685799" y="5214509"/>
              <a:ext cx="2037737" cy="307777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d1 = Math.</a:t>
              </a: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log10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(d2);</a:t>
              </a:r>
            </a:p>
          </p:txBody>
        </p:sp>
        <p:sp>
          <p:nvSpPr>
            <p:cNvPr id="24611" name="TextBox 37"/>
            <p:cNvSpPr txBox="1">
              <a:spLocks noChangeArrowheads="1"/>
            </p:cNvSpPr>
            <p:nvPr/>
          </p:nvSpPr>
          <p:spPr bwMode="auto">
            <a:xfrm>
              <a:off x="2771030" y="5183732"/>
              <a:ext cx="84189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log</a:t>
              </a:r>
              <a:r>
                <a:rPr lang="de-AT" altLang="de-DE" baseline="-25000"/>
                <a:t>10</a:t>
              </a:r>
              <a:r>
                <a:rPr lang="de-AT" altLang="de-DE"/>
                <a:t> d2</a:t>
              </a:r>
              <a:endParaRPr lang="de-AT" altLang="de-DE" baseline="30000"/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685800" y="5580063"/>
            <a:ext cx="8323798" cy="911225"/>
            <a:chOff x="685800" y="5580707"/>
            <a:chExt cx="8323539" cy="911234"/>
          </a:xfrm>
        </p:grpSpPr>
        <p:sp>
          <p:nvSpPr>
            <p:cNvPr id="39" name="TextBox 38"/>
            <p:cNvSpPr txBox="1"/>
            <p:nvPr/>
          </p:nvSpPr>
          <p:spPr>
            <a:xfrm>
              <a:off x="685800" y="5610869"/>
              <a:ext cx="2038286" cy="30797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d1 = </a:t>
              </a:r>
              <a:r>
                <a:rPr lang="de-AT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Math.</a:t>
              </a:r>
              <a:r>
                <a:rPr lang="de-AT" sz="14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sin</a:t>
              </a: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(d2);</a:t>
              </a:r>
            </a:p>
          </p:txBody>
        </p:sp>
        <p:sp>
          <p:nvSpPr>
            <p:cNvPr id="24599" name="TextBox 39"/>
            <p:cNvSpPr txBox="1">
              <a:spLocks noChangeArrowheads="1"/>
            </p:cNvSpPr>
            <p:nvPr/>
          </p:nvSpPr>
          <p:spPr bwMode="auto">
            <a:xfrm>
              <a:off x="2771030" y="5580707"/>
              <a:ext cx="6238309" cy="338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Sinus </a:t>
              </a:r>
              <a:r>
                <a:rPr lang="de-AT" altLang="de-DE" smtClean="0"/>
                <a:t>(</a:t>
              </a:r>
              <a:r>
                <a:rPr lang="de-AT" altLang="de-DE" sz="1400" smtClean="0">
                  <a:latin typeface="Arial" panose="020B0604020202020204" pitchFamily="34" charset="0"/>
                  <a:cs typeface="Arial" panose="020B0604020202020204" pitchFamily="34" charset="0"/>
                </a:rPr>
                <a:t>d2</a:t>
              </a:r>
              <a:r>
                <a:rPr lang="de-AT" altLang="de-DE" smtClean="0"/>
                <a:t> in </a:t>
              </a:r>
              <a:r>
                <a:rPr lang="de-AT" altLang="de-DE"/>
                <a:t>Radianten: Winkel / 180 * 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Math.PI</a:t>
              </a:r>
              <a:r>
                <a:rPr lang="de-AT" altLang="de-DE"/>
                <a:t>), dasselbe für </a:t>
              </a:r>
              <a:r>
                <a:rPr lang="de-AT" altLang="de-DE" i="1"/>
                <a:t>cos</a:t>
              </a:r>
              <a:r>
                <a:rPr lang="de-AT" altLang="de-DE"/>
                <a:t> und </a:t>
              </a:r>
              <a:r>
                <a:rPr lang="de-AT" altLang="de-DE" i="1"/>
                <a:t>tan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85800" y="5937898"/>
              <a:ext cx="2038286" cy="30797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d1 = </a:t>
              </a:r>
              <a:r>
                <a:rPr lang="de-AT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Math.</a:t>
              </a:r>
              <a:r>
                <a:rPr lang="de-AT" sz="14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asin</a:t>
              </a: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(d2);</a:t>
              </a:r>
            </a:p>
          </p:txBody>
        </p:sp>
        <p:sp>
          <p:nvSpPr>
            <p:cNvPr id="24601" name="TextBox 41"/>
            <p:cNvSpPr txBox="1">
              <a:spLocks noChangeArrowheads="1"/>
            </p:cNvSpPr>
            <p:nvPr/>
          </p:nvSpPr>
          <p:spPr bwMode="auto">
            <a:xfrm>
              <a:off x="2771030" y="5907166"/>
              <a:ext cx="517410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Arcus Sinus (</a:t>
              </a:r>
              <a:r>
                <a:rPr lang="de-AT" altLang="de-DE" sz="1400" smtClean="0">
                  <a:latin typeface="Arial" panose="020B0604020202020204" pitchFamily="34" charset="0"/>
                  <a:cs typeface="Arial" panose="020B0604020202020204" pitchFamily="34" charset="0"/>
                </a:rPr>
                <a:t>d1</a:t>
              </a:r>
              <a:r>
                <a:rPr lang="de-AT" altLang="de-DE" smtClean="0"/>
                <a:t> </a:t>
              </a:r>
              <a:r>
                <a:rPr lang="de-AT" altLang="de-DE"/>
                <a:t>in Radianten, Winkel = 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d1</a:t>
              </a:r>
              <a:r>
                <a:rPr lang="de-AT" altLang="de-DE"/>
                <a:t> * 180 / 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Math.PI</a:t>
              </a:r>
              <a:r>
                <a:rPr lang="de-AT" altLang="de-DE"/>
                <a:t>), </a:t>
              </a:r>
            </a:p>
            <a:p>
              <a:r>
                <a:rPr lang="de-AT" altLang="de-DE"/>
                <a:t>dasselbe für </a:t>
              </a:r>
              <a:r>
                <a:rPr lang="de-AT" altLang="de-DE" i="1"/>
                <a:t>acos</a:t>
              </a:r>
              <a:r>
                <a:rPr lang="de-AT" altLang="de-DE"/>
                <a:t> und </a:t>
              </a:r>
              <a:r>
                <a:rPr lang="de-AT" altLang="de-DE" i="1"/>
                <a:t>atan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130460" y="3476265"/>
            <a:ext cx="4143737" cy="320233"/>
          </a:xfrm>
          <a:prstGeom prst="rect">
            <a:avLst/>
          </a:prstGeom>
          <a:solidFill>
            <a:srgbClr val="CCCCFF"/>
          </a:solidFill>
          <a:ln w="6350" cap="flat" cmpd="sng" algn="ctr">
            <a:solidFill>
              <a:srgbClr val="CCCC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AA1817-2BC9-43BE-9A9D-060D1B35D20B}" type="slidenum">
              <a:rPr lang="de-DE" altLang="de-DE" smtClean="0"/>
              <a:pPr>
                <a:defRPr/>
              </a:pPr>
              <a:t>26</a:t>
            </a:fld>
            <a:endParaRPr lang="de-DE" altLang="de-DE"/>
          </a:p>
        </p:txBody>
      </p:sp>
      <p:sp>
        <p:nvSpPr>
          <p:cNvPr id="3" name="TextBox 2"/>
          <p:cNvSpPr txBox="1"/>
          <p:nvPr/>
        </p:nvSpPr>
        <p:spPr>
          <a:xfrm>
            <a:off x="763929" y="1392820"/>
            <a:ext cx="4426212" cy="27392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8775" algn="l"/>
                <a:tab pos="987425" algn="l"/>
              </a:tabLst>
            </a:pPr>
            <a:r>
              <a:rPr lang="de-AT" sz="3200" dirty="0" smtClean="0">
                <a:solidFill>
                  <a:srgbClr val="FF0000"/>
                </a:solidFill>
              </a:rPr>
              <a:t>2. Einfache Programme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>
                <a:solidFill>
                  <a:srgbClr val="FF0000"/>
                </a:solidFill>
              </a:rPr>
              <a:t>	</a:t>
            </a:r>
            <a:r>
              <a:rPr lang="de-AT" sz="2000" dirty="0" smtClean="0"/>
              <a:t>2.1	Grundsymbole von Java</a:t>
            </a:r>
            <a:endParaRPr lang="de-AT" sz="2000" i="1" dirty="0" smtClean="0"/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2.2	Deklarationen und Zahlentypen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2.3	Kommentare</a:t>
            </a:r>
            <a:endParaRPr lang="de-AT" sz="2000" i="1" dirty="0" smtClean="0"/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2.4	Zuweisungen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2.5	Arithmetische Ausdrücke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>
                <a:solidFill>
                  <a:srgbClr val="FF0000"/>
                </a:solidFill>
              </a:rPr>
              <a:t>2.6	Ein/Ausgabe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2.7	Struktur von Java-Programmen</a:t>
            </a:r>
          </a:p>
        </p:txBody>
      </p:sp>
    </p:spTree>
    <p:extLst>
      <p:ext uri="{BB962C8B-B14F-4D97-AF65-F5344CB8AC3E}">
        <p14:creationId xmlns:p14="http://schemas.microsoft.com/office/powerpoint/2010/main" val="414072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9B68268-A3C4-48FD-BBCB-1337A664687A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de-DE" altLang="en-US" sz="1400" smtClean="0"/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Eingabe und Ausgabe von Werten</a:t>
            </a: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4191000" y="1676400"/>
            <a:ext cx="1295400" cy="609600"/>
          </a:xfrm>
          <a:prstGeom prst="rect">
            <a:avLst/>
          </a:prstGeom>
          <a:solidFill>
            <a:srgbClr val="FFFF99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25606" name="Text Box 5"/>
          <p:cNvSpPr txBox="1">
            <a:spLocks noChangeArrowheads="1"/>
          </p:cNvSpPr>
          <p:nvPr/>
        </p:nvSpPr>
        <p:spPr bwMode="auto">
          <a:xfrm>
            <a:off x="4343400" y="1814513"/>
            <a:ext cx="10445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Programm</a:t>
            </a:r>
          </a:p>
        </p:txBody>
      </p:sp>
      <p:sp>
        <p:nvSpPr>
          <p:cNvPr id="25607" name="Line 19"/>
          <p:cNvSpPr>
            <a:spLocks noChangeShapeType="1"/>
          </p:cNvSpPr>
          <p:nvPr/>
        </p:nvSpPr>
        <p:spPr bwMode="auto">
          <a:xfrm>
            <a:off x="1905000" y="1752600"/>
            <a:ext cx="2286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5608" name="Text Box 20"/>
          <p:cNvSpPr txBox="1">
            <a:spLocks noChangeArrowheads="1"/>
          </p:cNvSpPr>
          <p:nvPr/>
        </p:nvSpPr>
        <p:spPr bwMode="auto">
          <a:xfrm>
            <a:off x="2062163" y="1447800"/>
            <a:ext cx="19764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/>
              <a:t>Eingabe von der Tastatur</a:t>
            </a:r>
          </a:p>
        </p:txBody>
      </p:sp>
      <p:sp>
        <p:nvSpPr>
          <p:cNvPr id="25609" name="Line 21"/>
          <p:cNvSpPr>
            <a:spLocks noChangeShapeType="1"/>
          </p:cNvSpPr>
          <p:nvPr/>
        </p:nvSpPr>
        <p:spPr bwMode="auto">
          <a:xfrm flipH="1">
            <a:off x="1676400" y="2209800"/>
            <a:ext cx="2514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5610" name="Text Box 22"/>
          <p:cNvSpPr txBox="1">
            <a:spLocks noChangeArrowheads="1"/>
          </p:cNvSpPr>
          <p:nvPr/>
        </p:nvSpPr>
        <p:spPr bwMode="auto">
          <a:xfrm>
            <a:off x="1822450" y="2209800"/>
            <a:ext cx="2216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/>
              <a:t>Ausgabe auf den Bildschirm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5486400" y="1447800"/>
            <a:ext cx="2514600" cy="1066800"/>
            <a:chOff x="5486400" y="1447800"/>
            <a:chExt cx="2514600" cy="1066800"/>
          </a:xfrm>
        </p:grpSpPr>
        <p:sp>
          <p:nvSpPr>
            <p:cNvPr id="25620" name="AutoShape 23"/>
            <p:cNvSpPr>
              <a:spLocks noChangeArrowheads="1"/>
            </p:cNvSpPr>
            <p:nvPr/>
          </p:nvSpPr>
          <p:spPr bwMode="auto">
            <a:xfrm>
              <a:off x="7543800" y="1752600"/>
              <a:ext cx="457200" cy="533400"/>
            </a:xfrm>
            <a:prstGeom prst="can">
              <a:avLst>
                <a:gd name="adj" fmla="val 29167"/>
              </a:avLst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5621" name="Line 24"/>
            <p:cNvSpPr>
              <a:spLocks noChangeShapeType="1"/>
            </p:cNvSpPr>
            <p:nvPr/>
          </p:nvSpPr>
          <p:spPr bwMode="auto">
            <a:xfrm flipH="1">
              <a:off x="5486400" y="1752600"/>
              <a:ext cx="19812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5622" name="Text Box 25"/>
            <p:cNvSpPr txBox="1">
              <a:spLocks noChangeArrowheads="1"/>
            </p:cNvSpPr>
            <p:nvPr/>
          </p:nvSpPr>
          <p:spPr bwMode="auto">
            <a:xfrm>
              <a:off x="5567363" y="1447800"/>
              <a:ext cx="1908175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/>
                <a:t>Eingabe von einer Datei</a:t>
              </a:r>
            </a:p>
          </p:txBody>
        </p:sp>
        <p:sp>
          <p:nvSpPr>
            <p:cNvPr id="25623" name="Line 26"/>
            <p:cNvSpPr>
              <a:spLocks noChangeShapeType="1"/>
            </p:cNvSpPr>
            <p:nvPr/>
          </p:nvSpPr>
          <p:spPr bwMode="auto">
            <a:xfrm>
              <a:off x="5486400" y="2209800"/>
              <a:ext cx="19812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5624" name="Text Box 27"/>
            <p:cNvSpPr txBox="1">
              <a:spLocks noChangeArrowheads="1"/>
            </p:cNvSpPr>
            <p:nvPr/>
          </p:nvSpPr>
          <p:spPr bwMode="auto">
            <a:xfrm>
              <a:off x="5562600" y="2209800"/>
              <a:ext cx="1851025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/>
                <a:t>Ausgabe auf eine Datei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822325" y="2833688"/>
            <a:ext cx="7753350" cy="3109912"/>
            <a:chOff x="822325" y="2833688"/>
            <a:chExt cx="7753350" cy="3109912"/>
          </a:xfrm>
        </p:grpSpPr>
        <p:sp>
          <p:nvSpPr>
            <p:cNvPr id="25603" name="Rectangle 30"/>
            <p:cNvSpPr>
              <a:spLocks noChangeArrowheads="1"/>
            </p:cNvSpPr>
            <p:nvPr/>
          </p:nvSpPr>
          <p:spPr bwMode="auto">
            <a:xfrm>
              <a:off x="1143000" y="3276600"/>
              <a:ext cx="7315200" cy="1066800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5612" name="Text Box 28"/>
            <p:cNvSpPr txBox="1">
              <a:spLocks noChangeArrowheads="1"/>
            </p:cNvSpPr>
            <p:nvPr/>
          </p:nvSpPr>
          <p:spPr bwMode="auto">
            <a:xfrm>
              <a:off x="822325" y="2833688"/>
              <a:ext cx="2018501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smtClean="0"/>
                <a:t>Eingabe (Klasse </a:t>
              </a:r>
              <a:r>
                <a:rPr lang="de-AT" altLang="en-US" sz="1800" i="1" smtClean="0"/>
                <a:t>In</a:t>
              </a:r>
              <a:r>
                <a:rPr lang="de-AT" altLang="en-US" sz="1800" smtClean="0"/>
                <a:t>)</a:t>
              </a:r>
              <a:endParaRPr lang="de-AT" altLang="en-US" sz="1800"/>
            </a:p>
          </p:txBody>
        </p:sp>
        <p:sp>
          <p:nvSpPr>
            <p:cNvPr id="25613" name="Text Box 29"/>
            <p:cNvSpPr txBox="1">
              <a:spLocks noChangeArrowheads="1"/>
            </p:cNvSpPr>
            <p:nvPr/>
          </p:nvSpPr>
          <p:spPr bwMode="auto">
            <a:xfrm>
              <a:off x="1203325" y="3262313"/>
              <a:ext cx="7218363" cy="10779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90500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90500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9050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90500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9050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int x = </a:t>
              </a:r>
              <a:r>
                <a:rPr lang="de-AT" altLang="en-US" sz="140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In.readInt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(); </a:t>
              </a:r>
              <a:r>
                <a:rPr lang="de-AT" altLang="en-US" sz="1600"/>
                <a:t>	// liest eine </a:t>
              </a:r>
              <a:r>
                <a:rPr lang="de-AT" altLang="en-US" sz="1600" smtClean="0"/>
                <a:t>ganze Zahl </a:t>
              </a:r>
              <a:r>
                <a:rPr lang="de-AT" altLang="en-US" sz="1600"/>
                <a:t>vom Eingabestrom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if (</a:t>
              </a:r>
              <a:r>
                <a:rPr lang="de-AT" altLang="en-US" sz="140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In.done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()) ...</a:t>
              </a:r>
              <a:r>
                <a:rPr lang="de-AT" altLang="en-US" sz="1600"/>
                <a:t>	// liefert </a:t>
              </a:r>
              <a:r>
                <a:rPr lang="de-AT" altLang="en-US" sz="1600" i="1"/>
                <a:t>true</a:t>
              </a:r>
              <a:r>
                <a:rPr lang="de-AT" altLang="en-US" sz="1600"/>
                <a:t> oder </a:t>
              </a:r>
              <a:r>
                <a:rPr lang="de-AT" altLang="en-US" sz="1600" i="1"/>
                <a:t>false</a:t>
              </a:r>
              <a:r>
                <a:rPr lang="de-AT" altLang="en-US" sz="1600"/>
                <a:t>, je nachdem, ob Lesen erfolgreich war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In.open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("MyFile.txt");</a:t>
              </a:r>
              <a:r>
                <a:rPr lang="de-AT" altLang="en-US" sz="1600"/>
                <a:t>	// öffnet angegebene Datei als neuen Eingabestrom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In.close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  <a:r>
                <a:rPr lang="de-AT" altLang="en-US" sz="1600"/>
                <a:t>	// schließt Datei und kehrt zum alten Eingabestrom zurück</a:t>
              </a:r>
            </a:p>
          </p:txBody>
        </p:sp>
        <p:sp>
          <p:nvSpPr>
            <p:cNvPr id="25614" name="Rectangle 31"/>
            <p:cNvSpPr>
              <a:spLocks noChangeArrowheads="1"/>
            </p:cNvSpPr>
            <p:nvPr/>
          </p:nvSpPr>
          <p:spPr bwMode="auto">
            <a:xfrm>
              <a:off x="1143000" y="4876800"/>
              <a:ext cx="7315200" cy="1066800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5615" name="Text Box 32"/>
            <p:cNvSpPr txBox="1">
              <a:spLocks noChangeArrowheads="1"/>
            </p:cNvSpPr>
            <p:nvPr/>
          </p:nvSpPr>
          <p:spPr bwMode="auto">
            <a:xfrm>
              <a:off x="822325" y="4433888"/>
              <a:ext cx="222368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smtClean="0"/>
                <a:t>Ausgabe (Klasse </a:t>
              </a:r>
              <a:r>
                <a:rPr lang="de-AT" altLang="en-US" sz="1800" i="1" smtClean="0"/>
                <a:t>Out</a:t>
              </a:r>
              <a:r>
                <a:rPr lang="de-AT" altLang="en-US" sz="1800" smtClean="0"/>
                <a:t>)</a:t>
              </a:r>
              <a:endParaRPr lang="de-AT" altLang="en-US" sz="1800"/>
            </a:p>
          </p:txBody>
        </p:sp>
        <p:sp>
          <p:nvSpPr>
            <p:cNvPr id="25616" name="Text Box 33"/>
            <p:cNvSpPr txBox="1">
              <a:spLocks noChangeArrowheads="1"/>
            </p:cNvSpPr>
            <p:nvPr/>
          </p:nvSpPr>
          <p:spPr bwMode="auto">
            <a:xfrm>
              <a:off x="1203325" y="4862513"/>
              <a:ext cx="7372350" cy="1069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2092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2092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2092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2092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2092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092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092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092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092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Out.print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(x);</a:t>
              </a:r>
              <a:r>
                <a:rPr lang="de-AT" altLang="en-US" sz="1600"/>
                <a:t>	// gibt </a:t>
              </a:r>
              <a:r>
                <a:rPr lang="de-AT" altLang="en-US" sz="1600" i="1"/>
                <a:t>x</a:t>
              </a:r>
              <a:r>
                <a:rPr lang="de-AT" altLang="en-US" sz="1600"/>
                <a:t> auf dem Ausgabestrom aus (</a:t>
              </a:r>
              <a:r>
                <a:rPr lang="de-AT" altLang="en-US" sz="1600" i="1"/>
                <a:t>x</a:t>
              </a:r>
              <a:r>
                <a:rPr lang="de-AT" altLang="en-US" sz="1600"/>
                <a:t> kann von bel. Typ sein)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Out.println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(x);</a:t>
              </a:r>
              <a:r>
                <a:rPr lang="de-AT" altLang="en-US" sz="1600"/>
                <a:t>	// gibt </a:t>
              </a:r>
              <a:r>
                <a:rPr lang="de-AT" altLang="en-US" sz="1600" i="1"/>
                <a:t>x</a:t>
              </a:r>
              <a:r>
                <a:rPr lang="de-AT" altLang="en-US" sz="1600"/>
                <a:t> aus und beginnt eine neue Zeile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Out.open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("MyFile.txt");</a:t>
              </a:r>
              <a:r>
                <a:rPr lang="de-AT" altLang="en-US" sz="1600"/>
                <a:t>	// öffnet angegebene Datei als neuen Ausgabestrom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Out.close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  <a:r>
                <a:rPr lang="de-AT" altLang="en-US" sz="1600"/>
                <a:t>	// schließt Datei und kehrt zum alten Ausgabestrom zurück</a:t>
              </a:r>
            </a:p>
          </p:txBody>
        </p:sp>
      </p:grpSp>
      <p:sp>
        <p:nvSpPr>
          <p:cNvPr id="25617" name="Text Box 34"/>
          <p:cNvSpPr txBox="1">
            <a:spLocks noChangeArrowheads="1"/>
          </p:cNvSpPr>
          <p:nvPr/>
        </p:nvSpPr>
        <p:spPr bwMode="auto">
          <a:xfrm>
            <a:off x="898525" y="6234113"/>
            <a:ext cx="2513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b="1"/>
              <a:t>http://ssw.jku.at/JavaBuch</a:t>
            </a:r>
          </a:p>
        </p:txBody>
      </p:sp>
      <p:pic>
        <p:nvPicPr>
          <p:cNvPr id="25618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75" y="1433513"/>
            <a:ext cx="9144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9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988" y="2001838"/>
            <a:ext cx="661987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7EAB0B0-94DB-4E50-BCD2-8D2DD69D1069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de-DE" altLang="en-US" sz="1400" smtClean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</a:t>
            </a:r>
          </a:p>
        </p:txBody>
      </p:sp>
      <p:sp>
        <p:nvSpPr>
          <p:cNvPr id="26628" name="TextBox 2"/>
          <p:cNvSpPr txBox="1">
            <a:spLocks noChangeArrowheads="1"/>
          </p:cNvSpPr>
          <p:nvPr/>
        </p:nvSpPr>
        <p:spPr bwMode="auto">
          <a:xfrm>
            <a:off x="685800" y="1192213"/>
            <a:ext cx="44354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800" b="1"/>
              <a:t>Mittelwertberechnung dreier Zahlen a, b, c</a:t>
            </a:r>
          </a:p>
        </p:txBody>
      </p:sp>
      <p:sp>
        <p:nvSpPr>
          <p:cNvPr id="26629" name="TextBox 3"/>
          <p:cNvSpPr txBox="1">
            <a:spLocks noChangeArrowheads="1"/>
          </p:cNvSpPr>
          <p:nvPr/>
        </p:nvSpPr>
        <p:spPr bwMode="auto">
          <a:xfrm>
            <a:off x="790575" y="2354263"/>
            <a:ext cx="2684463" cy="2338387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int a = In.readInt();</a:t>
            </a:r>
          </a:p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int b = In.readInt();</a:t>
            </a:r>
          </a:p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int c = In.readInt();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double mean = (a + b + c) / 3.0;</a:t>
            </a:r>
          </a:p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Out.println("mean = " + mean);</a:t>
            </a:r>
          </a:p>
          <a:p>
            <a:pPr>
              <a:spcBef>
                <a:spcPts val="600"/>
              </a:spcBef>
            </a:pP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30" name="TextBox 6"/>
          <p:cNvSpPr txBox="1">
            <a:spLocks noChangeArrowheads="1"/>
          </p:cNvSpPr>
          <p:nvPr/>
        </p:nvSpPr>
        <p:spPr bwMode="auto">
          <a:xfrm>
            <a:off x="1033463" y="1720850"/>
            <a:ext cx="21844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de-AT" altLang="de-DE" i="1"/>
              <a:t>Eingabe von Tastatur</a:t>
            </a:r>
          </a:p>
          <a:p>
            <a:pPr algn="ctr"/>
            <a:r>
              <a:rPr lang="de-AT" altLang="de-DE" i="1"/>
              <a:t>Ausgabe auf Bildschirm</a:t>
            </a:r>
          </a:p>
        </p:txBody>
      </p: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4305300" y="1971675"/>
            <a:ext cx="2684463" cy="2720975"/>
            <a:chOff x="4305631" y="1971928"/>
            <a:chExt cx="2683748" cy="2720764"/>
          </a:xfrm>
        </p:grpSpPr>
        <p:sp>
          <p:nvSpPr>
            <p:cNvPr id="26646" name="TextBox 26"/>
            <p:cNvSpPr txBox="1">
              <a:spLocks noChangeArrowheads="1"/>
            </p:cNvSpPr>
            <p:nvPr/>
          </p:nvSpPr>
          <p:spPr bwMode="auto">
            <a:xfrm>
              <a:off x="4305631" y="2353590"/>
              <a:ext cx="2683748" cy="2339102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solidFill>
                    <a:srgbClr val="33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In.open("input.txt");</a:t>
              </a:r>
            </a:p>
            <a:p>
              <a:r>
                <a:rPr lang="de-AT" altLang="de-DE" sz="1400">
                  <a:solidFill>
                    <a:srgbClr val="33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Out.open("output.txt");</a:t>
              </a:r>
            </a:p>
            <a:p>
              <a:pPr>
                <a:spcBef>
                  <a:spcPts val="600"/>
                </a:spcBef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int a = In.readInt();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int b = In.readInt();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int c = In.readInt();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double mean = (a + b + c) / 3.0;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Out.println("mean = " + mean);</a:t>
              </a:r>
            </a:p>
            <a:p>
              <a:pPr>
                <a:spcBef>
                  <a:spcPts val="600"/>
                </a:spcBef>
              </a:pPr>
              <a:r>
                <a:rPr lang="de-AT" altLang="de-DE" sz="1400">
                  <a:solidFill>
                    <a:srgbClr val="33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In.close();</a:t>
              </a:r>
            </a:p>
            <a:p>
              <a:r>
                <a:rPr lang="de-AT" altLang="de-DE" sz="1400">
                  <a:solidFill>
                    <a:srgbClr val="33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Out.close();</a:t>
              </a:r>
            </a:p>
          </p:txBody>
        </p:sp>
        <p:sp>
          <p:nvSpPr>
            <p:cNvPr id="26647" name="TextBox 28"/>
            <p:cNvSpPr txBox="1">
              <a:spLocks noChangeArrowheads="1"/>
            </p:cNvSpPr>
            <p:nvPr/>
          </p:nvSpPr>
          <p:spPr bwMode="auto">
            <a:xfrm>
              <a:off x="4585271" y="1971928"/>
              <a:ext cx="211468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/>
              <a:r>
                <a:rPr lang="de-AT" altLang="de-DE" i="1"/>
                <a:t>Ein/Ausgabe auf Datei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2903538" y="3609975"/>
            <a:ext cx="3532187" cy="1595438"/>
            <a:chOff x="2903875" y="3609892"/>
            <a:chExt cx="3532486" cy="1594860"/>
          </a:xfrm>
        </p:grpSpPr>
        <p:sp>
          <p:nvSpPr>
            <p:cNvPr id="26642" name="Oval 9"/>
            <p:cNvSpPr>
              <a:spLocks noChangeArrowheads="1"/>
            </p:cNvSpPr>
            <p:nvPr/>
          </p:nvSpPr>
          <p:spPr bwMode="auto">
            <a:xfrm>
              <a:off x="2903875" y="3609892"/>
              <a:ext cx="499283" cy="250466"/>
            </a:xfrm>
            <a:prstGeom prst="ellips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cxnSp>
          <p:nvCxnSpPr>
            <p:cNvPr id="26643" name="Straight Connector 12"/>
            <p:cNvCxnSpPr>
              <a:cxnSpLocks noChangeShapeType="1"/>
            </p:cNvCxnSpPr>
            <p:nvPr/>
          </p:nvCxnSpPr>
          <p:spPr bwMode="auto">
            <a:xfrm>
              <a:off x="3403158" y="3735125"/>
              <a:ext cx="194807" cy="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644" name="Straight Connector 14"/>
            <p:cNvCxnSpPr>
              <a:cxnSpLocks noChangeShapeType="1"/>
            </p:cNvCxnSpPr>
            <p:nvPr/>
          </p:nvCxnSpPr>
          <p:spPr bwMode="auto">
            <a:xfrm>
              <a:off x="3597965" y="3735125"/>
              <a:ext cx="0" cy="1099268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6645" name="TextBox 15"/>
            <p:cNvSpPr txBox="1">
              <a:spLocks noChangeArrowheads="1"/>
            </p:cNvSpPr>
            <p:nvPr/>
          </p:nvSpPr>
          <p:spPr bwMode="auto">
            <a:xfrm>
              <a:off x="3403158" y="4866198"/>
              <a:ext cx="30332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Um </a:t>
              </a:r>
              <a:r>
                <a:rPr lang="de-AT" altLang="de-DE" i="1"/>
                <a:t>double</a:t>
              </a:r>
              <a:r>
                <a:rPr lang="de-AT" altLang="de-DE"/>
                <a:t>-Division zu erzwingen</a:t>
              </a:r>
            </a:p>
          </p:txBody>
        </p:sp>
      </p:grpSp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1244600" y="3919538"/>
            <a:ext cx="1658938" cy="1285875"/>
            <a:chOff x="1244766" y="3919991"/>
            <a:chExt cx="1659109" cy="1284761"/>
          </a:xfrm>
        </p:grpSpPr>
        <p:sp>
          <p:nvSpPr>
            <p:cNvPr id="26639" name="Oval 10"/>
            <p:cNvSpPr>
              <a:spLocks noChangeArrowheads="1"/>
            </p:cNvSpPr>
            <p:nvPr/>
          </p:nvSpPr>
          <p:spPr bwMode="auto">
            <a:xfrm>
              <a:off x="2540441" y="3919991"/>
              <a:ext cx="186856" cy="186856"/>
            </a:xfrm>
            <a:prstGeom prst="ellips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cxnSp>
          <p:nvCxnSpPr>
            <p:cNvPr id="26640" name="Straight Connector 17"/>
            <p:cNvCxnSpPr>
              <a:cxnSpLocks noChangeShapeType="1"/>
            </p:cNvCxnSpPr>
            <p:nvPr/>
          </p:nvCxnSpPr>
          <p:spPr bwMode="auto">
            <a:xfrm>
              <a:off x="2633869" y="4106847"/>
              <a:ext cx="0" cy="759351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6641" name="TextBox 40"/>
            <p:cNvSpPr txBox="1">
              <a:spLocks noChangeArrowheads="1"/>
            </p:cNvSpPr>
            <p:nvPr/>
          </p:nvSpPr>
          <p:spPr bwMode="auto">
            <a:xfrm>
              <a:off x="1244766" y="4866198"/>
              <a:ext cx="165910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String-Verkettung</a:t>
              </a:r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763588" y="5538788"/>
            <a:ext cx="3038475" cy="677862"/>
            <a:chOff x="763325" y="5538083"/>
            <a:chExt cx="3037984" cy="678759"/>
          </a:xfrm>
        </p:grpSpPr>
        <p:sp>
          <p:nvSpPr>
            <p:cNvPr id="26635" name="TextBox 18"/>
            <p:cNvSpPr txBox="1">
              <a:spLocks noChangeArrowheads="1"/>
            </p:cNvSpPr>
            <p:nvPr/>
          </p:nvSpPr>
          <p:spPr bwMode="auto">
            <a:xfrm>
              <a:off x="763325" y="5538083"/>
              <a:ext cx="91563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Eingabe:</a:t>
              </a:r>
            </a:p>
          </p:txBody>
        </p:sp>
        <p:sp>
          <p:nvSpPr>
            <p:cNvPr id="26636" name="TextBox 42"/>
            <p:cNvSpPr txBox="1">
              <a:spLocks noChangeArrowheads="1"/>
            </p:cNvSpPr>
            <p:nvPr/>
          </p:nvSpPr>
          <p:spPr bwMode="auto">
            <a:xfrm>
              <a:off x="1790822" y="5570511"/>
              <a:ext cx="93647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 b="1">
                  <a:latin typeface="Courier New" panose="02070309020205020404" pitchFamily="49" charset="0"/>
                  <a:cs typeface="Courier New" panose="02070309020205020404" pitchFamily="49" charset="0"/>
                </a:rPr>
                <a:t>3 25 15</a:t>
              </a:r>
            </a:p>
          </p:txBody>
        </p:sp>
        <p:sp>
          <p:nvSpPr>
            <p:cNvPr id="26637" name="TextBox 43"/>
            <p:cNvSpPr txBox="1">
              <a:spLocks noChangeArrowheads="1"/>
            </p:cNvSpPr>
            <p:nvPr/>
          </p:nvSpPr>
          <p:spPr bwMode="auto">
            <a:xfrm>
              <a:off x="763325" y="5876637"/>
              <a:ext cx="96051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Ausgabe:</a:t>
              </a:r>
            </a:p>
          </p:txBody>
        </p:sp>
        <p:sp>
          <p:nvSpPr>
            <p:cNvPr id="26638" name="TextBox 44"/>
            <p:cNvSpPr txBox="1">
              <a:spLocks noChangeArrowheads="1"/>
            </p:cNvSpPr>
            <p:nvPr/>
          </p:nvSpPr>
          <p:spPr bwMode="auto">
            <a:xfrm>
              <a:off x="1790822" y="5909065"/>
              <a:ext cx="201048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 b="1">
                  <a:latin typeface="Courier New" panose="02070309020205020404" pitchFamily="49" charset="0"/>
                  <a:cs typeface="Courier New" panose="02070309020205020404" pitchFamily="49" charset="0"/>
                </a:rPr>
                <a:t>mean = 14.333333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AF8F3FE-DA36-42CD-9594-F3D71ADD5299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de-DE" altLang="en-US" sz="1400" smtClean="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Besonderheiten zur Eingabe</a:t>
            </a: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762000" y="1219200"/>
            <a:ext cx="230028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Eingabe von Tastatur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1127125" y="1662113"/>
            <a:ext cx="5580063" cy="210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88925" algn="l"/>
                <a:tab pos="20066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88925" algn="l"/>
                <a:tab pos="20066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88925" algn="l"/>
                <a:tab pos="20066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88925" algn="l"/>
                <a:tab pos="20066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88925" algn="l"/>
                <a:tab pos="20066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  <a:tab pos="20066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  <a:tab pos="20066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  <a:tab pos="20066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  <a:tab pos="20066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Eintippen von:          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12   100</a:t>
            </a:r>
          </a:p>
          <a:p>
            <a:pPr>
              <a:spcBef>
                <a:spcPct val="40000"/>
              </a:spcBef>
              <a:buFontTx/>
              <a:buNone/>
            </a:pPr>
            <a:r>
              <a:rPr lang="de-AT" altLang="en-US" sz="1600"/>
              <a:t>füllt Lesepuffer</a:t>
            </a:r>
          </a:p>
          <a:p>
            <a:pPr>
              <a:spcBef>
                <a:spcPct val="40000"/>
              </a:spcBef>
              <a:buFontTx/>
              <a:buNone/>
            </a:pPr>
            <a:r>
              <a:rPr lang="de-AT" altLang="en-US" sz="1600"/>
              <a:t>Programm:</a:t>
            </a:r>
          </a:p>
          <a:p>
            <a:pPr>
              <a:spcBef>
                <a:spcPct val="4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int a = In.readInt();	// liest 12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int b = In.readInt(); 	// liest 100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int c = In.readInt();	// blockiert, bis Lesepuffer wieder gefüllt ist</a:t>
            </a:r>
          </a:p>
          <a:p>
            <a:pPr>
              <a:spcBef>
                <a:spcPct val="40000"/>
              </a:spcBef>
              <a:buFontTx/>
              <a:buNone/>
            </a:pPr>
            <a:r>
              <a:rPr lang="de-AT" altLang="en-US" sz="1600"/>
              <a:t>Ende der Eingabe: Eingabe von </a:t>
            </a:r>
            <a:r>
              <a:rPr lang="de-AT" altLang="en-US" sz="1600" i="1"/>
              <a:t>Strg-Z</a:t>
            </a:r>
            <a:r>
              <a:rPr lang="de-AT" altLang="en-US" sz="1600"/>
              <a:t> in leerer Zeile</a:t>
            </a: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3806825" y="1720850"/>
            <a:ext cx="3810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>
            <a:off x="4111625" y="1797050"/>
            <a:ext cx="0" cy="762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 flipH="1">
            <a:off x="3883025" y="1873250"/>
            <a:ext cx="228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7657" name="AutoShape 9"/>
          <p:cNvSpPr>
            <a:spLocks noChangeArrowheads="1"/>
          </p:cNvSpPr>
          <p:nvPr/>
        </p:nvSpPr>
        <p:spPr bwMode="auto">
          <a:xfrm>
            <a:off x="4492625" y="1568450"/>
            <a:ext cx="1295400" cy="304800"/>
          </a:xfrm>
          <a:prstGeom prst="wedgeRectCallout">
            <a:avLst>
              <a:gd name="adj1" fmla="val -72917"/>
              <a:gd name="adj2" fmla="val 42708"/>
            </a:avLst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600"/>
              <a:t>Return-Taste</a:t>
            </a:r>
          </a:p>
        </p:txBody>
      </p:sp>
      <p:sp>
        <p:nvSpPr>
          <p:cNvPr id="27658" name="Text Box 12"/>
          <p:cNvSpPr txBox="1">
            <a:spLocks noChangeArrowheads="1"/>
          </p:cNvSpPr>
          <p:nvPr/>
        </p:nvSpPr>
        <p:spPr bwMode="auto">
          <a:xfrm>
            <a:off x="762000" y="4211638"/>
            <a:ext cx="199231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Eingabe von Datei</a:t>
            </a:r>
          </a:p>
        </p:txBody>
      </p:sp>
      <p:sp>
        <p:nvSpPr>
          <p:cNvPr id="27659" name="Text Box 13"/>
          <p:cNvSpPr txBox="1">
            <a:spLocks noChangeArrowheads="1"/>
          </p:cNvSpPr>
          <p:nvPr/>
        </p:nvSpPr>
        <p:spPr bwMode="auto">
          <a:xfrm>
            <a:off x="1127125" y="4654550"/>
            <a:ext cx="5343525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88925" algn="l"/>
                <a:tab pos="20066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88925" algn="l"/>
                <a:tab pos="20066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88925" algn="l"/>
                <a:tab pos="20066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88925" algn="l"/>
                <a:tab pos="20066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88925" algn="l"/>
                <a:tab pos="20066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  <a:tab pos="20066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  <a:tab pos="20066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  <a:tab pos="20066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  <a:tab pos="20066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kein Lesepuffer, </a:t>
            </a:r>
            <a:r>
              <a:rPr lang="de-AT" altLang="en-US" sz="1600" i="1"/>
              <a:t>In.readInt()</a:t>
            </a:r>
            <a:r>
              <a:rPr lang="de-AT" altLang="en-US" sz="1600"/>
              <a:t> liest direkt von der Datei</a:t>
            </a:r>
          </a:p>
          <a:p>
            <a:pPr>
              <a:spcBef>
                <a:spcPct val="40000"/>
              </a:spcBef>
              <a:buFontTx/>
              <a:buNone/>
            </a:pPr>
            <a:r>
              <a:rPr lang="de-AT" altLang="en-US" sz="1600"/>
              <a:t>Ende der Eingabe wird automatisch erkannt (kein </a:t>
            </a:r>
            <a:r>
              <a:rPr lang="de-AT" altLang="en-US" sz="1600" i="1"/>
              <a:t>Strg-Z</a:t>
            </a:r>
            <a:r>
              <a:rPr lang="de-AT" altLang="en-US" sz="1600"/>
              <a:t> nötig)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9293340-7CD5-4F69-97E0-7FC49508C555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de-DE" altLang="en-US" sz="1400" smtClean="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Eingabeoperationen</a:t>
            </a:r>
          </a:p>
        </p:txBody>
      </p:sp>
      <p:sp>
        <p:nvSpPr>
          <p:cNvPr id="28676" name="TextBox 1"/>
          <p:cNvSpPr txBox="1">
            <a:spLocks noChangeArrowheads="1"/>
          </p:cNvSpPr>
          <p:nvPr/>
        </p:nvSpPr>
        <p:spPr bwMode="auto">
          <a:xfrm>
            <a:off x="5419725" y="711200"/>
            <a:ext cx="1050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800"/>
              <a:t>Klasse </a:t>
            </a:r>
            <a:r>
              <a:rPr lang="de-AT" altLang="de-DE" sz="1800" i="1"/>
              <a:t>In</a:t>
            </a:r>
          </a:p>
        </p:txBody>
      </p:sp>
      <p:sp>
        <p:nvSpPr>
          <p:cNvPr id="28677" name="TextBox 2"/>
          <p:cNvSpPr txBox="1">
            <a:spLocks noChangeArrowheads="1"/>
          </p:cNvSpPr>
          <p:nvPr/>
        </p:nvSpPr>
        <p:spPr bwMode="auto">
          <a:xfrm>
            <a:off x="779463" y="1450975"/>
            <a:ext cx="2432050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int i	= In.</a:t>
            </a:r>
            <a:r>
              <a:rPr lang="de-AT" altLang="de-DE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readInt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</p:txBody>
      </p:sp>
      <p:sp>
        <p:nvSpPr>
          <p:cNvPr id="28678" name="TextBox 3"/>
          <p:cNvSpPr txBox="1">
            <a:spLocks noChangeArrowheads="1"/>
          </p:cNvSpPr>
          <p:nvPr/>
        </p:nvSpPr>
        <p:spPr bwMode="auto">
          <a:xfrm>
            <a:off x="3248025" y="1450975"/>
            <a:ext cx="28003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/>
              <a:t>Liest eine ganze Zahl, z.B. 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-123</a:t>
            </a:r>
          </a:p>
        </p:txBody>
      </p:sp>
      <p:sp>
        <p:nvSpPr>
          <p:cNvPr id="28679" name="TextBox 4"/>
          <p:cNvSpPr txBox="1">
            <a:spLocks noChangeArrowheads="1"/>
          </p:cNvSpPr>
          <p:nvPr/>
        </p:nvSpPr>
        <p:spPr bwMode="auto">
          <a:xfrm>
            <a:off x="746125" y="5740400"/>
            <a:ext cx="7086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/>
              <a:t>Wenn Eingabe nicht geklappt hat (z.B. keine passendes Zahl oder Eingabe zu Ende),</a:t>
            </a:r>
          </a:p>
          <a:p>
            <a:r>
              <a:rPr lang="de-AT" altLang="de-DE"/>
              <a:t>liefert 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In.</a:t>
            </a:r>
            <a:r>
              <a:rPr lang="de-AT" altLang="de-DE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() </a:t>
            </a:r>
            <a:r>
              <a:rPr lang="de-AT" altLang="de-DE"/>
              <a:t>anschließend </a:t>
            </a:r>
            <a:r>
              <a:rPr lang="de-AT" altLang="de-DE" i="1"/>
              <a:t>false</a:t>
            </a:r>
            <a:r>
              <a:rPr lang="de-AT" altLang="de-DE"/>
              <a:t> (Benutzung siehe später)</a:t>
            </a:r>
          </a:p>
        </p:txBody>
      </p:sp>
      <p:sp>
        <p:nvSpPr>
          <p:cNvPr id="28680" name="TextBox 15"/>
          <p:cNvSpPr txBox="1">
            <a:spLocks noChangeArrowheads="1"/>
          </p:cNvSpPr>
          <p:nvPr/>
        </p:nvSpPr>
        <p:spPr bwMode="auto">
          <a:xfrm>
            <a:off x="779463" y="1789113"/>
            <a:ext cx="2436812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long n	= In.</a:t>
            </a:r>
            <a:r>
              <a:rPr lang="de-AT" altLang="de-DE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readLong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</p:txBody>
      </p:sp>
      <p:sp>
        <p:nvSpPr>
          <p:cNvPr id="28681" name="TextBox 16"/>
          <p:cNvSpPr txBox="1">
            <a:spLocks noChangeArrowheads="1"/>
          </p:cNvSpPr>
          <p:nvPr/>
        </p:nvSpPr>
        <p:spPr bwMode="auto">
          <a:xfrm>
            <a:off x="3248025" y="1789113"/>
            <a:ext cx="34274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/>
              <a:t>Liest eine ganze Zahl, z.B. 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3000000000</a:t>
            </a:r>
          </a:p>
        </p:txBody>
      </p:sp>
      <p:sp>
        <p:nvSpPr>
          <p:cNvPr id="28682" name="TextBox 17"/>
          <p:cNvSpPr txBox="1">
            <a:spLocks noChangeArrowheads="1"/>
          </p:cNvSpPr>
          <p:nvPr/>
        </p:nvSpPr>
        <p:spPr bwMode="auto">
          <a:xfrm>
            <a:off x="779463" y="2128838"/>
            <a:ext cx="2436812" cy="306387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float f	= In.</a:t>
            </a:r>
            <a:r>
              <a:rPr lang="de-AT" altLang="de-DE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readFloat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48025" y="2128838"/>
            <a:ext cx="4370388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AT" dirty="0"/>
              <a:t>Liest eine Gleitkommazahl, z.B. 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3.14 </a:t>
            </a:r>
            <a:r>
              <a:rPr lang="de-AT" dirty="0">
                <a:latin typeface="+mn-lt"/>
                <a:cs typeface="Arial" panose="020B0604020202020204" pitchFamily="34" charset="0"/>
              </a:rPr>
              <a:t>oder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0.314E1</a:t>
            </a:r>
          </a:p>
        </p:txBody>
      </p:sp>
      <p:sp>
        <p:nvSpPr>
          <p:cNvPr id="28684" name="TextBox 19"/>
          <p:cNvSpPr txBox="1">
            <a:spLocks noChangeArrowheads="1"/>
          </p:cNvSpPr>
          <p:nvPr/>
        </p:nvSpPr>
        <p:spPr bwMode="auto">
          <a:xfrm>
            <a:off x="779463" y="2465388"/>
            <a:ext cx="2436812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double d	= In.</a:t>
            </a:r>
            <a:r>
              <a:rPr lang="de-AT" altLang="de-DE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readDouble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</p:txBody>
      </p:sp>
      <p:sp>
        <p:nvSpPr>
          <p:cNvPr id="28685" name="TextBox 20"/>
          <p:cNvSpPr txBox="1">
            <a:spLocks noChangeArrowheads="1"/>
          </p:cNvSpPr>
          <p:nvPr/>
        </p:nvSpPr>
        <p:spPr bwMode="auto">
          <a:xfrm>
            <a:off x="3248025" y="2465388"/>
            <a:ext cx="35655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/>
              <a:t>Liest eine Gleitkommazahl, z.B. 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0.15E42</a:t>
            </a:r>
          </a:p>
        </p:txBody>
      </p:sp>
      <p:sp>
        <p:nvSpPr>
          <p:cNvPr id="28686" name="TextBox 21"/>
          <p:cNvSpPr txBox="1">
            <a:spLocks noChangeArrowheads="1"/>
          </p:cNvSpPr>
          <p:nvPr/>
        </p:nvSpPr>
        <p:spPr bwMode="auto">
          <a:xfrm>
            <a:off x="779463" y="3138488"/>
            <a:ext cx="2436812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char ch	= In.</a:t>
            </a:r>
            <a:r>
              <a:rPr lang="de-AT" altLang="de-DE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</p:txBody>
      </p:sp>
      <p:sp>
        <p:nvSpPr>
          <p:cNvPr id="28687" name="TextBox 22"/>
          <p:cNvSpPr txBox="1">
            <a:spLocks noChangeArrowheads="1"/>
          </p:cNvSpPr>
          <p:nvPr/>
        </p:nvSpPr>
        <p:spPr bwMode="auto">
          <a:xfrm>
            <a:off x="3248025" y="3138488"/>
            <a:ext cx="21875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/>
              <a:t>Liest ein Zeichen, z.B. 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28688" name="TextBox 23"/>
          <p:cNvSpPr txBox="1">
            <a:spLocks noChangeArrowheads="1"/>
          </p:cNvSpPr>
          <p:nvPr/>
        </p:nvSpPr>
        <p:spPr bwMode="auto">
          <a:xfrm>
            <a:off x="779463" y="2801938"/>
            <a:ext cx="2428875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String s	= In.</a:t>
            </a:r>
            <a:r>
              <a:rPr lang="de-AT" altLang="de-DE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readString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</p:txBody>
      </p:sp>
      <p:sp>
        <p:nvSpPr>
          <p:cNvPr id="28689" name="TextBox 24"/>
          <p:cNvSpPr txBox="1">
            <a:spLocks noChangeArrowheads="1"/>
          </p:cNvSpPr>
          <p:nvPr/>
        </p:nvSpPr>
        <p:spPr bwMode="auto">
          <a:xfrm>
            <a:off x="3248025" y="2801938"/>
            <a:ext cx="43370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/>
              <a:t>Liest einen String unter Hochkommas, z.B. 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"Hello"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79463" y="3543300"/>
            <a:ext cx="7567612" cy="1011238"/>
            <a:chOff x="779463" y="3543300"/>
            <a:chExt cx="7567612" cy="1011238"/>
          </a:xfrm>
        </p:grpSpPr>
        <p:sp>
          <p:nvSpPr>
            <p:cNvPr id="28690" name="TextBox 25"/>
            <p:cNvSpPr txBox="1">
              <a:spLocks noChangeArrowheads="1"/>
            </p:cNvSpPr>
            <p:nvPr/>
          </p:nvSpPr>
          <p:spPr bwMode="auto">
            <a:xfrm>
              <a:off x="779463" y="3543300"/>
              <a:ext cx="2428875" cy="306388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7159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7159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7159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7159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7159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159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159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159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159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String w	= In.</a:t>
              </a: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readWord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</a:p>
          </p:txBody>
        </p:sp>
        <p:sp>
          <p:nvSpPr>
            <p:cNvPr id="28691" name="TextBox 26"/>
            <p:cNvSpPr txBox="1">
              <a:spLocks noChangeArrowheads="1"/>
            </p:cNvSpPr>
            <p:nvPr/>
          </p:nvSpPr>
          <p:spPr bwMode="auto">
            <a:xfrm>
              <a:off x="3248025" y="3543300"/>
              <a:ext cx="50800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Liest ein Wort (alle Zeichen bis zum nächsten Leerzeichen)</a:t>
              </a: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92" name="TextBox 27"/>
            <p:cNvSpPr txBox="1">
              <a:spLocks noChangeArrowheads="1"/>
            </p:cNvSpPr>
            <p:nvPr/>
          </p:nvSpPr>
          <p:spPr bwMode="auto">
            <a:xfrm>
              <a:off x="779463" y="4216400"/>
              <a:ext cx="2428875" cy="307975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7159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7159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7159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7159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7159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159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159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159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159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String fi	= In.</a:t>
              </a: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readFile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</a:p>
          </p:txBody>
        </p:sp>
        <p:sp>
          <p:nvSpPr>
            <p:cNvPr id="28693" name="TextBox 28"/>
            <p:cNvSpPr txBox="1">
              <a:spLocks noChangeArrowheads="1"/>
            </p:cNvSpPr>
            <p:nvPr/>
          </p:nvSpPr>
          <p:spPr bwMode="auto">
            <a:xfrm>
              <a:off x="3248025" y="4216400"/>
              <a:ext cx="3646488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Liest die ganze Datei (bis zum Dateiende)</a:t>
              </a: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94" name="TextBox 29"/>
            <p:cNvSpPr txBox="1">
              <a:spLocks noChangeArrowheads="1"/>
            </p:cNvSpPr>
            <p:nvPr/>
          </p:nvSpPr>
          <p:spPr bwMode="auto">
            <a:xfrm>
              <a:off x="779463" y="3879850"/>
              <a:ext cx="2428875" cy="306388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7159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7159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7159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7159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7159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159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159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159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1596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String ln	= In.</a:t>
              </a: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readLine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</a:p>
          </p:txBody>
        </p:sp>
        <p:sp>
          <p:nvSpPr>
            <p:cNvPr id="28695" name="TextBox 30"/>
            <p:cNvSpPr txBox="1">
              <a:spLocks noChangeArrowheads="1"/>
            </p:cNvSpPr>
            <p:nvPr/>
          </p:nvSpPr>
          <p:spPr bwMode="auto">
            <a:xfrm>
              <a:off x="3248025" y="3879850"/>
              <a:ext cx="509905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Liest eine Zeile (alle Zeichen bis zum nächsten Zeilenende)</a:t>
              </a: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79463" y="4635500"/>
            <a:ext cx="7381875" cy="674688"/>
            <a:chOff x="779463" y="4635500"/>
            <a:chExt cx="7381875" cy="674688"/>
          </a:xfrm>
        </p:grpSpPr>
        <p:sp>
          <p:nvSpPr>
            <p:cNvPr id="32" name="TextBox 31"/>
            <p:cNvSpPr txBox="1"/>
            <p:nvPr/>
          </p:nvSpPr>
          <p:spPr>
            <a:xfrm>
              <a:off x="779463" y="4972050"/>
              <a:ext cx="2436812" cy="3079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>
              <a:spAutoFit/>
            </a:bodyPr>
            <a:lstStyle/>
            <a:p>
              <a:pPr>
                <a:tabLst>
                  <a:tab pos="715963" algn="l"/>
                </a:tabLst>
                <a:defRPr/>
              </a:pPr>
              <a:r>
                <a:rPr lang="de-AT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In.</a:t>
              </a:r>
              <a:r>
                <a:rPr lang="de-AT" sz="14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close</a:t>
              </a: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</a:p>
          </p:txBody>
        </p:sp>
        <p:sp>
          <p:nvSpPr>
            <p:cNvPr id="28697" name="TextBox 32"/>
            <p:cNvSpPr txBox="1">
              <a:spLocks noChangeArrowheads="1"/>
            </p:cNvSpPr>
            <p:nvPr/>
          </p:nvSpPr>
          <p:spPr bwMode="auto">
            <a:xfrm>
              <a:off x="3248025" y="4972050"/>
              <a:ext cx="4437063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Schließt offene Datei; weitere Eingabe von Tastatur</a:t>
              </a: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79463" y="4635500"/>
              <a:ext cx="2428875" cy="3079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>
              <a:spAutoFit/>
            </a:bodyPr>
            <a:lstStyle/>
            <a:p>
              <a:pPr>
                <a:tabLst>
                  <a:tab pos="715963" algn="l"/>
                </a:tabLst>
                <a:defRPr/>
              </a:pPr>
              <a:r>
                <a:rPr lang="de-AT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In.</a:t>
              </a:r>
              <a:r>
                <a:rPr lang="de-AT" sz="14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open</a:t>
              </a: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("myfile.txt");</a:t>
              </a:r>
            </a:p>
          </p:txBody>
        </p:sp>
        <p:sp>
          <p:nvSpPr>
            <p:cNvPr id="28699" name="TextBox 34"/>
            <p:cNvSpPr txBox="1">
              <a:spLocks noChangeArrowheads="1"/>
            </p:cNvSpPr>
            <p:nvPr/>
          </p:nvSpPr>
          <p:spPr bwMode="auto">
            <a:xfrm>
              <a:off x="3248025" y="4635500"/>
              <a:ext cx="4913313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Öffnet Datei 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myfile.txt</a:t>
              </a:r>
              <a:r>
                <a:rPr lang="de-AT" altLang="de-DE"/>
                <a:t>; weitere Eingabe von dieser Datei</a:t>
              </a: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3946523-7BB3-44FA-8686-6180ACB1E6CC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de-DE" altLang="en-US" sz="1400" smtClean="0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Ausgabeoperationen</a:t>
            </a:r>
          </a:p>
        </p:txBody>
      </p:sp>
      <p:sp>
        <p:nvSpPr>
          <p:cNvPr id="29700" name="TextBox 1"/>
          <p:cNvSpPr txBox="1">
            <a:spLocks noChangeArrowheads="1"/>
          </p:cNvSpPr>
          <p:nvPr/>
        </p:nvSpPr>
        <p:spPr bwMode="auto">
          <a:xfrm>
            <a:off x="5419725" y="711200"/>
            <a:ext cx="12049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800"/>
              <a:t>Klasse </a:t>
            </a:r>
            <a:r>
              <a:rPr lang="de-AT" altLang="de-DE" sz="1800" i="1"/>
              <a:t>Out</a:t>
            </a:r>
          </a:p>
        </p:txBody>
      </p:sp>
      <p:sp>
        <p:nvSpPr>
          <p:cNvPr id="29701" name="TextBox 2"/>
          <p:cNvSpPr txBox="1">
            <a:spLocks noChangeArrowheads="1"/>
          </p:cNvSpPr>
          <p:nvPr/>
        </p:nvSpPr>
        <p:spPr bwMode="auto">
          <a:xfrm>
            <a:off x="779463" y="1450975"/>
            <a:ext cx="1911350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Out.</a:t>
            </a:r>
            <a:r>
              <a:rPr lang="de-AT" altLang="de-DE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(x);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38438" y="1315939"/>
            <a:ext cx="5795962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AT" dirty="0"/>
              <a:t>Gibt den Wert von 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de-AT" dirty="0"/>
              <a:t> aus</a:t>
            </a:r>
          </a:p>
          <a:p>
            <a:pPr>
              <a:defRPr/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de-AT" dirty="0">
                <a:latin typeface="+mn-lt"/>
                <a:cs typeface="Arial" panose="020B0604020202020204" pitchFamily="34" charset="0"/>
              </a:rPr>
              <a:t> kann vom Typ </a:t>
            </a:r>
            <a:r>
              <a:rPr lang="de-AT" i="1" dirty="0" err="1">
                <a:latin typeface="+mn-lt"/>
                <a:cs typeface="Arial" panose="020B0604020202020204" pitchFamily="34" charset="0"/>
              </a:rPr>
              <a:t>byte</a:t>
            </a:r>
            <a:r>
              <a:rPr lang="de-AT" dirty="0">
                <a:latin typeface="+mn-lt"/>
                <a:cs typeface="Arial" panose="020B0604020202020204" pitchFamily="34" charset="0"/>
              </a:rPr>
              <a:t>, </a:t>
            </a:r>
            <a:r>
              <a:rPr lang="de-AT" i="1" dirty="0" err="1">
                <a:latin typeface="+mn-lt"/>
                <a:cs typeface="Arial" panose="020B0604020202020204" pitchFamily="34" charset="0"/>
              </a:rPr>
              <a:t>short</a:t>
            </a:r>
            <a:r>
              <a:rPr lang="de-AT" dirty="0">
                <a:latin typeface="+mn-lt"/>
                <a:cs typeface="Arial" panose="020B0604020202020204" pitchFamily="34" charset="0"/>
              </a:rPr>
              <a:t>, </a:t>
            </a:r>
            <a:r>
              <a:rPr lang="de-AT" i="1" dirty="0" err="1">
                <a:latin typeface="+mn-lt"/>
                <a:cs typeface="Arial" panose="020B0604020202020204" pitchFamily="34" charset="0"/>
              </a:rPr>
              <a:t>int</a:t>
            </a:r>
            <a:r>
              <a:rPr lang="de-AT" dirty="0">
                <a:latin typeface="+mn-lt"/>
                <a:cs typeface="Arial" panose="020B0604020202020204" pitchFamily="34" charset="0"/>
              </a:rPr>
              <a:t>, </a:t>
            </a:r>
            <a:r>
              <a:rPr lang="de-AT" i="1" dirty="0" err="1">
                <a:latin typeface="+mn-lt"/>
                <a:cs typeface="Arial" panose="020B0604020202020204" pitchFamily="34" charset="0"/>
              </a:rPr>
              <a:t>long</a:t>
            </a:r>
            <a:r>
              <a:rPr lang="de-AT" dirty="0">
                <a:latin typeface="+mn-lt"/>
                <a:cs typeface="Arial" panose="020B0604020202020204" pitchFamily="34" charset="0"/>
              </a:rPr>
              <a:t>, </a:t>
            </a:r>
            <a:r>
              <a:rPr lang="de-AT" i="1" dirty="0" err="1">
                <a:latin typeface="+mn-lt"/>
                <a:cs typeface="Arial" panose="020B0604020202020204" pitchFamily="34" charset="0"/>
              </a:rPr>
              <a:t>float</a:t>
            </a:r>
            <a:r>
              <a:rPr lang="de-AT" dirty="0">
                <a:latin typeface="+mn-lt"/>
                <a:cs typeface="Arial" panose="020B0604020202020204" pitchFamily="34" charset="0"/>
              </a:rPr>
              <a:t>, </a:t>
            </a:r>
            <a:r>
              <a:rPr lang="de-AT" i="1" dirty="0">
                <a:latin typeface="+mn-lt"/>
                <a:cs typeface="Arial" panose="020B0604020202020204" pitchFamily="34" charset="0"/>
              </a:rPr>
              <a:t>double</a:t>
            </a:r>
            <a:r>
              <a:rPr lang="de-AT" dirty="0">
                <a:latin typeface="+mn-lt"/>
                <a:cs typeface="Arial" panose="020B0604020202020204" pitchFamily="34" charset="0"/>
              </a:rPr>
              <a:t>, </a:t>
            </a:r>
            <a:r>
              <a:rPr lang="de-AT" i="1" dirty="0" err="1">
                <a:latin typeface="+mn-lt"/>
                <a:cs typeface="Arial" panose="020B0604020202020204" pitchFamily="34" charset="0"/>
              </a:rPr>
              <a:t>char</a:t>
            </a:r>
            <a:r>
              <a:rPr lang="de-AT" dirty="0">
                <a:latin typeface="+mn-lt"/>
                <a:cs typeface="Arial" panose="020B0604020202020204" pitchFamily="34" charset="0"/>
              </a:rPr>
              <a:t>, </a:t>
            </a:r>
            <a:r>
              <a:rPr lang="de-AT" i="1" dirty="0">
                <a:latin typeface="+mn-lt"/>
                <a:cs typeface="Arial" panose="020B0604020202020204" pitchFamily="34" charset="0"/>
              </a:rPr>
              <a:t>String</a:t>
            </a:r>
            <a:r>
              <a:rPr lang="de-AT" dirty="0">
                <a:latin typeface="+mn-lt"/>
                <a:cs typeface="Arial" panose="020B0604020202020204" pitchFamily="34" charset="0"/>
              </a:rPr>
              <a:t> sein</a:t>
            </a:r>
          </a:p>
        </p:txBody>
      </p:sp>
      <p:sp>
        <p:nvSpPr>
          <p:cNvPr id="29703" name="TextBox 4"/>
          <p:cNvSpPr txBox="1">
            <a:spLocks noChangeArrowheads="1"/>
          </p:cNvSpPr>
          <p:nvPr/>
        </p:nvSpPr>
        <p:spPr bwMode="auto">
          <a:xfrm>
            <a:off x="746125" y="4135438"/>
            <a:ext cx="519588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/>
              <a:t>Wenn Datei nicht geöffnet werden konnte,</a:t>
            </a:r>
          </a:p>
          <a:p>
            <a:r>
              <a:rPr lang="de-AT" altLang="de-DE"/>
              <a:t>liefert 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Out.</a:t>
            </a:r>
            <a:r>
              <a:rPr lang="de-AT" altLang="de-DE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() </a:t>
            </a:r>
            <a:r>
              <a:rPr lang="de-AT" altLang="de-DE"/>
              <a:t>anschließend </a:t>
            </a:r>
            <a:r>
              <a:rPr lang="de-AT" altLang="de-DE" i="1"/>
              <a:t>false</a:t>
            </a:r>
            <a:r>
              <a:rPr lang="de-AT" altLang="de-DE"/>
              <a:t> (Benutzung siehe später)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79463" y="2951163"/>
            <a:ext cx="7345362" cy="674687"/>
            <a:chOff x="779463" y="2951163"/>
            <a:chExt cx="7345362" cy="674687"/>
          </a:xfrm>
        </p:grpSpPr>
        <p:sp>
          <p:nvSpPr>
            <p:cNvPr id="32" name="TextBox 31"/>
            <p:cNvSpPr txBox="1"/>
            <p:nvPr/>
          </p:nvSpPr>
          <p:spPr>
            <a:xfrm>
              <a:off x="779463" y="3287713"/>
              <a:ext cx="1911350" cy="3079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>
              <a:spAutoFit/>
            </a:bodyPr>
            <a:lstStyle/>
            <a:p>
              <a:pPr>
                <a:tabLst>
                  <a:tab pos="715963" algn="l"/>
                </a:tabLst>
                <a:defRPr/>
              </a:pPr>
              <a:r>
                <a:rPr lang="de-AT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Out.</a:t>
              </a:r>
              <a:r>
                <a:rPr lang="de-AT" sz="14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close</a:t>
              </a: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</a:p>
          </p:txBody>
        </p:sp>
        <p:sp>
          <p:nvSpPr>
            <p:cNvPr id="29705" name="TextBox 32"/>
            <p:cNvSpPr txBox="1">
              <a:spLocks noChangeArrowheads="1"/>
            </p:cNvSpPr>
            <p:nvPr/>
          </p:nvSpPr>
          <p:spPr bwMode="auto">
            <a:xfrm>
              <a:off x="2738438" y="3287713"/>
              <a:ext cx="5386387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Schließt offene Datei; weitere Ausgabe geht auf den Bildschirm</a:t>
              </a: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79463" y="2951163"/>
              <a:ext cx="1911350" cy="3079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>
              <a:spAutoFit/>
            </a:bodyPr>
            <a:lstStyle/>
            <a:p>
              <a:pPr>
                <a:tabLst>
                  <a:tab pos="715963" algn="l"/>
                </a:tabLst>
                <a:defRPr/>
              </a:pPr>
              <a:r>
                <a:rPr lang="de-AT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Out.</a:t>
              </a:r>
              <a:r>
                <a:rPr lang="de-AT" sz="14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open</a:t>
              </a: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("myfile.txt");</a:t>
              </a:r>
            </a:p>
          </p:txBody>
        </p:sp>
        <p:sp>
          <p:nvSpPr>
            <p:cNvPr id="29707" name="TextBox 34"/>
            <p:cNvSpPr txBox="1">
              <a:spLocks noChangeArrowheads="1"/>
            </p:cNvSpPr>
            <p:nvPr/>
          </p:nvSpPr>
          <p:spPr bwMode="auto">
            <a:xfrm>
              <a:off x="2738438" y="2951163"/>
              <a:ext cx="5138737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Öffnet Datei 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myfile.txt</a:t>
              </a:r>
              <a:r>
                <a:rPr lang="de-AT" altLang="de-DE"/>
                <a:t>; weitere Ausgabe geht auf diese Datei</a:t>
              </a: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9708" name="TextBox 35"/>
          <p:cNvSpPr txBox="1">
            <a:spLocks noChangeArrowheads="1"/>
          </p:cNvSpPr>
          <p:nvPr/>
        </p:nvSpPr>
        <p:spPr bwMode="auto">
          <a:xfrm>
            <a:off x="779463" y="2084388"/>
            <a:ext cx="1911350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Out.</a:t>
            </a:r>
            <a:r>
              <a:rPr lang="de-AT" altLang="de-DE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println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(x);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738438" y="1949352"/>
            <a:ext cx="5795962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AT" dirty="0"/>
              <a:t>Gibt den Wert von 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de-AT" dirty="0"/>
              <a:t> aus und beginnt dann eine neue Zeile</a:t>
            </a:r>
          </a:p>
          <a:p>
            <a:pPr>
              <a:defRPr/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de-AT" dirty="0">
                <a:latin typeface="+mn-lt"/>
                <a:cs typeface="Arial" panose="020B0604020202020204" pitchFamily="34" charset="0"/>
              </a:rPr>
              <a:t> kann vom Typ </a:t>
            </a:r>
            <a:r>
              <a:rPr lang="de-AT" i="1" dirty="0" err="1">
                <a:latin typeface="+mn-lt"/>
                <a:cs typeface="Arial" panose="020B0604020202020204" pitchFamily="34" charset="0"/>
              </a:rPr>
              <a:t>byte</a:t>
            </a:r>
            <a:r>
              <a:rPr lang="de-AT" dirty="0">
                <a:latin typeface="+mn-lt"/>
                <a:cs typeface="Arial" panose="020B0604020202020204" pitchFamily="34" charset="0"/>
              </a:rPr>
              <a:t>, </a:t>
            </a:r>
            <a:r>
              <a:rPr lang="de-AT" i="1" dirty="0" err="1">
                <a:latin typeface="+mn-lt"/>
                <a:cs typeface="Arial" panose="020B0604020202020204" pitchFamily="34" charset="0"/>
              </a:rPr>
              <a:t>short</a:t>
            </a:r>
            <a:r>
              <a:rPr lang="de-AT" dirty="0">
                <a:latin typeface="+mn-lt"/>
                <a:cs typeface="Arial" panose="020B0604020202020204" pitchFamily="34" charset="0"/>
              </a:rPr>
              <a:t>, </a:t>
            </a:r>
            <a:r>
              <a:rPr lang="de-AT" i="1" dirty="0" err="1">
                <a:latin typeface="+mn-lt"/>
                <a:cs typeface="Arial" panose="020B0604020202020204" pitchFamily="34" charset="0"/>
              </a:rPr>
              <a:t>int</a:t>
            </a:r>
            <a:r>
              <a:rPr lang="de-AT" dirty="0">
                <a:latin typeface="+mn-lt"/>
                <a:cs typeface="Arial" panose="020B0604020202020204" pitchFamily="34" charset="0"/>
              </a:rPr>
              <a:t>, </a:t>
            </a:r>
            <a:r>
              <a:rPr lang="de-AT" i="1" dirty="0" err="1">
                <a:latin typeface="+mn-lt"/>
                <a:cs typeface="Arial" panose="020B0604020202020204" pitchFamily="34" charset="0"/>
              </a:rPr>
              <a:t>long</a:t>
            </a:r>
            <a:r>
              <a:rPr lang="de-AT" dirty="0">
                <a:latin typeface="+mn-lt"/>
                <a:cs typeface="Arial" panose="020B0604020202020204" pitchFamily="34" charset="0"/>
              </a:rPr>
              <a:t>, </a:t>
            </a:r>
            <a:r>
              <a:rPr lang="de-AT" i="1" dirty="0" err="1">
                <a:latin typeface="+mn-lt"/>
                <a:cs typeface="Arial" panose="020B0604020202020204" pitchFamily="34" charset="0"/>
              </a:rPr>
              <a:t>float</a:t>
            </a:r>
            <a:r>
              <a:rPr lang="de-AT" dirty="0">
                <a:latin typeface="+mn-lt"/>
                <a:cs typeface="Arial" panose="020B0604020202020204" pitchFamily="34" charset="0"/>
              </a:rPr>
              <a:t>, </a:t>
            </a:r>
            <a:r>
              <a:rPr lang="de-AT" i="1" dirty="0">
                <a:latin typeface="+mn-lt"/>
                <a:cs typeface="Arial" panose="020B0604020202020204" pitchFamily="34" charset="0"/>
              </a:rPr>
              <a:t>double</a:t>
            </a:r>
            <a:r>
              <a:rPr lang="de-AT" dirty="0">
                <a:latin typeface="+mn-lt"/>
                <a:cs typeface="Arial" panose="020B0604020202020204" pitchFamily="34" charset="0"/>
              </a:rPr>
              <a:t>, </a:t>
            </a:r>
            <a:r>
              <a:rPr lang="de-AT" i="1" dirty="0" err="1">
                <a:latin typeface="+mn-lt"/>
                <a:cs typeface="Arial" panose="020B0604020202020204" pitchFamily="34" charset="0"/>
              </a:rPr>
              <a:t>char</a:t>
            </a:r>
            <a:r>
              <a:rPr lang="de-AT" dirty="0">
                <a:latin typeface="+mn-lt"/>
                <a:cs typeface="Arial" panose="020B0604020202020204" pitchFamily="34" charset="0"/>
              </a:rPr>
              <a:t>, </a:t>
            </a:r>
            <a:r>
              <a:rPr lang="de-AT" i="1" dirty="0">
                <a:latin typeface="+mn-lt"/>
                <a:cs typeface="Arial" panose="020B0604020202020204" pitchFamily="34" charset="0"/>
              </a:rPr>
              <a:t>String</a:t>
            </a:r>
            <a:r>
              <a:rPr lang="de-AT" dirty="0">
                <a:latin typeface="+mn-lt"/>
                <a:cs typeface="Arial" panose="020B0604020202020204" pitchFamily="34" charset="0"/>
              </a:rPr>
              <a:t> sein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130460" y="3761774"/>
            <a:ext cx="4143737" cy="320233"/>
          </a:xfrm>
          <a:prstGeom prst="rect">
            <a:avLst/>
          </a:prstGeom>
          <a:solidFill>
            <a:srgbClr val="CCCCFF"/>
          </a:solidFill>
          <a:ln w="6350" cap="flat" cmpd="sng" algn="ctr">
            <a:solidFill>
              <a:srgbClr val="CCCC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AA1817-2BC9-43BE-9A9D-060D1B35D20B}" type="slidenum">
              <a:rPr lang="de-DE" altLang="de-DE" smtClean="0"/>
              <a:pPr>
                <a:defRPr/>
              </a:pPr>
              <a:t>32</a:t>
            </a:fld>
            <a:endParaRPr lang="de-DE" altLang="de-DE"/>
          </a:p>
        </p:txBody>
      </p:sp>
      <p:sp>
        <p:nvSpPr>
          <p:cNvPr id="3" name="TextBox 2"/>
          <p:cNvSpPr txBox="1"/>
          <p:nvPr/>
        </p:nvSpPr>
        <p:spPr>
          <a:xfrm>
            <a:off x="763929" y="1392820"/>
            <a:ext cx="4426212" cy="27392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8775" algn="l"/>
                <a:tab pos="987425" algn="l"/>
              </a:tabLst>
            </a:pPr>
            <a:r>
              <a:rPr lang="de-AT" sz="3200" dirty="0" smtClean="0">
                <a:solidFill>
                  <a:srgbClr val="FF0000"/>
                </a:solidFill>
              </a:rPr>
              <a:t>2. Einfache Programme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>
                <a:solidFill>
                  <a:srgbClr val="FF0000"/>
                </a:solidFill>
              </a:rPr>
              <a:t>	</a:t>
            </a:r>
            <a:r>
              <a:rPr lang="de-AT" sz="2000" dirty="0" smtClean="0"/>
              <a:t>2.1	Grundsymbole von Java</a:t>
            </a:r>
            <a:endParaRPr lang="de-AT" sz="2000" i="1" dirty="0" smtClean="0"/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2.2	Deklarationen und Zahlentypen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2.3	Kommentare</a:t>
            </a:r>
            <a:endParaRPr lang="de-AT" sz="2000" i="1" dirty="0" smtClean="0"/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2.4	Zuweisungen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2.5	Arithmetische Ausdrücke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2.6	Ein/Ausgabe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>
                <a:solidFill>
                  <a:srgbClr val="FF0000"/>
                </a:solidFill>
              </a:rPr>
              <a:t>2.7	Struktur von Java-Programmen</a:t>
            </a:r>
          </a:p>
        </p:txBody>
      </p:sp>
    </p:spTree>
    <p:extLst>
      <p:ext uri="{BB962C8B-B14F-4D97-AF65-F5344CB8AC3E}">
        <p14:creationId xmlns:p14="http://schemas.microsoft.com/office/powerpoint/2010/main" val="376607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4CC1CB1-BF0B-4D32-A264-063D3045E815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de-DE" altLang="en-US" sz="1400" smtClean="0"/>
          </a:p>
        </p:txBody>
      </p:sp>
      <p:sp>
        <p:nvSpPr>
          <p:cNvPr id="30723" name="Rectangle 8"/>
          <p:cNvSpPr>
            <a:spLocks noChangeArrowheads="1"/>
          </p:cNvSpPr>
          <p:nvPr/>
        </p:nvSpPr>
        <p:spPr bwMode="auto">
          <a:xfrm>
            <a:off x="1052858" y="1371600"/>
            <a:ext cx="3508375" cy="1801813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30724" name="Rectangle 7"/>
          <p:cNvSpPr>
            <a:spLocks noChangeArrowheads="1"/>
          </p:cNvSpPr>
          <p:nvPr/>
        </p:nvSpPr>
        <p:spPr bwMode="auto">
          <a:xfrm>
            <a:off x="1205258" y="1828800"/>
            <a:ext cx="3119438" cy="909638"/>
          </a:xfrm>
          <a:prstGeom prst="rect">
            <a:avLst/>
          </a:prstGeom>
          <a:solidFill>
            <a:srgbClr val="FFFF99"/>
          </a:solidFill>
          <a:ln w="6350">
            <a:solidFill>
              <a:srgbClr val="FF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30725" name="Text Box 4"/>
          <p:cNvSpPr txBox="1">
            <a:spLocks noChangeArrowheads="1"/>
          </p:cNvSpPr>
          <p:nvPr/>
        </p:nvSpPr>
        <p:spPr bwMode="auto">
          <a:xfrm>
            <a:off x="1052858" y="1357313"/>
            <a:ext cx="3733800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en-US" sz="1400" i="1">
                <a:latin typeface="Arial" panose="020B0604020202020204" pitchFamily="34" charset="0"/>
                <a:cs typeface="Arial" panose="020B0604020202020204" pitchFamily="34" charset="0"/>
              </a:rPr>
              <a:t>ProgramName</a:t>
            </a:r>
            <a:r>
              <a:rPr lang="de-AT" altLang="en-US" sz="140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solidFill>
                <a:srgbClr val="FF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public static void main (String[] arg)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... // Deklarationen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... // Anweisungen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solidFill>
                <a:srgbClr val="FF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307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Grundstruktur von Java-Programmen</a:t>
            </a:r>
          </a:p>
        </p:txBody>
      </p:sp>
      <p:sp>
        <p:nvSpPr>
          <p:cNvPr id="30727" name="Text Box 9"/>
          <p:cNvSpPr txBox="1">
            <a:spLocks noChangeArrowheads="1"/>
          </p:cNvSpPr>
          <p:nvPr/>
        </p:nvSpPr>
        <p:spPr bwMode="auto">
          <a:xfrm>
            <a:off x="4831714" y="1357313"/>
            <a:ext cx="28606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Text muss in einer Datei namens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ProgramName</a:t>
            </a:r>
            <a:r>
              <a:rPr lang="de-AT" altLang="en-US" sz="1600"/>
              <a:t>.java stehen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822325" y="3619500"/>
            <a:ext cx="3809216" cy="2719388"/>
            <a:chOff x="822325" y="3619500"/>
            <a:chExt cx="3809555" cy="2719608"/>
          </a:xfrm>
        </p:grpSpPr>
        <p:sp>
          <p:nvSpPr>
            <p:cNvPr id="30730" name="Text Box 5"/>
            <p:cNvSpPr txBox="1">
              <a:spLocks noChangeArrowheads="1"/>
            </p:cNvSpPr>
            <p:nvPr/>
          </p:nvSpPr>
          <p:spPr bwMode="auto">
            <a:xfrm>
              <a:off x="822325" y="3619500"/>
              <a:ext cx="954107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Beispiel</a:t>
              </a:r>
            </a:p>
          </p:txBody>
        </p:sp>
        <p:sp>
          <p:nvSpPr>
            <p:cNvPr id="30731" name="Text Box 6"/>
            <p:cNvSpPr txBox="1">
              <a:spLocks noChangeArrowheads="1"/>
            </p:cNvSpPr>
            <p:nvPr/>
          </p:nvSpPr>
          <p:spPr bwMode="auto">
            <a:xfrm>
              <a:off x="1064422" y="4092339"/>
              <a:ext cx="3567458" cy="2246769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  <a:tab pos="5778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  <a:tab pos="5778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  <a:tab pos="5778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  <a:tab pos="5778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class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Sample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{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30732" name="TextBox 1"/>
            <p:cNvSpPr txBox="1">
              <a:spLocks noChangeArrowheads="1"/>
            </p:cNvSpPr>
            <p:nvPr/>
          </p:nvSpPr>
          <p:spPr bwMode="auto">
            <a:xfrm>
              <a:off x="1232699" y="4415504"/>
              <a:ext cx="3328475" cy="160043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79388" algn="l"/>
                  <a:tab pos="357188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179388" algn="l"/>
                  <a:tab pos="357188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179388" algn="l"/>
                  <a:tab pos="357188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179388" algn="l"/>
                  <a:tab pos="357188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179388" algn="l"/>
                  <a:tab pos="357188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79388" algn="l"/>
                  <a:tab pos="357188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79388" algn="l"/>
                  <a:tab pos="357188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79388" algn="l"/>
                  <a:tab pos="357188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79388" algn="l"/>
                  <a:tab pos="357188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public static void main (String[] arg) {</a:t>
              </a:r>
            </a:p>
            <a:p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Out.print("Geben Sie 2 Zahlen ein: ");</a:t>
              </a:r>
            </a:p>
            <a:p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int a = In.readInt();</a:t>
              </a:r>
            </a:p>
            <a:p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int b = In.readInt();</a:t>
              </a:r>
            </a:p>
            <a:p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Out.print("Summe = ");</a:t>
              </a:r>
            </a:p>
            <a:p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Out.println(a + b);</a:t>
              </a:r>
            </a:p>
            <a:p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831714" y="4064000"/>
            <a:ext cx="4167660" cy="2128838"/>
            <a:chOff x="4831714" y="4064000"/>
            <a:chExt cx="4167660" cy="2128838"/>
          </a:xfrm>
        </p:grpSpPr>
        <p:sp>
          <p:nvSpPr>
            <p:cNvPr id="30733" name="Text Box 10"/>
            <p:cNvSpPr txBox="1">
              <a:spLocks noChangeArrowheads="1"/>
            </p:cNvSpPr>
            <p:nvPr/>
          </p:nvSpPr>
          <p:spPr bwMode="auto">
            <a:xfrm>
              <a:off x="4831714" y="4064000"/>
              <a:ext cx="2747963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Text steht in Datei </a:t>
              </a:r>
              <a:r>
                <a:rPr lang="de-AT" altLang="en-US" sz="1600" i="1"/>
                <a:t>Sample.java</a:t>
              </a:r>
            </a:p>
          </p:txBody>
        </p:sp>
        <p:pic>
          <p:nvPicPr>
            <p:cNvPr id="30734" name="Picture 1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1727" y="4506913"/>
              <a:ext cx="2867025" cy="16859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7917026" y="4791919"/>
              <a:ext cx="10823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smtClean="0"/>
                <a:t>Compilation</a:t>
              </a:r>
              <a:endParaRPr lang="de-AT" sz="140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917026" y="5061705"/>
              <a:ext cx="10422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smtClean="0"/>
                <a:t>Ausführung</a:t>
              </a:r>
              <a:endParaRPr lang="de-AT" sz="1400"/>
            </a:p>
          </p:txBody>
        </p:sp>
        <p:cxnSp>
          <p:nvCxnSpPr>
            <p:cNvPr id="6" name="Straight Arrow Connector 5"/>
            <p:cNvCxnSpPr>
              <a:stCxn id="2" idx="1"/>
            </p:cNvCxnSpPr>
            <p:nvPr/>
          </p:nvCxnSpPr>
          <p:spPr bwMode="auto">
            <a:xfrm flipH="1" flipV="1">
              <a:off x="7257327" y="4945807"/>
              <a:ext cx="659699" cy="1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Arrow Connector 18"/>
            <p:cNvCxnSpPr/>
            <p:nvPr/>
          </p:nvCxnSpPr>
          <p:spPr bwMode="auto">
            <a:xfrm flipH="1" flipV="1">
              <a:off x="7257327" y="5211293"/>
              <a:ext cx="659699" cy="1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84D0DB-793F-4B1B-B2D4-2DD9E5C0C248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de-DE" altLang="en-US" sz="1400" smtClean="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Übersetzen und Ausführen mit JDK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  <a:tabLst>
                <a:tab pos="3521075" algn="l"/>
              </a:tabLst>
            </a:pPr>
            <a:r>
              <a:rPr lang="de-AT" altLang="en-US" sz="1800" b="1" smtClean="0"/>
              <a:t>Übersetzen</a:t>
            </a:r>
          </a:p>
          <a:p>
            <a:pPr>
              <a:buFontTx/>
              <a:buNone/>
              <a:tabLst>
                <a:tab pos="3521075" algn="l"/>
              </a:tabLst>
            </a:pPr>
            <a:r>
              <a:rPr lang="de-AT" altLang="en-US" sz="1600" smtClean="0"/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C:\&gt; </a:t>
            </a:r>
            <a:r>
              <a:rPr lang="de-AT" altLang="en-US" sz="1400" i="1" smtClean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cd MySamples</a:t>
            </a:r>
            <a:r>
              <a:rPr lang="de-AT" altLang="en-US" sz="1600" smtClean="0"/>
              <a:t>	wechselt ins Verzeichnis mit der Quelldatei</a:t>
            </a:r>
          </a:p>
          <a:p>
            <a:pPr>
              <a:buFontTx/>
              <a:buNone/>
              <a:tabLst>
                <a:tab pos="3521075" algn="l"/>
              </a:tabLst>
            </a:pPr>
            <a:r>
              <a:rPr lang="de-AT" altLang="en-US" sz="1600" smtClean="0"/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C:\MySamples&gt; </a:t>
            </a:r>
            <a:r>
              <a:rPr lang="de-AT" altLang="en-US" sz="1400" i="1" smtClean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javac Sample.java</a:t>
            </a:r>
            <a:r>
              <a:rPr lang="de-AT" altLang="en-US" sz="1600" smtClean="0"/>
              <a:t>	erzeugt Datei </a:t>
            </a:r>
            <a:r>
              <a:rPr lang="de-AT" altLang="en-US" sz="1600" i="1" smtClean="0"/>
              <a:t>Sample.class</a:t>
            </a:r>
          </a:p>
          <a:p>
            <a:pPr>
              <a:buFontTx/>
              <a:buNone/>
              <a:tabLst>
                <a:tab pos="3521075" algn="l"/>
              </a:tabLst>
            </a:pPr>
            <a:endParaRPr lang="de-AT" altLang="en-US" sz="1600" smtClean="0"/>
          </a:p>
          <a:p>
            <a:pPr>
              <a:buFontTx/>
              <a:buNone/>
              <a:tabLst>
                <a:tab pos="3521075" algn="l"/>
              </a:tabLst>
            </a:pPr>
            <a:r>
              <a:rPr lang="de-AT" altLang="en-US" sz="1800" b="1" smtClean="0"/>
              <a:t>Ausführen</a:t>
            </a:r>
          </a:p>
          <a:p>
            <a:pPr>
              <a:buFontTx/>
              <a:buNone/>
              <a:tabLst>
                <a:tab pos="3521075" algn="l"/>
              </a:tabLst>
            </a:pPr>
            <a:r>
              <a:rPr lang="de-AT" altLang="en-US" sz="1600" smtClean="0"/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C:\MySamples&gt; </a:t>
            </a:r>
            <a:r>
              <a:rPr lang="de-AT" altLang="en-US" sz="1400" i="1" smtClean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java Sample</a:t>
            </a:r>
            <a:r>
              <a:rPr lang="de-AT" altLang="en-US" sz="1600" smtClean="0"/>
              <a:t>	ruft </a:t>
            </a:r>
            <a:r>
              <a:rPr lang="de-AT" altLang="en-US" sz="1600" i="1" smtClean="0"/>
              <a:t>main</a:t>
            </a:r>
            <a:r>
              <a:rPr lang="de-AT" altLang="en-US" sz="1600" smtClean="0"/>
              <a:t>-Methode der Klasse </a:t>
            </a:r>
            <a:r>
              <a:rPr lang="de-AT" altLang="en-US" sz="1600" i="1" smtClean="0"/>
              <a:t>Sample</a:t>
            </a:r>
            <a:r>
              <a:rPr lang="de-AT" altLang="en-US" sz="1600" smtClean="0"/>
              <a:t> auf</a:t>
            </a:r>
          </a:p>
          <a:p>
            <a:pPr>
              <a:buFontTx/>
              <a:buNone/>
              <a:tabLst>
                <a:tab pos="3521075" algn="l"/>
              </a:tabLst>
            </a:pPr>
            <a:r>
              <a:rPr lang="de-AT" altLang="en-US" sz="1600" smtClean="0"/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Geben Sie 2 Zahlen ein: </a:t>
            </a:r>
            <a:r>
              <a:rPr lang="de-AT" altLang="en-US" sz="1400" i="1" smtClean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3  4</a:t>
            </a:r>
            <a:r>
              <a:rPr lang="de-AT" altLang="en-US" sz="1600" smtClean="0">
                <a:solidFill>
                  <a:srgbClr val="FF3300"/>
                </a:solidFill>
              </a:rPr>
              <a:t>	</a:t>
            </a:r>
            <a:r>
              <a:rPr lang="de-AT" altLang="en-US" sz="1600" smtClean="0"/>
              <a:t>Eingabe mit Return-Taste abschließen</a:t>
            </a:r>
            <a:endParaRPr lang="de-AT" altLang="en-US" sz="1600" i="1" smtClean="0">
              <a:solidFill>
                <a:srgbClr val="FF3300"/>
              </a:solidFill>
            </a:endParaRPr>
          </a:p>
          <a:p>
            <a:pPr>
              <a:buFontTx/>
              <a:buNone/>
              <a:tabLst>
                <a:tab pos="3521075" algn="l"/>
              </a:tabLst>
            </a:pPr>
            <a:r>
              <a:rPr lang="de-AT" altLang="en-US" sz="1600" smtClean="0"/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Summe = 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DBD86F9-78EF-4F87-9720-616732B69B4E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de-DE" altLang="en-US" sz="1400" smtClean="0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Beispiel: Quadratische Gleichung</a:t>
            </a:r>
          </a:p>
        </p:txBody>
      </p:sp>
      <p:sp>
        <p:nvSpPr>
          <p:cNvPr id="32772" name="TextBox 2"/>
          <p:cNvSpPr txBox="1">
            <a:spLocks noChangeArrowheads="1"/>
          </p:cNvSpPr>
          <p:nvPr/>
        </p:nvSpPr>
        <p:spPr bwMode="auto">
          <a:xfrm>
            <a:off x="723900" y="1263650"/>
            <a:ext cx="62309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/>
              <a:t>geg.: Koeffizienten </a:t>
            </a:r>
            <a:r>
              <a:rPr lang="de-AT" altLang="de-DE" i="1"/>
              <a:t>a</a:t>
            </a:r>
            <a:r>
              <a:rPr lang="de-AT" altLang="de-DE"/>
              <a:t>, </a:t>
            </a:r>
            <a:r>
              <a:rPr lang="de-AT" altLang="de-DE" i="1"/>
              <a:t>b</a:t>
            </a:r>
            <a:r>
              <a:rPr lang="de-AT" altLang="de-DE"/>
              <a:t>, </a:t>
            </a:r>
            <a:r>
              <a:rPr lang="de-AT" altLang="de-DE" i="1"/>
              <a:t>c</a:t>
            </a:r>
            <a:r>
              <a:rPr lang="de-AT" altLang="de-DE"/>
              <a:t> der quadratischen Gleichung 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ax</a:t>
            </a:r>
            <a:r>
              <a:rPr lang="de-AT" altLang="de-DE" sz="1400" baseline="300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+ bx + c = 0</a:t>
            </a:r>
          </a:p>
        </p:txBody>
      </p:sp>
      <p:sp>
        <p:nvSpPr>
          <p:cNvPr id="32773" name="TextBox 6"/>
          <p:cNvSpPr txBox="1">
            <a:spLocks noChangeArrowheads="1"/>
          </p:cNvSpPr>
          <p:nvPr/>
        </p:nvSpPr>
        <p:spPr bwMode="auto">
          <a:xfrm>
            <a:off x="723900" y="1900238"/>
            <a:ext cx="28273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/>
              <a:t>ges.: Lösungen nach der Formel</a:t>
            </a: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774" name="Group 22"/>
          <p:cNvGrpSpPr>
            <a:grpSpLocks/>
          </p:cNvGrpSpPr>
          <p:nvPr/>
        </p:nvGrpSpPr>
        <p:grpSpPr bwMode="auto">
          <a:xfrm>
            <a:off x="3652838" y="1771650"/>
            <a:ext cx="1890712" cy="581025"/>
            <a:chOff x="3912042" y="2258171"/>
            <a:chExt cx="1889329" cy="580934"/>
          </a:xfrm>
        </p:grpSpPr>
        <p:sp>
          <p:nvSpPr>
            <p:cNvPr id="32782" name="TextBox 3"/>
            <p:cNvSpPr txBox="1">
              <a:spLocks noChangeArrowheads="1"/>
            </p:cNvSpPr>
            <p:nvPr/>
          </p:nvSpPr>
          <p:spPr bwMode="auto">
            <a:xfrm>
              <a:off x="3912042" y="2401296"/>
              <a:ext cx="59663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r>
                <a:rPr lang="de-AT" altLang="de-DE" sz="1400" baseline="-25000">
                  <a:latin typeface="Arial" panose="020B0604020202020204" pitchFamily="34" charset="0"/>
                  <a:cs typeface="Arial" panose="020B0604020202020204" pitchFamily="34" charset="0"/>
                </a:rPr>
                <a:t>1,2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 =</a:t>
              </a:r>
            </a:p>
          </p:txBody>
        </p:sp>
        <p:cxnSp>
          <p:nvCxnSpPr>
            <p:cNvPr id="32783" name="Straight Connector 5"/>
            <p:cNvCxnSpPr>
              <a:cxnSpLocks noChangeShapeType="1"/>
            </p:cNvCxnSpPr>
            <p:nvPr/>
          </p:nvCxnSpPr>
          <p:spPr bwMode="auto">
            <a:xfrm>
              <a:off x="4532247" y="2555806"/>
              <a:ext cx="1220525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2784" name="TextBox 7"/>
            <p:cNvSpPr txBox="1">
              <a:spLocks noChangeArrowheads="1"/>
            </p:cNvSpPr>
            <p:nvPr/>
          </p:nvSpPr>
          <p:spPr bwMode="auto">
            <a:xfrm>
              <a:off x="4468634" y="2258171"/>
              <a:ext cx="51969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-b </a:t>
              </a:r>
              <a:r>
                <a:rPr lang="de-AT" altLang="de-DE">
                  <a:sym typeface="Symbol" panose="05050102010706020507" pitchFamily="18" charset="2"/>
                </a:rPr>
                <a:t></a:t>
              </a:r>
              <a:endParaRPr lang="de-AT" altLang="de-DE"/>
            </a:p>
          </p:txBody>
        </p:sp>
        <p:sp>
          <p:nvSpPr>
            <p:cNvPr id="32785" name="TextBox 11"/>
            <p:cNvSpPr txBox="1">
              <a:spLocks noChangeArrowheads="1"/>
            </p:cNvSpPr>
            <p:nvPr/>
          </p:nvSpPr>
          <p:spPr bwMode="auto">
            <a:xfrm>
              <a:off x="4988328" y="2264850"/>
              <a:ext cx="81304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b</a:t>
              </a:r>
              <a:r>
                <a:rPr lang="de-AT" altLang="de-DE" baseline="30000"/>
                <a:t>2</a:t>
              </a:r>
              <a:r>
                <a:rPr lang="de-AT" altLang="de-DE"/>
                <a:t> - 4ac</a:t>
              </a:r>
            </a:p>
          </p:txBody>
        </p:sp>
        <p:cxnSp>
          <p:nvCxnSpPr>
            <p:cNvPr id="32786" name="Straight Connector 9"/>
            <p:cNvCxnSpPr>
              <a:cxnSpLocks noChangeShapeType="1"/>
            </p:cNvCxnSpPr>
            <p:nvPr/>
          </p:nvCxnSpPr>
          <p:spPr bwMode="auto">
            <a:xfrm flipV="1">
              <a:off x="5016158" y="2312558"/>
              <a:ext cx="0" cy="209034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787" name="Straight Connector 16"/>
            <p:cNvCxnSpPr>
              <a:cxnSpLocks noChangeShapeType="1"/>
            </p:cNvCxnSpPr>
            <p:nvPr/>
          </p:nvCxnSpPr>
          <p:spPr bwMode="auto">
            <a:xfrm>
              <a:off x="5016158" y="2312558"/>
              <a:ext cx="727544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788" name="Straight Connector 18"/>
            <p:cNvCxnSpPr>
              <a:cxnSpLocks noChangeShapeType="1"/>
              <a:stCxn id="32785" idx="1"/>
              <a:endCxn id="32785" idx="1"/>
            </p:cNvCxnSpPr>
            <p:nvPr/>
          </p:nvCxnSpPr>
          <p:spPr bwMode="auto">
            <a:xfrm>
              <a:off x="4988328" y="2434127"/>
              <a:ext cx="0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789" name="Straight Connector 20"/>
            <p:cNvCxnSpPr>
              <a:cxnSpLocks noChangeShapeType="1"/>
            </p:cNvCxnSpPr>
            <p:nvPr/>
          </p:nvCxnSpPr>
          <p:spPr bwMode="auto">
            <a:xfrm flipH="1" flipV="1">
              <a:off x="4964475" y="2346663"/>
              <a:ext cx="47708" cy="174928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2790" name="TextBox 25"/>
            <p:cNvSpPr txBox="1">
              <a:spLocks noChangeArrowheads="1"/>
            </p:cNvSpPr>
            <p:nvPr/>
          </p:nvSpPr>
          <p:spPr bwMode="auto">
            <a:xfrm>
              <a:off x="4961928" y="2531328"/>
              <a:ext cx="38343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2a</a:t>
              </a:r>
            </a:p>
          </p:txBody>
        </p:sp>
      </p:grpSp>
      <p:sp>
        <p:nvSpPr>
          <p:cNvPr id="24" name="Rectangle 23"/>
          <p:cNvSpPr/>
          <p:nvPr/>
        </p:nvSpPr>
        <p:spPr bwMode="auto">
          <a:xfrm>
            <a:off x="3617913" y="1724025"/>
            <a:ext cx="1963737" cy="677863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AT">
              <a:latin typeface="Times New Roman" charset="0"/>
            </a:endParaRPr>
          </a:p>
        </p:txBody>
      </p:sp>
      <p:grpSp>
        <p:nvGrpSpPr>
          <p:cNvPr id="29" name="Group 28"/>
          <p:cNvGrpSpPr>
            <a:grpSpLocks/>
          </p:cNvGrpSpPr>
          <p:nvPr/>
        </p:nvGrpSpPr>
        <p:grpSpPr bwMode="auto">
          <a:xfrm>
            <a:off x="723900" y="2638425"/>
            <a:ext cx="3636963" cy="3906838"/>
            <a:chOff x="723569" y="2638897"/>
            <a:chExt cx="3637987" cy="3905932"/>
          </a:xfrm>
        </p:grpSpPr>
        <p:sp>
          <p:nvSpPr>
            <p:cNvPr id="32780" name="TextBox 24"/>
            <p:cNvSpPr txBox="1">
              <a:spLocks noChangeArrowheads="1"/>
            </p:cNvSpPr>
            <p:nvPr/>
          </p:nvSpPr>
          <p:spPr bwMode="auto">
            <a:xfrm>
              <a:off x="807057" y="3005399"/>
              <a:ext cx="3554499" cy="353943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79388" algn="l"/>
                  <a:tab pos="357188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179388" algn="l"/>
                  <a:tab pos="357188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179388" algn="l"/>
                  <a:tab pos="357188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179388" algn="l"/>
                  <a:tab pos="357188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179388" algn="l"/>
                  <a:tab pos="357188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79388" algn="l"/>
                  <a:tab pos="357188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79388" algn="l"/>
                  <a:tab pos="357188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79388" algn="l"/>
                  <a:tab pos="357188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79388" algn="l"/>
                  <a:tab pos="357188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import java.lang.Math;</a:t>
              </a:r>
            </a:p>
            <a:p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class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de-DE" sz="1400" b="1">
                  <a:latin typeface="Arial" panose="020B0604020202020204" pitchFamily="34" charset="0"/>
                  <a:cs typeface="Arial" panose="020B0604020202020204" pitchFamily="34" charset="0"/>
                </a:rPr>
                <a:t>QuadraticEquation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{</a:t>
              </a:r>
            </a:p>
            <a:p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public static void main(String[] arg) {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	Out.print("Enter a, b, c: ");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	int a = In.readInt();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	int b = In.readInt();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	int c = In.readInt();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	double t1 = Math.sqrt(b * b - 4 * a * c);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	double t2 = </a:t>
              </a:r>
              <a:r>
                <a:rPr lang="de-AT" altLang="de-DE" sz="1400" smtClean="0">
                  <a:latin typeface="Arial" panose="020B0604020202020204" pitchFamily="34" charset="0"/>
                  <a:cs typeface="Arial" panose="020B0604020202020204" pitchFamily="34" charset="0"/>
                </a:rPr>
                <a:t>2 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* a;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	Out.println("x1 = " + (-b + t1) / t2);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	Out.println("x2 = " + (-b - t1) / t2);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  <a:p>
              <a:endParaRPr lang="de-AT" altLang="de-DE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32781" name="TextBox 27"/>
            <p:cNvSpPr txBox="1">
              <a:spLocks noChangeArrowheads="1"/>
            </p:cNvSpPr>
            <p:nvPr/>
          </p:nvSpPr>
          <p:spPr bwMode="auto">
            <a:xfrm>
              <a:off x="723569" y="2638897"/>
              <a:ext cx="268535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Datei </a:t>
              </a:r>
              <a:r>
                <a:rPr lang="de-AT" altLang="de-DE" i="1"/>
                <a:t>QuadraticEquation.java</a:t>
              </a:r>
            </a:p>
          </p:txBody>
        </p:sp>
      </p:grp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4957763" y="3694113"/>
            <a:ext cx="3290887" cy="1562100"/>
            <a:chOff x="4957638" y="3694248"/>
            <a:chExt cx="3291291" cy="1562273"/>
          </a:xfrm>
        </p:grpSpPr>
        <p:sp>
          <p:nvSpPr>
            <p:cNvPr id="27" name="TextBox 26"/>
            <p:cNvSpPr txBox="1"/>
            <p:nvPr/>
          </p:nvSpPr>
          <p:spPr>
            <a:xfrm>
              <a:off x="5057662" y="4086403"/>
              <a:ext cx="3191267" cy="1170118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AT" sz="1400" b="1" dirty="0" err="1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javac</a:t>
              </a:r>
              <a:r>
                <a:rPr lang="de-AT" sz="1400" b="1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QuadraticEquation.java</a:t>
              </a:r>
            </a:p>
            <a:p>
              <a:pPr>
                <a:defRPr/>
              </a:pPr>
              <a:r>
                <a:rPr lang="de-AT" sz="1400" b="1" dirty="0" err="1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java</a:t>
              </a:r>
              <a:r>
                <a:rPr lang="de-AT" sz="1400" b="1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de-AT" sz="1400" b="1" dirty="0" err="1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QuadraticEquation</a:t>
              </a:r>
              <a:endParaRPr lang="de-AT" sz="14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pPr>
                <a:defRPr/>
              </a:pPr>
              <a:r>
                <a:rPr lang="de-AT" sz="14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Enter a, b, c: </a:t>
              </a:r>
              <a:r>
                <a:rPr lang="de-AT" sz="1400" b="1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2 4 -16</a:t>
              </a:r>
            </a:p>
            <a:p>
              <a:pPr>
                <a:defRPr/>
              </a:pPr>
              <a:r>
                <a:rPr lang="de-AT" sz="14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x1 = 2.0</a:t>
              </a:r>
            </a:p>
            <a:p>
              <a:pPr>
                <a:defRPr/>
              </a:pPr>
              <a:r>
                <a:rPr lang="de-AT" sz="14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x2 = -4.0</a:t>
              </a:r>
            </a:p>
          </p:txBody>
        </p:sp>
        <p:sp>
          <p:nvSpPr>
            <p:cNvPr id="32779" name="TextBox 31"/>
            <p:cNvSpPr txBox="1">
              <a:spLocks noChangeArrowheads="1"/>
            </p:cNvSpPr>
            <p:nvPr/>
          </p:nvSpPr>
          <p:spPr bwMode="auto">
            <a:xfrm>
              <a:off x="4957638" y="3694248"/>
              <a:ext cx="233108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Übersetzen und ausführen</a:t>
              </a:r>
              <a:endParaRPr lang="de-AT" altLang="de-DE" i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2418</Words>
  <Application>Microsoft Office PowerPoint</Application>
  <PresentationFormat>On-screen Show (4:3)</PresentationFormat>
  <Paragraphs>866</Paragraphs>
  <Slides>35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Arial</vt:lpstr>
      <vt:lpstr>Courier New</vt:lpstr>
      <vt:lpstr>Segoe UI Symbol</vt:lpstr>
      <vt:lpstr>Symbol</vt:lpstr>
      <vt:lpstr>Times New Roman</vt:lpstr>
      <vt:lpstr>Wingdings 2</vt:lpstr>
      <vt:lpstr>Standarddesign</vt:lpstr>
      <vt:lpstr>PowerPoint Presentation</vt:lpstr>
      <vt:lpstr>Grundsymbole</vt:lpstr>
      <vt:lpstr>PowerPoint Presentation</vt:lpstr>
      <vt:lpstr>Variablendeklarationen</vt:lpstr>
      <vt:lpstr>Ganzzahlige Typen</vt:lpstr>
      <vt:lpstr>Gleitkommatypen</vt:lpstr>
      <vt:lpstr>Konstantendeklarationen</vt:lpstr>
      <vt:lpstr>PowerPoint Presentation</vt:lpstr>
      <vt:lpstr>Kommentare</vt:lpstr>
      <vt:lpstr>Sprache in Kommentaren und Namen</vt:lpstr>
      <vt:lpstr>Namenswahl für Variablen und Konstanten</vt:lpstr>
      <vt:lpstr>PowerPoint Presentation</vt:lpstr>
      <vt:lpstr>Zuweisungen</vt:lpstr>
      <vt:lpstr>Beispiele für Zuweisungen</vt:lpstr>
      <vt:lpstr>PowerPoint Presentation</vt:lpstr>
      <vt:lpstr>Arithmetische Ausdrücke</vt:lpstr>
      <vt:lpstr>Vorrangregeln</vt:lpstr>
      <vt:lpstr>Typregeln in arithm. Ausdrücken</vt:lpstr>
      <vt:lpstr>Increment und Decrement</vt:lpstr>
      <vt:lpstr>Shift-Operationen</vt:lpstr>
      <vt:lpstr>Multiplikation/Division mit Zweierpotenzen</vt:lpstr>
      <vt:lpstr>Arithmetisches und Logisches Shift Right</vt:lpstr>
      <vt:lpstr>Modulo-Operationen mit Zweierpotenzen</vt:lpstr>
      <vt:lpstr>Zuweisungsoperatoren</vt:lpstr>
      <vt:lpstr>Mathematische Operationen</vt:lpstr>
      <vt:lpstr>PowerPoint Presentation</vt:lpstr>
      <vt:lpstr>Eingabe und Ausgabe von Werten</vt:lpstr>
      <vt:lpstr>Beispiel</vt:lpstr>
      <vt:lpstr>Besonderheiten zur Eingabe</vt:lpstr>
      <vt:lpstr>Eingabeoperationen</vt:lpstr>
      <vt:lpstr>Ausgabeoperationen</vt:lpstr>
      <vt:lpstr>PowerPoint Presentation</vt:lpstr>
      <vt:lpstr>Grundstruktur von Java-Programmen</vt:lpstr>
      <vt:lpstr>Übersetzen und Ausführen mit JDK</vt:lpstr>
      <vt:lpstr>Beispiel: Quadratische Gleichung</vt:lpstr>
    </vt:vector>
  </TitlesOfParts>
  <Company>Inst.f.Prakt.Informatik (SSW)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Javascript-Anweisungen</dc:title>
  <dc:creator>Mössenböck</dc:creator>
  <cp:lastModifiedBy>hm</cp:lastModifiedBy>
  <cp:revision>320</cp:revision>
  <cp:lastPrinted>2017-09-12T12:56:15Z</cp:lastPrinted>
  <dcterms:created xsi:type="dcterms:W3CDTF">2000-03-12T09:29:13Z</dcterms:created>
  <dcterms:modified xsi:type="dcterms:W3CDTF">2023-10-16T06:09:57Z</dcterms:modified>
</cp:coreProperties>
</file>